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2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notesSlides/notesSlide2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notesSlides/notesSlide2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0.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1.xml" ContentType="application/vnd.openxmlformats-officedocument.themeOverride+xml"/>
  <Override PartName="/ppt/notesSlides/notesSlide2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2.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3.xml" ContentType="application/vnd.openxmlformats-officedocument.themeOverride+xml"/>
  <Override PartName="/ppt/notesSlides/notesSlide30.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4.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5.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6.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7.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8.xml" ContentType="application/vnd.openxmlformats-officedocument.themeOverride+xml"/>
  <Override PartName="/ppt/notesSlides/notesSlide33.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9.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0.xml" ContentType="application/vnd.openxmlformats-officedocument.themeOverride+xml"/>
  <Override PartName="/ppt/notesSlides/notesSlide34.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1.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3" r:id="rId6"/>
    <p:sldMasterId id="2147483684" r:id="rId7"/>
    <p:sldMasterId id="2147483691" r:id="rId8"/>
    <p:sldMasterId id="2147483693" r:id="rId9"/>
    <p:sldMasterId id="2147483698" r:id="rId10"/>
  </p:sldMasterIdLst>
  <p:notesMasterIdLst>
    <p:notesMasterId r:id="rId50"/>
  </p:notesMasterIdLst>
  <p:handoutMasterIdLst>
    <p:handoutMasterId r:id="rId51"/>
  </p:handoutMasterIdLst>
  <p:sldIdLst>
    <p:sldId id="296" r:id="rId11"/>
    <p:sldId id="315" r:id="rId12"/>
    <p:sldId id="314" r:id="rId13"/>
    <p:sldId id="348" r:id="rId14"/>
    <p:sldId id="316" r:id="rId15"/>
    <p:sldId id="317" r:id="rId16"/>
    <p:sldId id="318" r:id="rId17"/>
    <p:sldId id="321" r:id="rId18"/>
    <p:sldId id="322" r:id="rId19"/>
    <p:sldId id="323" r:id="rId20"/>
    <p:sldId id="320" r:id="rId21"/>
    <p:sldId id="325" r:id="rId22"/>
    <p:sldId id="326" r:id="rId23"/>
    <p:sldId id="324" r:id="rId24"/>
    <p:sldId id="327" r:id="rId25"/>
    <p:sldId id="328" r:id="rId26"/>
    <p:sldId id="329" r:id="rId27"/>
    <p:sldId id="330" r:id="rId28"/>
    <p:sldId id="335" r:id="rId29"/>
    <p:sldId id="336" r:id="rId30"/>
    <p:sldId id="331" r:id="rId31"/>
    <p:sldId id="334" r:id="rId32"/>
    <p:sldId id="332" r:id="rId33"/>
    <p:sldId id="333" r:id="rId34"/>
    <p:sldId id="338" r:id="rId35"/>
    <p:sldId id="337" r:id="rId36"/>
    <p:sldId id="339" r:id="rId37"/>
    <p:sldId id="340" r:id="rId38"/>
    <p:sldId id="341" r:id="rId39"/>
    <p:sldId id="342" r:id="rId40"/>
    <p:sldId id="349" r:id="rId41"/>
    <p:sldId id="343" r:id="rId42"/>
    <p:sldId id="344" r:id="rId43"/>
    <p:sldId id="345" r:id="rId44"/>
    <p:sldId id="346" r:id="rId45"/>
    <p:sldId id="347" r:id="rId46"/>
    <p:sldId id="319" r:id="rId47"/>
    <p:sldId id="350" r:id="rId48"/>
    <p:sldId id="292" r:id="rId49"/>
  </p:sldIdLst>
  <p:sldSz cx="9144000" cy="5143500" type="screen16x9"/>
  <p:notesSz cx="6797675" cy="9928225"/>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B71A8B"/>
    <a:srgbClr val="FFFFFF"/>
    <a:srgbClr val="000000"/>
    <a:srgbClr val="2C3841"/>
    <a:srgbClr val="458557"/>
    <a:srgbClr val="9BA7B0"/>
    <a:srgbClr val="B9C9D5"/>
    <a:srgbClr val="CADCF0"/>
    <a:srgbClr val="820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954" autoAdjust="0"/>
  </p:normalViewPr>
  <p:slideViewPr>
    <p:cSldViewPr snapToGrid="0">
      <p:cViewPr>
        <p:scale>
          <a:sx n="68" d="100"/>
          <a:sy n="68" d="100"/>
        </p:scale>
        <p:origin x="1240" y="72"/>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viewProps" Target="viewProps.xml"/><Relationship Id="rId5" Type="http://schemas.openxmlformats.org/officeDocument/2006/relationships/slideMaster" Target="slideMasters/slideMaster1.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istair.mcnaught\Documents\liaison(Others)\Libraries\Audit2018\FinalDataCrunching\ASPIRE%202018%20AMcNstatsMAST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C:\Users\alistair.mcnaught\Documents\liaison(Others)\Libraries\Audit2018\FinalDataCrunching\ASPIRE%202018%20AMcNstatsMASTER.xlsx"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file:///C:\Users\alistair.mcnaught\Documents\liaison(Others)\Libraries\Audit2018\FinalDataCrunching\ASPIRE%202018%20AMcNstatsMASTER.xlsx"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3.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Book1"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4.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15.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Auditors by role</a:t>
            </a:r>
          </a:p>
        </c:rich>
      </c:tx>
      <c:layout>
        <c:manualLayout>
          <c:xMode val="edge"/>
          <c:yMode val="edge"/>
          <c:x val="0.66427130193935457"/>
          <c:y val="3.513824424369156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tx1"/>
              </a:solidFill>
              <a:ln w="19050">
                <a:solidFill>
                  <a:schemeClr val="lt1"/>
                </a:solidFill>
              </a:ln>
              <a:effectLst/>
            </c:spPr>
            <c:extLst>
              <c:ext xmlns:c16="http://schemas.microsoft.com/office/drawing/2014/chart" uri="{C3380CC4-5D6E-409C-BE32-E72D297353CC}">
                <c16:uniqueId val="{00000001-9564-49B3-9499-8FA8F6393B96}"/>
              </c:ext>
            </c:extLst>
          </c:dPt>
          <c:dPt>
            <c:idx val="1"/>
            <c:bubble3D val="0"/>
            <c:spPr>
              <a:solidFill>
                <a:schemeClr val="tx1">
                  <a:lumMod val="60000"/>
                  <a:lumOff val="40000"/>
                </a:schemeClr>
              </a:solidFill>
              <a:ln w="19050">
                <a:solidFill>
                  <a:schemeClr val="lt1"/>
                </a:solidFill>
              </a:ln>
              <a:effectLst/>
            </c:spPr>
            <c:extLst>
              <c:ext xmlns:c16="http://schemas.microsoft.com/office/drawing/2014/chart" uri="{C3380CC4-5D6E-409C-BE32-E72D297353CC}">
                <c16:uniqueId val="{00000003-9564-49B3-9499-8FA8F6393B96}"/>
              </c:ext>
            </c:extLst>
          </c:dPt>
          <c:dPt>
            <c:idx val="2"/>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5-9564-49B3-9499-8FA8F6393B96}"/>
              </c:ext>
            </c:extLst>
          </c:dPt>
          <c:dPt>
            <c:idx val="3"/>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7-9564-49B3-9499-8FA8F6393B96}"/>
              </c:ext>
            </c:extLst>
          </c:dPt>
          <c:dPt>
            <c:idx val="4"/>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9-9564-49B3-9499-8FA8F6393B96}"/>
              </c:ext>
            </c:extLst>
          </c:dPt>
          <c:dLbls>
            <c:dLbl>
              <c:idx val="2"/>
              <c:layout>
                <c:manualLayout>
                  <c:x val="-6.3248843527452012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564-49B3-9499-8FA8F6393B96}"/>
                </c:ext>
              </c:extLst>
            </c:dLbl>
            <c:dLbl>
              <c:idx val="4"/>
              <c:layout>
                <c:manualLayout>
                  <c:x val="6.2077660873682515E-2"/>
                  <c:y val="0"/>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8.9621895867945098E-2"/>
                      <c:h val="9.8441190015205057E-2"/>
                    </c:manualLayout>
                  </c15:layout>
                </c:ext>
                <c:ext xmlns:c16="http://schemas.microsoft.com/office/drawing/2014/chart" uri="{C3380CC4-5D6E-409C-BE32-E72D297353CC}">
                  <c16:uniqueId val="{00000009-9564-49B3-9499-8FA8F6393B96}"/>
                </c:ext>
              </c:extLst>
            </c:dLbl>
            <c:spPr>
              <a:solidFill>
                <a:srgbClr val="FFFFFF"/>
              </a:solidFill>
              <a:ln>
                <a:solidFill>
                  <a:srgbClr val="2C3841">
                    <a:lumMod val="25000"/>
                    <a:lumOff val="75000"/>
                  </a:srgb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Response_tot!$V$212:$V$216</c:f>
              <c:strCache>
                <c:ptCount val="5"/>
                <c:pt idx="0">
                  <c:v>Librarian</c:v>
                </c:pt>
                <c:pt idx="1">
                  <c:v>Disability librarian</c:v>
                </c:pt>
                <c:pt idx="2">
                  <c:v>Disability support</c:v>
                </c:pt>
                <c:pt idx="3">
                  <c:v>Aggregator</c:v>
                </c:pt>
                <c:pt idx="4">
                  <c:v>Other</c:v>
                </c:pt>
              </c:strCache>
            </c:strRef>
          </c:cat>
          <c:val>
            <c:numRef>
              <c:f>Response_tot!$W$212:$W$216</c:f>
              <c:numCache>
                <c:formatCode>General</c:formatCode>
                <c:ptCount val="5"/>
                <c:pt idx="0">
                  <c:v>151</c:v>
                </c:pt>
                <c:pt idx="1">
                  <c:v>23</c:v>
                </c:pt>
                <c:pt idx="2">
                  <c:v>22</c:v>
                </c:pt>
                <c:pt idx="3">
                  <c:v>3</c:v>
                </c:pt>
                <c:pt idx="4">
                  <c:v>4</c:v>
                </c:pt>
              </c:numCache>
            </c:numRef>
          </c:val>
          <c:extLst>
            <c:ext xmlns:c16="http://schemas.microsoft.com/office/drawing/2014/chart" uri="{C3380CC4-5D6E-409C-BE32-E72D297353CC}">
              <c16:uniqueId val="{0000000A-9564-49B3-9499-8FA8F6393B96}"/>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6411494252873563"/>
          <c:y val="3.8647362596453572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PlatfmAggsAMUsers!$N$245</c:f>
              <c:strCache>
                <c:ptCount val="1"/>
                <c:pt idx="0">
                  <c:v>Navigation</c:v>
                </c:pt>
              </c:strCache>
            </c:strRef>
          </c:tx>
          <c:dPt>
            <c:idx val="0"/>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1-406A-448B-A7D1-C669991AC16A}"/>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3-406A-448B-A7D1-C669991AC16A}"/>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406A-448B-A7D1-C669991AC16A}"/>
              </c:ext>
            </c:extLst>
          </c:dPt>
          <c:dLbls>
            <c:dLbl>
              <c:idx val="1"/>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no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406A-448B-A7D1-C669991AC16A}"/>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PlatfmAggsAMUsers!$K$246:$K$248</c:f>
              <c:strCache>
                <c:ptCount val="3"/>
                <c:pt idx="0">
                  <c:v>Poor</c:v>
                </c:pt>
                <c:pt idx="1">
                  <c:v>Moderate</c:v>
                </c:pt>
                <c:pt idx="2">
                  <c:v>Good</c:v>
                </c:pt>
              </c:strCache>
            </c:strRef>
          </c:cat>
          <c:val>
            <c:numRef>
              <c:f>PlatfmAggsAMUsers!$N$246:$N$248</c:f>
              <c:numCache>
                <c:formatCode>General</c:formatCode>
                <c:ptCount val="3"/>
                <c:pt idx="0">
                  <c:v>29</c:v>
                </c:pt>
                <c:pt idx="1">
                  <c:v>20</c:v>
                </c:pt>
                <c:pt idx="2">
                  <c:v>9</c:v>
                </c:pt>
              </c:numCache>
            </c:numRef>
          </c:val>
          <c:extLst>
            <c:ext xmlns:c16="http://schemas.microsoft.com/office/drawing/2014/chart" uri="{C3380CC4-5D6E-409C-BE32-E72D297353CC}">
              <c16:uniqueId val="{00000006-406A-448B-A7D1-C669991AC16A}"/>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t>Image Info</a:t>
            </a:r>
          </a:p>
        </c:rich>
      </c:tx>
      <c:layout>
        <c:manualLayout>
          <c:xMode val="edge"/>
          <c:yMode val="edge"/>
          <c:x val="0.66446253344294903"/>
          <c:y val="3.176751184090229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45792380909981895"/>
          <c:y val="2.9189791602395807E-3"/>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PlatfmAggsAMUsers!$M$245</c:f>
              <c:strCache>
                <c:ptCount val="1"/>
                <c:pt idx="0">
                  <c:v>Image descriptions</c:v>
                </c:pt>
              </c:strCache>
            </c:strRef>
          </c:tx>
          <c:dPt>
            <c:idx val="0"/>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1-BF21-422D-89F4-0C581AA5F01F}"/>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3-BF21-422D-89F4-0C581AA5F01F}"/>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BF21-422D-89F4-0C581AA5F01F}"/>
              </c:ext>
            </c:extLst>
          </c:dPt>
          <c:dLbls>
            <c:dLbl>
              <c:idx val="2"/>
              <c:layout>
                <c:manualLayout>
                  <c:x val="-6.5676770906337195E-2"/>
                  <c:y val="2.300167652639667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F21-422D-89F4-0C581AA5F01F}"/>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PlatfmAggsAMUsers!$K$246:$K$248</c:f>
              <c:strCache>
                <c:ptCount val="3"/>
                <c:pt idx="0">
                  <c:v>Poor</c:v>
                </c:pt>
                <c:pt idx="1">
                  <c:v>Moderate</c:v>
                </c:pt>
                <c:pt idx="2">
                  <c:v>Good</c:v>
                </c:pt>
              </c:strCache>
            </c:strRef>
          </c:cat>
          <c:val>
            <c:numRef>
              <c:f>PlatfmAggsAMUsers!$M$246:$M$248</c:f>
              <c:numCache>
                <c:formatCode>General</c:formatCode>
                <c:ptCount val="3"/>
                <c:pt idx="0">
                  <c:v>39</c:v>
                </c:pt>
                <c:pt idx="1">
                  <c:v>17</c:v>
                </c:pt>
                <c:pt idx="2">
                  <c:v>2</c:v>
                </c:pt>
              </c:numCache>
            </c:numRef>
          </c:val>
          <c:extLst>
            <c:ext xmlns:c16="http://schemas.microsoft.com/office/drawing/2014/chart" uri="{C3380CC4-5D6E-409C-BE32-E72D297353CC}">
              <c16:uniqueId val="{00000006-BF21-422D-89F4-0C581AA5F01F}"/>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64178586265860782"/>
          <c:y val="3.8620706433106243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PlatfmAggsAMUsers!$Q$245</c:f>
              <c:strCache>
                <c:ptCount val="1"/>
                <c:pt idx="0">
                  <c:v>Magnify/reflow</c:v>
                </c:pt>
              </c:strCache>
            </c:strRef>
          </c:tx>
          <c:spPr>
            <a:ln>
              <a:noFill/>
            </a:ln>
          </c:spPr>
          <c:dPt>
            <c:idx val="0"/>
            <c:bubble3D val="0"/>
            <c:spPr>
              <a:solidFill>
                <a:schemeClr val="accent6">
                  <a:lumMod val="20000"/>
                  <a:lumOff val="80000"/>
                </a:schemeClr>
              </a:solidFill>
              <a:ln w="19050">
                <a:noFill/>
              </a:ln>
              <a:effectLst/>
            </c:spPr>
            <c:extLst>
              <c:ext xmlns:c16="http://schemas.microsoft.com/office/drawing/2014/chart" uri="{C3380CC4-5D6E-409C-BE32-E72D297353CC}">
                <c16:uniqueId val="{00000001-9B7E-4489-86F9-4498E28AC75B}"/>
              </c:ext>
            </c:extLst>
          </c:dPt>
          <c:dPt>
            <c:idx val="1"/>
            <c:bubble3D val="0"/>
            <c:spPr>
              <a:solidFill>
                <a:schemeClr val="accent6">
                  <a:lumMod val="60000"/>
                  <a:lumOff val="40000"/>
                </a:schemeClr>
              </a:solidFill>
              <a:ln w="19050">
                <a:noFill/>
              </a:ln>
              <a:effectLst/>
            </c:spPr>
            <c:extLst>
              <c:ext xmlns:c16="http://schemas.microsoft.com/office/drawing/2014/chart" uri="{C3380CC4-5D6E-409C-BE32-E72D297353CC}">
                <c16:uniqueId val="{00000003-9B7E-4489-86F9-4498E28AC75B}"/>
              </c:ext>
            </c:extLst>
          </c:dPt>
          <c:dPt>
            <c:idx val="2"/>
            <c:bubble3D val="0"/>
            <c:spPr>
              <a:solidFill>
                <a:srgbClr val="00B050"/>
              </a:solidFill>
              <a:ln w="19050">
                <a:noFill/>
              </a:ln>
              <a:effectLst/>
            </c:spPr>
            <c:extLst>
              <c:ext xmlns:c16="http://schemas.microsoft.com/office/drawing/2014/chart" uri="{C3380CC4-5D6E-409C-BE32-E72D297353CC}">
                <c16:uniqueId val="{00000005-9B7E-4489-86F9-4498E28AC75B}"/>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PlatfmAggsAMUsers!$K$246:$K$248</c:f>
              <c:strCache>
                <c:ptCount val="3"/>
                <c:pt idx="0">
                  <c:v>Poor</c:v>
                </c:pt>
                <c:pt idx="1">
                  <c:v>Moderate</c:v>
                </c:pt>
                <c:pt idx="2">
                  <c:v>Good</c:v>
                </c:pt>
              </c:strCache>
            </c:strRef>
          </c:cat>
          <c:val>
            <c:numRef>
              <c:f>PlatfmAggsAMUsers!$Q$246:$Q$248</c:f>
              <c:numCache>
                <c:formatCode>General</c:formatCode>
                <c:ptCount val="3"/>
                <c:pt idx="0">
                  <c:v>30</c:v>
                </c:pt>
                <c:pt idx="1">
                  <c:v>20</c:v>
                </c:pt>
                <c:pt idx="2">
                  <c:v>8</c:v>
                </c:pt>
              </c:numCache>
            </c:numRef>
          </c:val>
          <c:extLst>
            <c:ext xmlns:c16="http://schemas.microsoft.com/office/drawing/2014/chart" uri="{C3380CC4-5D6E-409C-BE32-E72D297353CC}">
              <c16:uniqueId val="{00000006-9B7E-4489-86F9-4498E28AC75B}"/>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53890370836331547"/>
          <c:y val="1.6690205258860266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PlatfmAggsAMUsers!$R$245</c:f>
              <c:strCache>
                <c:ptCount val="1"/>
                <c:pt idx="0">
                  <c:v>Colour/ contrast</c:v>
                </c:pt>
              </c:strCache>
            </c:strRef>
          </c:tx>
          <c:dPt>
            <c:idx val="0"/>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1-0018-44C5-A374-86A074693134}"/>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3-0018-44C5-A374-86A074693134}"/>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0018-44C5-A374-86A074693134}"/>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PlatfmAggsAMUsers!$K$246:$K$248</c:f>
              <c:strCache>
                <c:ptCount val="3"/>
                <c:pt idx="0">
                  <c:v>Poor</c:v>
                </c:pt>
                <c:pt idx="1">
                  <c:v>Moderate</c:v>
                </c:pt>
                <c:pt idx="2">
                  <c:v>Good</c:v>
                </c:pt>
              </c:strCache>
            </c:strRef>
          </c:cat>
          <c:val>
            <c:numRef>
              <c:f>PlatfmAggsAMUsers!$R$246:$R$248</c:f>
              <c:numCache>
                <c:formatCode>General</c:formatCode>
                <c:ptCount val="3"/>
                <c:pt idx="0">
                  <c:v>33</c:v>
                </c:pt>
                <c:pt idx="1">
                  <c:v>16</c:v>
                </c:pt>
                <c:pt idx="2">
                  <c:v>9</c:v>
                </c:pt>
              </c:numCache>
            </c:numRef>
          </c:val>
          <c:extLst>
            <c:ext xmlns:c16="http://schemas.microsoft.com/office/drawing/2014/chart" uri="{C3380CC4-5D6E-409C-BE32-E72D297353CC}">
              <c16:uniqueId val="{00000006-0018-44C5-A374-86A074693134}"/>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66318994150039234"/>
          <c:y val="3.52244937420061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PlatfmAggsAMUsers!$P$245</c:f>
              <c:strCache>
                <c:ptCount val="1"/>
                <c:pt idx="0">
                  <c:v>Screenreader</c:v>
                </c:pt>
              </c:strCache>
            </c:strRef>
          </c:tx>
          <c:dPt>
            <c:idx val="0"/>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1-FCC5-40C6-911F-A88E5395AE96}"/>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3-FCC5-40C6-911F-A88E5395AE96}"/>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FCC5-40C6-911F-A88E5395AE96}"/>
              </c:ext>
            </c:extLst>
          </c:dPt>
          <c:dLbls>
            <c:dLbl>
              <c:idx val="1"/>
              <c:layout>
                <c:manualLayout>
                  <c:x val="-6.3404093760081479E-2"/>
                  <c:y val="-0.1308338338988799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CC5-40C6-911F-A88E5395AE96}"/>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PlatfmAggsAMUsers!$K$246:$K$248</c:f>
              <c:strCache>
                <c:ptCount val="3"/>
                <c:pt idx="0">
                  <c:v>Poor</c:v>
                </c:pt>
                <c:pt idx="1">
                  <c:v>Moderate</c:v>
                </c:pt>
                <c:pt idx="2">
                  <c:v>Good</c:v>
                </c:pt>
              </c:strCache>
            </c:strRef>
          </c:cat>
          <c:val>
            <c:numRef>
              <c:f>PlatfmAggsAMUsers!$P$246:$P$248</c:f>
              <c:numCache>
                <c:formatCode>General</c:formatCode>
                <c:ptCount val="3"/>
                <c:pt idx="0">
                  <c:v>25</c:v>
                </c:pt>
                <c:pt idx="1">
                  <c:v>19</c:v>
                </c:pt>
                <c:pt idx="2">
                  <c:v>14</c:v>
                </c:pt>
              </c:numCache>
            </c:numRef>
          </c:val>
          <c:extLst>
            <c:ext xmlns:c16="http://schemas.microsoft.com/office/drawing/2014/chart" uri="{C3380CC4-5D6E-409C-BE32-E72D297353CC}">
              <c16:uniqueId val="{00000006-FCC5-40C6-911F-A88E5395AE96}"/>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67574872610117753"/>
          <c:y val="3.52244937420061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PlatfmAggsAMUsers!$Q$245</c:f>
              <c:strCache>
                <c:ptCount val="1"/>
                <c:pt idx="0">
                  <c:v>Text to speech</c:v>
                </c:pt>
              </c:strCache>
            </c:strRef>
          </c:tx>
          <c:dPt>
            <c:idx val="0"/>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1-2CE5-49AB-A018-F0AA621D9859}"/>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3-2CE5-49AB-A018-F0AA621D9859}"/>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2CE5-49AB-A018-F0AA621D9859}"/>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PlatfmAggsAMUsers!$K$246:$K$248</c:f>
              <c:strCache>
                <c:ptCount val="3"/>
                <c:pt idx="0">
                  <c:v>Poor</c:v>
                </c:pt>
                <c:pt idx="1">
                  <c:v>Moderate</c:v>
                </c:pt>
                <c:pt idx="2">
                  <c:v>Good</c:v>
                </c:pt>
              </c:strCache>
            </c:strRef>
          </c:cat>
          <c:val>
            <c:numRef>
              <c:f>PlatfmAggsAMUsers!$Q$246:$Q$248</c:f>
              <c:numCache>
                <c:formatCode>General</c:formatCode>
                <c:ptCount val="3"/>
                <c:pt idx="0">
                  <c:v>35</c:v>
                </c:pt>
                <c:pt idx="1">
                  <c:v>15</c:v>
                </c:pt>
                <c:pt idx="2">
                  <c:v>8</c:v>
                </c:pt>
              </c:numCache>
            </c:numRef>
          </c:val>
          <c:extLst>
            <c:ext xmlns:c16="http://schemas.microsoft.com/office/drawing/2014/chart" uri="{C3380CC4-5D6E-409C-BE32-E72D297353CC}">
              <c16:uniqueId val="{00000006-2CE5-49AB-A018-F0AA621D9859}"/>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Publisher information on format availability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Publisher information on format availability</a:t>
            </a:r>
          </a:p>
        </c:rich>
      </c:tx>
      <c:layout>
        <c:manualLayout>
          <c:xMode val="edge"/>
          <c:yMode val="edge"/>
          <c:x val="0.15176377952755907"/>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dPt>
            <c:idx val="0"/>
            <c:bubble3D val="0"/>
            <c:spPr>
              <a:solidFill>
                <a:schemeClr val="accent6">
                  <a:lumMod val="20000"/>
                  <a:lumOff val="80000"/>
                </a:schemeClr>
              </a:solidFill>
              <a:ln w="19050">
                <a:solidFill>
                  <a:schemeClr val="accent6">
                    <a:lumMod val="40000"/>
                    <a:lumOff val="60000"/>
                  </a:schemeClr>
                </a:solidFill>
              </a:ln>
              <a:effectLst/>
            </c:spPr>
            <c:extLst>
              <c:ext xmlns:c16="http://schemas.microsoft.com/office/drawing/2014/chart" uri="{C3380CC4-5D6E-409C-BE32-E72D297353CC}">
                <c16:uniqueId val="{00000001-6A4D-4A54-B13F-8DBB84166D83}"/>
              </c:ext>
            </c:extLst>
          </c:dPt>
          <c:dPt>
            <c:idx val="1"/>
            <c:bubble3D val="0"/>
            <c:spPr>
              <a:solidFill>
                <a:schemeClr val="accent6">
                  <a:lumMod val="60000"/>
                  <a:lumOff val="40000"/>
                </a:schemeClr>
              </a:solidFill>
              <a:ln w="19050">
                <a:solidFill>
                  <a:schemeClr val="accent6">
                    <a:lumMod val="60000"/>
                    <a:lumOff val="40000"/>
                  </a:schemeClr>
                </a:solidFill>
              </a:ln>
              <a:effectLst/>
            </c:spPr>
            <c:extLst>
              <c:ext xmlns:c16="http://schemas.microsoft.com/office/drawing/2014/chart" uri="{C3380CC4-5D6E-409C-BE32-E72D297353CC}">
                <c16:uniqueId val="{00000003-6A4D-4A54-B13F-8DBB84166D83}"/>
              </c:ext>
            </c:extLst>
          </c:dPt>
          <c:dPt>
            <c:idx val="2"/>
            <c:bubble3D val="0"/>
            <c:spPr>
              <a:solidFill>
                <a:schemeClr val="accent6"/>
              </a:solidFill>
              <a:ln w="19050">
                <a:solidFill>
                  <a:schemeClr val="accent6"/>
                </a:solidFill>
              </a:ln>
              <a:effectLst/>
            </c:spPr>
            <c:extLst>
              <c:ext xmlns:c16="http://schemas.microsoft.com/office/drawing/2014/chart" uri="{C3380CC4-5D6E-409C-BE32-E72D297353CC}">
                <c16:uniqueId val="{00000005-6A4D-4A54-B13F-8DBB84166D83}"/>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Sheet1!$E$6:$E$8</c:f>
              <c:strCache>
                <c:ptCount val="3"/>
                <c:pt idx="0">
                  <c:v>No information on formats supplied</c:v>
                </c:pt>
                <c:pt idx="1">
                  <c:v>Available formats listed; no accessibility recommendations</c:v>
                </c:pt>
                <c:pt idx="2">
                  <c:v>Available formats listed with accessibility recommendations</c:v>
                </c:pt>
              </c:strCache>
            </c:strRef>
          </c:cat>
          <c:val>
            <c:numRef>
              <c:f>Sheet1!$F$6:$F$8</c:f>
              <c:numCache>
                <c:formatCode>General</c:formatCode>
                <c:ptCount val="3"/>
                <c:pt idx="0">
                  <c:v>60</c:v>
                </c:pt>
                <c:pt idx="1">
                  <c:v>25</c:v>
                </c:pt>
                <c:pt idx="2">
                  <c:v>2</c:v>
                </c:pt>
              </c:numCache>
            </c:numRef>
          </c:val>
          <c:extLst>
            <c:ext xmlns:c16="http://schemas.microsoft.com/office/drawing/2014/chart" uri="{C3380CC4-5D6E-409C-BE32-E72D297353CC}">
              <c16:uniqueId val="{00000006-6A4D-4A54-B13F-8DBB84166D83}"/>
            </c:ext>
          </c:extLst>
        </c:ser>
        <c:dLbls>
          <c:showLegendKey val="0"/>
          <c:showVal val="0"/>
          <c:showCatName val="0"/>
          <c:showSerName val="0"/>
          <c:showPercent val="0"/>
          <c:showBubbleSize val="0"/>
          <c:showLeaderLines val="0"/>
        </c:dLbls>
        <c:firstSliceAng val="0"/>
      </c:pieChart>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Average platform &amp; aggregator advice on reading options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v>Platform info</c:v>
          </c:tx>
          <c:spPr>
            <a:ln>
              <a:solidFill>
                <a:schemeClr val="accent6">
                  <a:lumMod val="40000"/>
                  <a:lumOff val="60000"/>
                </a:schemeClr>
              </a:solidFill>
            </a:ln>
          </c:spPr>
          <c:dPt>
            <c:idx val="0"/>
            <c:bubble3D val="0"/>
            <c:spPr>
              <a:solidFill>
                <a:schemeClr val="accent6">
                  <a:lumMod val="20000"/>
                  <a:lumOff val="80000"/>
                </a:schemeClr>
              </a:solidFill>
              <a:ln w="19050">
                <a:solidFill>
                  <a:schemeClr val="accent6">
                    <a:lumMod val="40000"/>
                    <a:lumOff val="60000"/>
                  </a:schemeClr>
                </a:solidFill>
              </a:ln>
              <a:effectLst/>
            </c:spPr>
            <c:extLst>
              <c:ext xmlns:c16="http://schemas.microsoft.com/office/drawing/2014/chart" uri="{C3380CC4-5D6E-409C-BE32-E72D297353CC}">
                <c16:uniqueId val="{00000001-F42F-4E8F-8E5F-F41205A25B16}"/>
              </c:ext>
            </c:extLst>
          </c:dPt>
          <c:dPt>
            <c:idx val="1"/>
            <c:bubble3D val="0"/>
            <c:spPr>
              <a:solidFill>
                <a:schemeClr val="accent6">
                  <a:lumMod val="60000"/>
                  <a:lumOff val="40000"/>
                </a:schemeClr>
              </a:solidFill>
              <a:ln w="19050">
                <a:solidFill>
                  <a:schemeClr val="accent6">
                    <a:lumMod val="40000"/>
                    <a:lumOff val="60000"/>
                  </a:schemeClr>
                </a:solidFill>
              </a:ln>
              <a:effectLst/>
            </c:spPr>
            <c:extLst>
              <c:ext xmlns:c16="http://schemas.microsoft.com/office/drawing/2014/chart" uri="{C3380CC4-5D6E-409C-BE32-E72D297353CC}">
                <c16:uniqueId val="{00000003-F42F-4E8F-8E5F-F41205A25B16}"/>
              </c:ext>
            </c:extLst>
          </c:dPt>
          <c:dPt>
            <c:idx val="2"/>
            <c:bubble3D val="0"/>
            <c:spPr>
              <a:solidFill>
                <a:schemeClr val="accent6"/>
              </a:solidFill>
              <a:ln w="19050">
                <a:solidFill>
                  <a:schemeClr val="accent6">
                    <a:lumMod val="40000"/>
                    <a:lumOff val="60000"/>
                  </a:schemeClr>
                </a:solidFill>
              </a:ln>
              <a:effectLst/>
            </c:spPr>
            <c:extLst>
              <c:ext xmlns:c16="http://schemas.microsoft.com/office/drawing/2014/chart" uri="{C3380CC4-5D6E-409C-BE32-E72D297353CC}">
                <c16:uniqueId val="{00000005-F42F-4E8F-8E5F-F41205A25B16}"/>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Sheet1!$I$6:$I$8</c:f>
              <c:strCache>
                <c:ptCount val="3"/>
                <c:pt idx="0">
                  <c:v>No information on this</c:v>
                </c:pt>
                <c:pt idx="1">
                  <c:v>Some guidance available</c:v>
                </c:pt>
                <c:pt idx="2">
                  <c:v>Detailed guidance available</c:v>
                </c:pt>
              </c:strCache>
            </c:strRef>
          </c:cat>
          <c:val>
            <c:numRef>
              <c:f>Sheet1!$J$6:$J$8</c:f>
              <c:numCache>
                <c:formatCode>General</c:formatCode>
                <c:ptCount val="3"/>
                <c:pt idx="0">
                  <c:v>38</c:v>
                </c:pt>
                <c:pt idx="1">
                  <c:v>14</c:v>
                </c:pt>
                <c:pt idx="2">
                  <c:v>2</c:v>
                </c:pt>
              </c:numCache>
            </c:numRef>
          </c:val>
          <c:extLst>
            <c:ext xmlns:c16="http://schemas.microsoft.com/office/drawing/2014/chart" uri="{C3380CC4-5D6E-409C-BE32-E72D297353CC}">
              <c16:uniqueId val="{00000006-F42F-4E8F-8E5F-F41205A25B16}"/>
            </c:ext>
          </c:extLst>
        </c:ser>
        <c:dLbls>
          <c:showLegendKey val="0"/>
          <c:showVal val="0"/>
          <c:showCatName val="0"/>
          <c:showSerName val="0"/>
          <c:showPercent val="0"/>
          <c:showBubbleSize val="0"/>
          <c:showLeaderLines val="0"/>
        </c:dLbls>
        <c:firstSliceAng val="0"/>
      </c:pieChart>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t>Navigation</a:t>
            </a:r>
          </a:p>
        </c:rich>
      </c:tx>
      <c:layout>
        <c:manualLayout>
          <c:xMode val="edge"/>
          <c:yMode val="edge"/>
          <c:x val="0.61426479460432137"/>
          <c:y val="2.802043947648111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Publisher DRM info</a:t>
            </a:r>
          </a:p>
        </c:rich>
      </c:tx>
      <c:layout>
        <c:manualLayout>
          <c:xMode val="edge"/>
          <c:yMode val="edge"/>
          <c:x val="0.66446253344294903"/>
          <c:y val="3.1767511840902297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AMcPubAv!$K$346</c:f>
              <c:strCache>
                <c:ptCount val="1"/>
                <c:pt idx="0">
                  <c:v>DRM free</c:v>
                </c:pt>
              </c:strCache>
            </c:strRef>
          </c:tx>
          <c:spPr>
            <a:ln>
              <a:solidFill>
                <a:srgbClr val="92D050"/>
              </a:solidFill>
            </a:ln>
          </c:spPr>
          <c:dPt>
            <c:idx val="0"/>
            <c:bubble3D val="0"/>
            <c:spPr>
              <a:solidFill>
                <a:schemeClr val="accent6">
                  <a:lumMod val="20000"/>
                  <a:lumOff val="80000"/>
                </a:schemeClr>
              </a:solidFill>
              <a:ln w="19050">
                <a:solidFill>
                  <a:srgbClr val="92D050"/>
                </a:solidFill>
              </a:ln>
              <a:effectLst/>
            </c:spPr>
            <c:extLst>
              <c:ext xmlns:c16="http://schemas.microsoft.com/office/drawing/2014/chart" uri="{C3380CC4-5D6E-409C-BE32-E72D297353CC}">
                <c16:uniqueId val="{00000001-8783-4A0F-9EDA-9F29137AD74B}"/>
              </c:ext>
            </c:extLst>
          </c:dPt>
          <c:dPt>
            <c:idx val="1"/>
            <c:bubble3D val="0"/>
            <c:spPr>
              <a:solidFill>
                <a:schemeClr val="accent6">
                  <a:lumMod val="60000"/>
                  <a:lumOff val="40000"/>
                </a:schemeClr>
              </a:solidFill>
              <a:ln w="19050">
                <a:solidFill>
                  <a:srgbClr val="92D050"/>
                </a:solidFill>
              </a:ln>
              <a:effectLst/>
            </c:spPr>
            <c:extLst>
              <c:ext xmlns:c16="http://schemas.microsoft.com/office/drawing/2014/chart" uri="{C3380CC4-5D6E-409C-BE32-E72D297353CC}">
                <c16:uniqueId val="{00000003-8783-4A0F-9EDA-9F29137AD74B}"/>
              </c:ext>
            </c:extLst>
          </c:dPt>
          <c:dPt>
            <c:idx val="2"/>
            <c:bubble3D val="0"/>
            <c:spPr>
              <a:solidFill>
                <a:schemeClr val="accent6"/>
              </a:solidFill>
              <a:ln w="19050">
                <a:solidFill>
                  <a:srgbClr val="92D050"/>
                </a:solidFill>
              </a:ln>
              <a:effectLst/>
            </c:spPr>
            <c:extLst>
              <c:ext xmlns:c16="http://schemas.microsoft.com/office/drawing/2014/chart" uri="{C3380CC4-5D6E-409C-BE32-E72D297353CC}">
                <c16:uniqueId val="{00000005-8783-4A0F-9EDA-9F29137AD74B}"/>
              </c:ext>
            </c:extLst>
          </c:dPt>
          <c:dLbls>
            <c:dLbl>
              <c:idx val="0"/>
              <c:layout>
                <c:manualLayout>
                  <c:x val="0.16687396862290729"/>
                  <c:y val="-0.22516595429586528"/>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27463"/>
                        <a:gd name="adj2" fmla="val -49294"/>
                      </a:avLst>
                    </a:prstGeom>
                    <a:noFill/>
                    <a:ln>
                      <a:noFill/>
                    </a:ln>
                  </c15:spPr>
                </c:ext>
                <c:ext xmlns:c16="http://schemas.microsoft.com/office/drawing/2014/chart" uri="{C3380CC4-5D6E-409C-BE32-E72D297353CC}">
                  <c16:uniqueId val="{00000001-8783-4A0F-9EDA-9F29137AD74B}"/>
                </c:ext>
              </c:extLst>
            </c:dLbl>
            <c:dLbl>
              <c:idx val="1"/>
              <c:layout>
                <c:manualLayout>
                  <c:x val="-4.2882605911806183E-2"/>
                  <c:y val="3.97093898011278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783-4A0F-9EDA-9F29137AD74B}"/>
                </c:ext>
              </c:extLst>
            </c:dLbl>
            <c:dLbl>
              <c:idx val="2"/>
              <c:layout>
                <c:manualLayout>
                  <c:x val="-4.5562768781294019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783-4A0F-9EDA-9F29137AD74B}"/>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AMcPubAv!$F$347:$F$349</c:f>
              <c:strCache>
                <c:ptCount val="3"/>
                <c:pt idx="0">
                  <c:v>Poor</c:v>
                </c:pt>
                <c:pt idx="1">
                  <c:v>Moderate</c:v>
                </c:pt>
                <c:pt idx="2">
                  <c:v>Good</c:v>
                </c:pt>
              </c:strCache>
            </c:strRef>
          </c:cat>
          <c:val>
            <c:numRef>
              <c:f>AMcPubAv!$K$347:$K$349</c:f>
              <c:numCache>
                <c:formatCode>General</c:formatCode>
                <c:ptCount val="3"/>
                <c:pt idx="0">
                  <c:v>75</c:v>
                </c:pt>
                <c:pt idx="1">
                  <c:v>9</c:v>
                </c:pt>
                <c:pt idx="2">
                  <c:v>2</c:v>
                </c:pt>
              </c:numCache>
            </c:numRef>
          </c:val>
          <c:extLst>
            <c:ext xmlns:c16="http://schemas.microsoft.com/office/drawing/2014/chart" uri="{C3380CC4-5D6E-409C-BE32-E72D297353CC}">
              <c16:uniqueId val="{00000006-8783-4A0F-9EDA-9F29137AD74B}"/>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r">
              <a:defRPr sz="1800" b="0" i="0" u="none" strike="noStrike" kern="1200" spc="0" baseline="0">
                <a:solidFill>
                  <a:schemeClr val="tx1">
                    <a:lumMod val="65000"/>
                    <a:lumOff val="35000"/>
                  </a:schemeClr>
                </a:solidFill>
                <a:latin typeface="+mn-lt"/>
                <a:ea typeface="+mn-ea"/>
                <a:cs typeface="+mn-cs"/>
              </a:defRPr>
            </a:pPr>
            <a:r>
              <a:rPr lang="en-US" sz="1800" dirty="0"/>
              <a:t>Platform/Aggregator </a:t>
            </a:r>
          </a:p>
          <a:p>
            <a:pPr algn="r">
              <a:defRPr sz="1800"/>
            </a:pPr>
            <a:r>
              <a:rPr lang="en-US" sz="1800" dirty="0"/>
              <a:t>DRM info </a:t>
            </a:r>
          </a:p>
        </c:rich>
      </c:tx>
      <c:layout>
        <c:manualLayout>
          <c:xMode val="edge"/>
          <c:yMode val="edge"/>
          <c:x val="0.53487975899396478"/>
          <c:y val="0.12752114307781426"/>
        </c:manualLayout>
      </c:layout>
      <c:overlay val="0"/>
      <c:spPr>
        <a:noFill/>
        <a:ln>
          <a:noFill/>
        </a:ln>
        <a:effectLst/>
      </c:spPr>
      <c:txPr>
        <a:bodyPr rot="0" spcFirstLastPara="1" vertOverflow="ellipsis" vert="horz" wrap="square" anchor="ctr" anchorCtr="1"/>
        <a:lstStyle/>
        <a:p>
          <a:pPr algn="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PlatfmAggsAMUsers!$U$245</c:f>
              <c:strCache>
                <c:ptCount val="1"/>
                <c:pt idx="0">
                  <c:v>Platform/Aggregator DRM info </c:v>
                </c:pt>
              </c:strCache>
            </c:strRef>
          </c:tx>
          <c:explosion val="3"/>
          <c:dPt>
            <c:idx val="0"/>
            <c:bubble3D val="0"/>
            <c:spPr>
              <a:solidFill>
                <a:schemeClr val="accent6">
                  <a:lumMod val="20000"/>
                  <a:lumOff val="80000"/>
                </a:schemeClr>
              </a:solidFill>
              <a:ln w="19050">
                <a:solidFill>
                  <a:srgbClr val="92D050"/>
                </a:solidFill>
              </a:ln>
              <a:effectLst/>
            </c:spPr>
            <c:extLst>
              <c:ext xmlns:c16="http://schemas.microsoft.com/office/drawing/2014/chart" uri="{C3380CC4-5D6E-409C-BE32-E72D297353CC}">
                <c16:uniqueId val="{00000001-8004-462C-89CD-C2F429C1257E}"/>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3-8004-462C-89CD-C2F429C1257E}"/>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8004-462C-89CD-C2F429C1257E}"/>
              </c:ext>
            </c:extLst>
          </c:dPt>
          <c:dLbls>
            <c:dLbl>
              <c:idx val="0"/>
              <c:layout>
                <c:manualLayout>
                  <c:x val="4.8143230011584152E-2"/>
                  <c:y val="-3.536575555239275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004-462C-89CD-C2F429C1257E}"/>
                </c:ext>
              </c:extLst>
            </c:dLbl>
            <c:dLbl>
              <c:idx val="1"/>
              <c:layout>
                <c:manualLayout>
                  <c:x val="-5.30885587914912E-2"/>
                  <c:y val="0.11212537980284287"/>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noAutofit/>
                </a:bodyPr>
                <a:lstStyle/>
                <a:p>
                  <a:pPr>
                    <a:defRPr sz="11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3478658917635295"/>
                      <c:h val="0.19437695837284003"/>
                    </c:manualLayout>
                  </c15:layout>
                </c:ext>
                <c:ext xmlns:c16="http://schemas.microsoft.com/office/drawing/2014/chart" uri="{C3380CC4-5D6E-409C-BE32-E72D297353CC}">
                  <c16:uniqueId val="{00000003-8004-462C-89CD-C2F429C1257E}"/>
                </c:ext>
              </c:extLst>
            </c:dLbl>
            <c:dLbl>
              <c:idx val="2"/>
              <c:layout>
                <c:manualLayout>
                  <c:x val="-0.18124510122008192"/>
                  <c:y val="2.357717036826178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004-462C-89CD-C2F429C1257E}"/>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PlatfmAggsAMUsers!$K$246:$K$248</c:f>
              <c:strCache>
                <c:ptCount val="3"/>
                <c:pt idx="0">
                  <c:v>Poor</c:v>
                </c:pt>
                <c:pt idx="1">
                  <c:v>Moderate</c:v>
                </c:pt>
                <c:pt idx="2">
                  <c:v>Good</c:v>
                </c:pt>
              </c:strCache>
            </c:strRef>
          </c:cat>
          <c:val>
            <c:numRef>
              <c:f>PlatfmAggsAMUsers!$U$246:$U$248</c:f>
              <c:numCache>
                <c:formatCode>General</c:formatCode>
                <c:ptCount val="3"/>
                <c:pt idx="0">
                  <c:v>41</c:v>
                </c:pt>
                <c:pt idx="1">
                  <c:v>17</c:v>
                </c:pt>
                <c:pt idx="2">
                  <c:v>0</c:v>
                </c:pt>
              </c:numCache>
            </c:numRef>
          </c:val>
          <c:extLst>
            <c:ext xmlns:c16="http://schemas.microsoft.com/office/drawing/2014/chart" uri="{C3380CC4-5D6E-409C-BE32-E72D297353CC}">
              <c16:uniqueId val="{00000006-8004-462C-89CD-C2F429C1257E}"/>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Publisher engagement with accessibility services</a:t>
            </a:r>
          </a:p>
        </c:rich>
      </c:tx>
      <c:layout>
        <c:manualLayout>
          <c:xMode val="edge"/>
          <c:yMode val="edge"/>
          <c:x val="0.10816666666666665"/>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6379308836395452"/>
          <c:y val="0.17356117377808192"/>
          <c:w val="0.26963604549431319"/>
          <c:h val="0.34194262585872182"/>
        </c:manualLayout>
      </c:layout>
      <c:pieChart>
        <c:varyColors val="1"/>
        <c:ser>
          <c:idx val="0"/>
          <c:order val="0"/>
          <c:spPr>
            <a:ln>
              <a:solidFill>
                <a:schemeClr val="accent6">
                  <a:lumMod val="40000"/>
                  <a:lumOff val="60000"/>
                </a:schemeClr>
              </a:solidFill>
            </a:ln>
          </c:spPr>
          <c:dPt>
            <c:idx val="0"/>
            <c:bubble3D val="0"/>
            <c:spPr>
              <a:solidFill>
                <a:schemeClr val="accent6">
                  <a:lumMod val="50000"/>
                </a:schemeClr>
              </a:solidFill>
              <a:ln w="19050">
                <a:solidFill>
                  <a:schemeClr val="accent6">
                    <a:lumMod val="40000"/>
                    <a:lumOff val="60000"/>
                  </a:schemeClr>
                </a:solidFill>
              </a:ln>
              <a:effectLst/>
            </c:spPr>
            <c:extLst>
              <c:ext xmlns:c16="http://schemas.microsoft.com/office/drawing/2014/chart" uri="{C3380CC4-5D6E-409C-BE32-E72D297353CC}">
                <c16:uniqueId val="{00000001-98A5-476F-A000-9CD0BB2505EB}"/>
              </c:ext>
            </c:extLst>
          </c:dPt>
          <c:dPt>
            <c:idx val="1"/>
            <c:bubble3D val="0"/>
            <c:spPr>
              <a:solidFill>
                <a:schemeClr val="accent6">
                  <a:lumMod val="75000"/>
                </a:schemeClr>
              </a:solidFill>
              <a:ln w="19050">
                <a:solidFill>
                  <a:schemeClr val="accent6">
                    <a:lumMod val="40000"/>
                    <a:lumOff val="60000"/>
                  </a:schemeClr>
                </a:solidFill>
              </a:ln>
              <a:effectLst/>
            </c:spPr>
            <c:extLst>
              <c:ext xmlns:c16="http://schemas.microsoft.com/office/drawing/2014/chart" uri="{C3380CC4-5D6E-409C-BE32-E72D297353CC}">
                <c16:uniqueId val="{00000003-98A5-476F-A000-9CD0BB2505EB}"/>
              </c:ext>
            </c:extLst>
          </c:dPt>
          <c:dPt>
            <c:idx val="2"/>
            <c:bubble3D val="0"/>
            <c:spPr>
              <a:solidFill>
                <a:schemeClr val="accent6">
                  <a:lumMod val="60000"/>
                  <a:lumOff val="40000"/>
                </a:schemeClr>
              </a:solidFill>
              <a:ln w="19050">
                <a:solidFill>
                  <a:schemeClr val="accent6">
                    <a:lumMod val="40000"/>
                    <a:lumOff val="60000"/>
                  </a:schemeClr>
                </a:solidFill>
              </a:ln>
              <a:effectLst/>
            </c:spPr>
            <c:extLst>
              <c:ext xmlns:c16="http://schemas.microsoft.com/office/drawing/2014/chart" uri="{C3380CC4-5D6E-409C-BE32-E72D297353CC}">
                <c16:uniqueId val="{00000005-98A5-476F-A000-9CD0BB2505EB}"/>
              </c:ext>
            </c:extLst>
          </c:dPt>
          <c:dPt>
            <c:idx val="3"/>
            <c:bubble3D val="0"/>
            <c:spPr>
              <a:solidFill>
                <a:schemeClr val="accent6">
                  <a:lumMod val="40000"/>
                  <a:lumOff val="60000"/>
                </a:schemeClr>
              </a:solidFill>
              <a:ln w="19050">
                <a:solidFill>
                  <a:schemeClr val="accent6">
                    <a:lumMod val="40000"/>
                    <a:lumOff val="60000"/>
                  </a:schemeClr>
                </a:solidFill>
              </a:ln>
              <a:effectLst/>
            </c:spPr>
            <c:extLst>
              <c:ext xmlns:c16="http://schemas.microsoft.com/office/drawing/2014/chart" uri="{C3380CC4-5D6E-409C-BE32-E72D297353CC}">
                <c16:uniqueId val="{00000007-98A5-476F-A000-9CD0BB2505EB}"/>
              </c:ext>
            </c:extLst>
          </c:dPt>
          <c:dPt>
            <c:idx val="4"/>
            <c:bubble3D val="0"/>
            <c:spPr>
              <a:solidFill>
                <a:schemeClr val="accent6">
                  <a:lumMod val="20000"/>
                  <a:lumOff val="80000"/>
                </a:schemeClr>
              </a:solidFill>
              <a:ln w="19050">
                <a:solidFill>
                  <a:schemeClr val="accent6">
                    <a:lumMod val="40000"/>
                    <a:lumOff val="60000"/>
                  </a:schemeClr>
                </a:solidFill>
              </a:ln>
              <a:effectLst/>
            </c:spPr>
            <c:extLst>
              <c:ext xmlns:c16="http://schemas.microsoft.com/office/drawing/2014/chart" uri="{C3380CC4-5D6E-409C-BE32-E72D297353CC}">
                <c16:uniqueId val="{00000009-98A5-476F-A000-9CD0BB2505EB}"/>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'Publisher&amp;files-Average Score'!$AG$90:$AG$94</c:f>
              <c:strCache>
                <c:ptCount val="5"/>
                <c:pt idx="0">
                  <c:v>Deeply engaged with RNIB Bookshare (eg large number of titles or automated supply service)</c:v>
                </c:pt>
                <c:pt idx="1">
                  <c:v>Some engagement with RNIB Bookshare evidenced</c:v>
                </c:pt>
                <c:pt idx="2">
                  <c:v>Currently in negotiation with RNIB Bookshare</c:v>
                </c:pt>
                <c:pt idx="3">
                  <c:v>Content available via other services eg Access Text (US) or US Bookshare service.</c:v>
                </c:pt>
                <c:pt idx="4">
                  <c:v>No mention of any services</c:v>
                </c:pt>
              </c:strCache>
            </c:strRef>
          </c:cat>
          <c:val>
            <c:numRef>
              <c:f>'Publisher&amp;files-Average Score'!$AH$90:$AH$94</c:f>
              <c:numCache>
                <c:formatCode>0</c:formatCode>
                <c:ptCount val="5"/>
                <c:pt idx="0">
                  <c:v>4</c:v>
                </c:pt>
                <c:pt idx="1">
                  <c:v>5</c:v>
                </c:pt>
                <c:pt idx="2">
                  <c:v>11</c:v>
                </c:pt>
                <c:pt idx="3">
                  <c:v>15</c:v>
                </c:pt>
                <c:pt idx="4">
                  <c:v>52</c:v>
                </c:pt>
              </c:numCache>
            </c:numRef>
          </c:val>
          <c:extLst>
            <c:ext xmlns:c16="http://schemas.microsoft.com/office/drawing/2014/chart" uri="{C3380CC4-5D6E-409C-BE32-E72D297353CC}">
              <c16:uniqueId val="{0000000A-98A5-476F-A000-9CD0BB2505EB}"/>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8.0252613680603962E-2"/>
          <c:y val="0.53250500959672631"/>
          <c:w val="0.88949475065616801"/>
          <c:h val="0.42132489814055368"/>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Discoverability</a:t>
            </a:r>
          </a:p>
        </c:rich>
      </c:tx>
      <c:layout>
        <c:manualLayout>
          <c:xMode val="edge"/>
          <c:yMode val="edge"/>
          <c:x val="0.63582947581563132"/>
          <c:y val="2.7619597673491616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AMcPubAv!$G$346</c:f>
              <c:strCache>
                <c:ptCount val="1"/>
                <c:pt idx="0">
                  <c:v>Discoverability</c:v>
                </c:pt>
              </c:strCache>
            </c:strRef>
          </c:tx>
          <c:dPt>
            <c:idx val="0"/>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1-99BD-4CE0-978E-CA3F971FC96C}"/>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3-99BD-4CE0-978E-CA3F971FC96C}"/>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99BD-4CE0-978E-CA3F971FC96C}"/>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AMcPubAv!$F$347:$F$349</c:f>
              <c:strCache>
                <c:ptCount val="3"/>
                <c:pt idx="0">
                  <c:v>Poor</c:v>
                </c:pt>
                <c:pt idx="1">
                  <c:v>Moderate</c:v>
                </c:pt>
                <c:pt idx="2">
                  <c:v>Good</c:v>
                </c:pt>
              </c:strCache>
            </c:strRef>
          </c:cat>
          <c:val>
            <c:numRef>
              <c:f>AMcPubAv!$G$347:$G$349</c:f>
              <c:numCache>
                <c:formatCode>General</c:formatCode>
                <c:ptCount val="3"/>
                <c:pt idx="0">
                  <c:v>36</c:v>
                </c:pt>
                <c:pt idx="1">
                  <c:v>34</c:v>
                </c:pt>
                <c:pt idx="2">
                  <c:v>16</c:v>
                </c:pt>
              </c:numCache>
            </c:numRef>
          </c:val>
          <c:extLst>
            <c:ext xmlns:c16="http://schemas.microsoft.com/office/drawing/2014/chart" uri="{C3380CC4-5D6E-409C-BE32-E72D297353CC}">
              <c16:uniqueId val="{00000006-99BD-4CE0-978E-CA3F971FC96C}"/>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t>Navigation</a:t>
            </a:r>
          </a:p>
        </c:rich>
      </c:tx>
      <c:layout>
        <c:manualLayout>
          <c:xMode val="edge"/>
          <c:yMode val="edge"/>
          <c:x val="0.61426479460432137"/>
          <c:y val="2.802043947648111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AMcPubAv!$I$346</c:f>
              <c:strCache>
                <c:ptCount val="1"/>
                <c:pt idx="0">
                  <c:v>Navigation</c:v>
                </c:pt>
              </c:strCache>
            </c:strRef>
          </c:tx>
          <c:dPt>
            <c:idx val="0"/>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1-C247-4CC8-B640-53C15FE162BB}"/>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3-C247-4CC8-B640-53C15FE162BB}"/>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C247-4CC8-B640-53C15FE162BB}"/>
              </c:ext>
            </c:extLst>
          </c:dPt>
          <c:dLbls>
            <c:dLbl>
              <c:idx val="0"/>
              <c:layout>
                <c:manualLayout>
                  <c:x val="9.3945720250521919E-2"/>
                  <c:y val="-0.1062319878376921"/>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C247-4CC8-B640-53C15FE162BB}"/>
                </c:ext>
              </c:extLst>
            </c:dLbl>
            <c:dLbl>
              <c:idx val="1"/>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C247-4CC8-B640-53C15FE162BB}"/>
                </c:ext>
              </c:extLst>
            </c:dLbl>
            <c:dLbl>
              <c:idx val="2"/>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C247-4CC8-B640-53C15FE162BB}"/>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AMcPubAv!$F$347:$F$349</c:f>
              <c:strCache>
                <c:ptCount val="3"/>
                <c:pt idx="0">
                  <c:v>Poor</c:v>
                </c:pt>
                <c:pt idx="1">
                  <c:v>Moderate</c:v>
                </c:pt>
                <c:pt idx="2">
                  <c:v>Good</c:v>
                </c:pt>
              </c:strCache>
            </c:strRef>
          </c:cat>
          <c:val>
            <c:numRef>
              <c:f>AMcPubAv!$I$347:$I$349</c:f>
              <c:numCache>
                <c:formatCode>General</c:formatCode>
                <c:ptCount val="3"/>
                <c:pt idx="0">
                  <c:v>75</c:v>
                </c:pt>
                <c:pt idx="1">
                  <c:v>9</c:v>
                </c:pt>
                <c:pt idx="2">
                  <c:v>2</c:v>
                </c:pt>
              </c:numCache>
            </c:numRef>
          </c:val>
          <c:extLst>
            <c:ext xmlns:c16="http://schemas.microsoft.com/office/drawing/2014/chart" uri="{C3380CC4-5D6E-409C-BE32-E72D297353CC}">
              <c16:uniqueId val="{00000006-C247-4CC8-B640-53C15FE162BB}"/>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t>Mag/reflow</a:t>
            </a:r>
          </a:p>
        </c:rich>
      </c:tx>
      <c:layout>
        <c:manualLayout>
          <c:xMode val="edge"/>
          <c:yMode val="edge"/>
          <c:x val="0.64329738940593506"/>
          <c:y val="2.803646948629240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AMcPubAv!$J$346</c:f>
              <c:strCache>
                <c:ptCount val="1"/>
                <c:pt idx="0">
                  <c:v>Mag/reflow</c:v>
                </c:pt>
              </c:strCache>
            </c:strRef>
          </c:tx>
          <c:dPt>
            <c:idx val="0"/>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1-A72C-4E23-A395-6FDFBBAB6F50}"/>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3-A72C-4E23-A395-6FDFBBAB6F50}"/>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A72C-4E23-A395-6FDFBBAB6F50}"/>
              </c:ext>
            </c:extLst>
          </c:dPt>
          <c:dLbls>
            <c:dLbl>
              <c:idx val="0"/>
              <c:layout>
                <c:manualLayout>
                  <c:x val="7.6275975638984903E-2"/>
                  <c:y val="-0.1201562977983960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72C-4E23-A395-6FDFBBAB6F50}"/>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AMcPubAv!$F$347:$F$349</c:f>
              <c:strCache>
                <c:ptCount val="3"/>
                <c:pt idx="0">
                  <c:v>Poor</c:v>
                </c:pt>
                <c:pt idx="1">
                  <c:v>Moderate</c:v>
                </c:pt>
                <c:pt idx="2">
                  <c:v>Good</c:v>
                </c:pt>
              </c:strCache>
            </c:strRef>
          </c:cat>
          <c:val>
            <c:numRef>
              <c:f>AMcPubAv!$J$347:$J$349</c:f>
              <c:numCache>
                <c:formatCode>General</c:formatCode>
                <c:ptCount val="3"/>
                <c:pt idx="0">
                  <c:v>74</c:v>
                </c:pt>
                <c:pt idx="1">
                  <c:v>9</c:v>
                </c:pt>
                <c:pt idx="2">
                  <c:v>3</c:v>
                </c:pt>
              </c:numCache>
            </c:numRef>
          </c:val>
          <c:extLst>
            <c:ext xmlns:c16="http://schemas.microsoft.com/office/drawing/2014/chart" uri="{C3380CC4-5D6E-409C-BE32-E72D297353CC}">
              <c16:uniqueId val="{00000006-A72C-4E23-A395-6FDFBBAB6F50}"/>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t>Image Info</a:t>
            </a:r>
          </a:p>
        </c:rich>
      </c:tx>
      <c:layout>
        <c:manualLayout>
          <c:xMode val="edge"/>
          <c:yMode val="edge"/>
          <c:x val="0.66446253344294903"/>
          <c:y val="3.176751184090229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AMcPubAv!$H$346</c:f>
              <c:strCache>
                <c:ptCount val="1"/>
                <c:pt idx="0">
                  <c:v>Image Info</c:v>
                </c:pt>
              </c:strCache>
            </c:strRef>
          </c:tx>
          <c:dPt>
            <c:idx val="0"/>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1-B524-4519-B5AF-4415AF1EFB3A}"/>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3-B524-4519-B5AF-4415AF1EFB3A}"/>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B524-4519-B5AF-4415AF1EFB3A}"/>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AMcPubAv!$F$347:$F$349</c:f>
              <c:strCache>
                <c:ptCount val="3"/>
                <c:pt idx="0">
                  <c:v>Poor</c:v>
                </c:pt>
                <c:pt idx="1">
                  <c:v>Moderate</c:v>
                </c:pt>
                <c:pt idx="2">
                  <c:v>Good</c:v>
                </c:pt>
              </c:strCache>
            </c:strRef>
          </c:cat>
          <c:val>
            <c:numRef>
              <c:f>AMcPubAv!$H$347:$H$349</c:f>
              <c:numCache>
                <c:formatCode>General</c:formatCode>
                <c:ptCount val="3"/>
                <c:pt idx="0">
                  <c:v>71</c:v>
                </c:pt>
                <c:pt idx="1">
                  <c:v>13</c:v>
                </c:pt>
                <c:pt idx="2">
                  <c:v>2</c:v>
                </c:pt>
              </c:numCache>
            </c:numRef>
          </c:val>
          <c:extLst>
            <c:ext xmlns:c16="http://schemas.microsoft.com/office/drawing/2014/chart" uri="{C3380CC4-5D6E-409C-BE32-E72D297353CC}">
              <c16:uniqueId val="{00000006-B524-4519-B5AF-4415AF1EFB3A}"/>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t>Image Info</a:t>
            </a:r>
          </a:p>
        </c:rich>
      </c:tx>
      <c:layout>
        <c:manualLayout>
          <c:xMode val="edge"/>
          <c:yMode val="edge"/>
          <c:x val="0.66446253344294903"/>
          <c:y val="3.176751184090229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64501968503937013"/>
          <c:y val="3.3356358851385604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PlatfmAggsAMUsers!$S$245</c:f>
              <c:strCache>
                <c:ptCount val="1"/>
                <c:pt idx="0">
                  <c:v>Discoverable?</c:v>
                </c:pt>
              </c:strCache>
            </c:strRef>
          </c:tx>
          <c:explosion val="3"/>
          <c:dPt>
            <c:idx val="0"/>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1-3472-4989-B8C3-2A7EA114279C}"/>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3-3472-4989-B8C3-2A7EA114279C}"/>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3472-4989-B8C3-2A7EA114279C}"/>
              </c:ext>
            </c:extLst>
          </c:dPt>
          <c:dLbls>
            <c:dLbl>
              <c:idx val="1"/>
              <c:layout>
                <c:manualLayout>
                  <c:x val="0.20846267565283191"/>
                  <c:y val="-0.17900447506748118"/>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no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3478658917635295"/>
                      <c:h val="0.19437695837284003"/>
                    </c:manualLayout>
                  </c15:layout>
                </c:ext>
                <c:ext xmlns:c16="http://schemas.microsoft.com/office/drawing/2014/chart" uri="{C3380CC4-5D6E-409C-BE32-E72D297353CC}">
                  <c16:uniqueId val="{00000003-3472-4989-B8C3-2A7EA114279C}"/>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PlatfmAggsAMUsers!$K$246:$K$248</c:f>
              <c:strCache>
                <c:ptCount val="3"/>
                <c:pt idx="0">
                  <c:v>Poor</c:v>
                </c:pt>
                <c:pt idx="1">
                  <c:v>Moderate</c:v>
                </c:pt>
                <c:pt idx="2">
                  <c:v>Good</c:v>
                </c:pt>
              </c:strCache>
            </c:strRef>
          </c:cat>
          <c:val>
            <c:numRef>
              <c:f>PlatfmAggsAMUsers!$S$246:$S$248</c:f>
              <c:numCache>
                <c:formatCode>General</c:formatCode>
                <c:ptCount val="3"/>
                <c:pt idx="0">
                  <c:v>14</c:v>
                </c:pt>
                <c:pt idx="1">
                  <c:v>27</c:v>
                </c:pt>
                <c:pt idx="2">
                  <c:v>17</c:v>
                </c:pt>
              </c:numCache>
            </c:numRef>
          </c:val>
          <c:extLst>
            <c:ext xmlns:c16="http://schemas.microsoft.com/office/drawing/2014/chart" uri="{C3380CC4-5D6E-409C-BE32-E72D297353CC}">
              <c16:uniqueId val="{00000006-3472-4989-B8C3-2A7EA114279C}"/>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t>Image Info</a:t>
            </a:r>
          </a:p>
        </c:rich>
      </c:tx>
      <c:layout>
        <c:manualLayout>
          <c:xMode val="edge"/>
          <c:yMode val="edge"/>
          <c:x val="0.66446253344294903"/>
          <c:y val="3.176751184090229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6" name="Straight Connector 5"/>
          <p:cNvCxnSpPr>
            <a:cxnSpLocks/>
          </p:cNvCxnSpPr>
          <p:nvPr/>
        </p:nvCxnSpPr>
        <p:spPr>
          <a:xfrm>
            <a:off x="347318" y="899013"/>
            <a:ext cx="6066167" cy="0"/>
          </a:xfrm>
          <a:prstGeom prst="line">
            <a:avLst/>
          </a:prstGeom>
          <a:ln w="6350">
            <a:solidFill>
              <a:srgbClr val="2C3841"/>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2013_Jisc_Logo_RGB300(19.5m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319" y="275302"/>
            <a:ext cx="673722" cy="429963"/>
          </a:xfrm>
          <a:prstGeom prst="rect">
            <a:avLst/>
          </a:prstGeom>
        </p:spPr>
      </p:pic>
      <p:sp>
        <p:nvSpPr>
          <p:cNvPr id="2" name="Header Placeholder 1"/>
          <p:cNvSpPr>
            <a:spLocks noGrp="1"/>
          </p:cNvSpPr>
          <p:nvPr>
            <p:ph type="hdr" sz="quarter"/>
          </p:nvPr>
        </p:nvSpPr>
        <p:spPr>
          <a:xfrm>
            <a:off x="3291787" y="273613"/>
            <a:ext cx="3121697" cy="498135"/>
          </a:xfrm>
          <a:prstGeom prst="rect">
            <a:avLst/>
          </a:prstGeom>
        </p:spPr>
        <p:txBody>
          <a:bodyPr vert="horz" lIns="0" tIns="0" rIns="0" bIns="0" rtlCol="0" anchor="t" anchorCtr="0"/>
          <a:lstStyle/>
          <a:p>
            <a:pPr algn="r"/>
            <a:r>
              <a:rPr lang="en-GB" sz="1000"/>
              <a:t>Title of presentation (Insert &gt; Header &amp; Footer &gt; Notes and Handouts &gt; Header &gt; Apply to all)</a:t>
            </a:r>
          </a:p>
        </p:txBody>
      </p:sp>
      <p:cxnSp>
        <p:nvCxnSpPr>
          <p:cNvPr id="8" name="Straight Connector 7"/>
          <p:cNvCxnSpPr>
            <a:cxnSpLocks/>
          </p:cNvCxnSpPr>
          <p:nvPr/>
        </p:nvCxnSpPr>
        <p:spPr>
          <a:xfrm>
            <a:off x="347318" y="273613"/>
            <a:ext cx="6066167" cy="0"/>
          </a:xfrm>
          <a:prstGeom prst="line">
            <a:avLst/>
          </a:prstGeom>
          <a:ln w="6350">
            <a:solidFill>
              <a:srgbClr val="2C3841"/>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9"/>
          <p:cNvSpPr>
            <a:spLocks noGrp="1"/>
          </p:cNvSpPr>
          <p:nvPr>
            <p:ph type="sldNum" sz="quarter" idx="3"/>
          </p:nvPr>
        </p:nvSpPr>
        <p:spPr>
          <a:xfrm>
            <a:off x="3467825" y="9714684"/>
            <a:ext cx="2945659" cy="150377"/>
          </a:xfrm>
          <a:prstGeom prst="rect">
            <a:avLst/>
          </a:prstGeom>
        </p:spPr>
        <p:txBody>
          <a:bodyPr vert="horz" lIns="0" tIns="0" rIns="0" bIns="0" rtlCol="0" anchor="b">
            <a:noAutofit/>
          </a:bodyPr>
          <a:lstStyle>
            <a:lvl1pPr algn="r">
              <a:defRPr sz="1200"/>
            </a:lvl1pPr>
          </a:lstStyle>
          <a:p>
            <a:fld id="{1D5C8E73-0984-4EF3-A086-A5742340CAED}" type="slidenum">
              <a:rPr lang="en-GB" sz="900" smtClean="0"/>
              <a:t>‹#›</a:t>
            </a:fld>
            <a:endParaRPr lang="en-GB" sz="900"/>
          </a:p>
        </p:txBody>
      </p:sp>
      <p:sp>
        <p:nvSpPr>
          <p:cNvPr id="11" name="Date Placeholder 10"/>
          <p:cNvSpPr>
            <a:spLocks noGrp="1"/>
          </p:cNvSpPr>
          <p:nvPr>
            <p:ph type="dt" sz="quarter" idx="1"/>
          </p:nvPr>
        </p:nvSpPr>
        <p:spPr>
          <a:xfrm>
            <a:off x="346128" y="9714684"/>
            <a:ext cx="2945659" cy="138499"/>
          </a:xfrm>
          <a:prstGeom prst="rect">
            <a:avLst/>
          </a:prstGeom>
          <a:ln>
            <a:noFill/>
          </a:ln>
        </p:spPr>
        <p:txBody>
          <a:bodyPr vert="horz" lIns="0" tIns="0" rIns="0" bIns="0" rtlCol="0">
            <a:spAutoFit/>
          </a:bodyPr>
          <a:lstStyle>
            <a:lvl1pPr algn="r">
              <a:defRPr sz="1200"/>
            </a:lvl1pPr>
          </a:lstStyle>
          <a:p>
            <a:pPr algn="l"/>
            <a:fld id="{D9C95168-5076-4DD4-A019-FB12D833E6E6}" type="datetime1">
              <a:rPr lang="en-GB" sz="900" smtClean="0"/>
              <a:t>23/10/2018</a:t>
            </a:fld>
            <a:endParaRPr lang="en-GB" sz="900"/>
          </a:p>
        </p:txBody>
      </p:sp>
      <p:cxnSp>
        <p:nvCxnSpPr>
          <p:cNvPr id="16" name="Straight Connector 15"/>
          <p:cNvCxnSpPr>
            <a:cxnSpLocks/>
          </p:cNvCxnSpPr>
          <p:nvPr/>
        </p:nvCxnSpPr>
        <p:spPr>
          <a:xfrm>
            <a:off x="346128" y="9714684"/>
            <a:ext cx="6066167" cy="0"/>
          </a:xfrm>
          <a:prstGeom prst="line">
            <a:avLst/>
          </a:prstGeom>
          <a:ln w="6350">
            <a:solidFill>
              <a:srgbClr val="2C384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81379"/>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47318" y="9750052"/>
            <a:ext cx="2945659" cy="150377"/>
          </a:xfrm>
          <a:prstGeom prst="rect">
            <a:avLst/>
          </a:prstGeom>
        </p:spPr>
        <p:txBody>
          <a:bodyPr vert="horz" lIns="0" tIns="0" rIns="0" bIns="0" rtlCol="0">
            <a:noAutofit/>
          </a:bodyPr>
          <a:lstStyle>
            <a:lvl1pPr algn="l">
              <a:defRPr sz="900"/>
            </a:lvl1pPr>
          </a:lstStyle>
          <a:p>
            <a:fld id="{57BB5F3D-DFA9-4612-9F26-9D5D8407A2CD}" type="datetime1">
              <a:rPr lang="en-GB" smtClean="0"/>
              <a:t>23/10/2018</a:t>
            </a:fld>
            <a:endParaRPr lang="en-GB"/>
          </a:p>
        </p:txBody>
      </p:sp>
      <p:sp>
        <p:nvSpPr>
          <p:cNvPr id="4" name="Slide Image Placeholder 3"/>
          <p:cNvSpPr>
            <a:spLocks noGrp="1" noRot="1" noChangeAspect="1"/>
          </p:cNvSpPr>
          <p:nvPr>
            <p:ph type="sldImg" idx="2"/>
          </p:nvPr>
        </p:nvSpPr>
        <p:spPr>
          <a:xfrm>
            <a:off x="792163" y="665163"/>
            <a:ext cx="5213350" cy="29337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347318" y="3811948"/>
            <a:ext cx="6066167" cy="487524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5"/>
          </p:nvPr>
        </p:nvSpPr>
        <p:spPr>
          <a:xfrm>
            <a:off x="3467825" y="9748423"/>
            <a:ext cx="2945659" cy="150377"/>
          </a:xfrm>
          <a:prstGeom prst="rect">
            <a:avLst/>
          </a:prstGeom>
        </p:spPr>
        <p:txBody>
          <a:bodyPr vert="horz" lIns="0" tIns="0" rIns="0" bIns="0" rtlCol="0">
            <a:noAutofit/>
          </a:bodyPr>
          <a:lstStyle>
            <a:lvl1pPr algn="r">
              <a:defRPr lang="en-GB" sz="900" smtClean="0"/>
            </a:lvl1pPr>
          </a:lstStyle>
          <a:p>
            <a:fld id="{059CA28E-C823-46A7-ACC3-740ED2E57C53}" type="slidenum">
              <a:rPr lang="en-GB" smtClean="0"/>
              <a:pPr/>
              <a:t>‹#›</a:t>
            </a:fld>
            <a:endParaRPr lang="en-GB"/>
          </a:p>
        </p:txBody>
      </p:sp>
      <p:sp>
        <p:nvSpPr>
          <p:cNvPr id="13" name="Header Placeholder 12"/>
          <p:cNvSpPr>
            <a:spLocks noGrp="1"/>
          </p:cNvSpPr>
          <p:nvPr>
            <p:ph type="hdr" sz="quarter"/>
          </p:nvPr>
        </p:nvSpPr>
        <p:spPr>
          <a:xfrm>
            <a:off x="3467825" y="0"/>
            <a:ext cx="2945659" cy="498135"/>
          </a:xfrm>
          <a:prstGeom prst="rect">
            <a:avLst/>
          </a:prstGeom>
        </p:spPr>
        <p:txBody>
          <a:bodyPr vert="horz" lIns="0" tIns="0" rIns="0" bIns="0" rtlCol="0"/>
          <a:lstStyle>
            <a:lvl1pPr algn="r">
              <a:defRPr sz="1000"/>
            </a:lvl1pPr>
          </a:lstStyle>
          <a:p>
            <a:r>
              <a:rPr lang="en-GB"/>
              <a:t>Title of presentation (Insert &gt; Header &amp; Footer &gt; Notes and Handouts &gt; Header &gt; Apply to all)</a:t>
            </a:r>
          </a:p>
        </p:txBody>
      </p:sp>
      <p:cxnSp>
        <p:nvCxnSpPr>
          <p:cNvPr id="11" name="Straight Connector 10"/>
          <p:cNvCxnSpPr>
            <a:cxnSpLocks/>
          </p:cNvCxnSpPr>
          <p:nvPr/>
        </p:nvCxnSpPr>
        <p:spPr>
          <a:xfrm>
            <a:off x="347318" y="9750051"/>
            <a:ext cx="6066167" cy="0"/>
          </a:xfrm>
          <a:prstGeom prst="line">
            <a:avLst/>
          </a:prstGeom>
          <a:ln w="6350">
            <a:solidFill>
              <a:srgbClr val="2C384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6944206"/>
      </p:ext>
    </p:extLst>
  </p:cSld>
  <p:clrMap bg1="lt1" tx1="dk1" bg2="lt2" tx2="dk2" accent1="accent1" accent2="accent2" accent3="accent3" accent4="accent4" accent5="accent5" accent6="accent6" hlink="hlink" folHlink="folHlink"/>
  <p:hf ftr="0"/>
  <p:notesStyle>
    <a:lvl1pPr marL="108000" indent="-108000" algn="l" defTabSz="685800" rtl="0" eaLnBrk="1" latinLnBrk="0" hangingPunct="1">
      <a:lnSpc>
        <a:spcPct val="90000"/>
      </a:lnSpc>
      <a:spcBef>
        <a:spcPts val="450"/>
      </a:spcBef>
      <a:buClr>
        <a:schemeClr val="accent1"/>
      </a:buClr>
      <a:buSzPct val="120000"/>
      <a:buFont typeface="Corbel" panose="020B0503020204020204" pitchFamily="34" charset="0"/>
      <a:buChar char="»"/>
      <a:defRPr sz="900" kern="1200">
        <a:solidFill>
          <a:schemeClr val="tx1"/>
        </a:solidFill>
        <a:latin typeface="+mn-lt"/>
        <a:ea typeface="+mn-ea"/>
        <a:cs typeface="+mn-cs"/>
      </a:defRPr>
    </a:lvl1pPr>
    <a:lvl2pPr marL="216000" indent="-108000" algn="l" defTabSz="685800" rtl="0" eaLnBrk="1" latinLnBrk="0" hangingPunct="1">
      <a:lnSpc>
        <a:spcPct val="90000"/>
      </a:lnSpc>
      <a:spcBef>
        <a:spcPts val="450"/>
      </a:spcBef>
      <a:buClr>
        <a:schemeClr val="accent1"/>
      </a:buClr>
      <a:buSzPct val="120000"/>
      <a:buFont typeface="Corbel" panose="020B0503020204020204" pitchFamily="34" charset="0"/>
      <a:buChar char="›"/>
      <a:defRPr sz="900" kern="1200">
        <a:solidFill>
          <a:schemeClr val="tx1"/>
        </a:solidFill>
        <a:latin typeface="+mn-lt"/>
        <a:ea typeface="+mn-ea"/>
        <a:cs typeface="+mn-cs"/>
      </a:defRPr>
    </a:lvl2pPr>
    <a:lvl3pPr marL="324000" indent="-108000" algn="l" defTabSz="685800" rtl="0" eaLnBrk="1" latinLnBrk="0" hangingPunct="1">
      <a:lnSpc>
        <a:spcPct val="90000"/>
      </a:lnSpc>
      <a:spcBef>
        <a:spcPts val="450"/>
      </a:spcBef>
      <a:buClr>
        <a:schemeClr val="accent1"/>
      </a:buClr>
      <a:buSzPct val="120000"/>
      <a:buFont typeface="Corbel" panose="020B0503020204020204" pitchFamily="34" charset="0"/>
      <a:buChar char="–"/>
      <a:defRPr sz="900" kern="1200">
        <a:solidFill>
          <a:schemeClr val="tx1"/>
        </a:solidFill>
        <a:latin typeface="+mn-lt"/>
        <a:ea typeface="+mn-ea"/>
        <a:cs typeface="+mn-cs"/>
      </a:defRPr>
    </a:lvl3pPr>
    <a:lvl4pPr marL="432000" indent="-108000" algn="l" defTabSz="685800" rtl="0" eaLnBrk="1" latinLnBrk="0" hangingPunct="1">
      <a:lnSpc>
        <a:spcPct val="90000"/>
      </a:lnSpc>
      <a:buClr>
        <a:schemeClr val="accent1"/>
      </a:buClr>
      <a:buSzPct val="120000"/>
      <a:buFont typeface="Corbel" panose="020B0503020204020204" pitchFamily="34" charset="0"/>
      <a:buChar char="–"/>
      <a:defRPr sz="900" kern="1200">
        <a:solidFill>
          <a:schemeClr val="tx1"/>
        </a:solidFill>
        <a:latin typeface="+mn-lt"/>
        <a:ea typeface="+mn-ea"/>
        <a:cs typeface="+mn-cs"/>
      </a:defRPr>
    </a:lvl4pPr>
    <a:lvl5pPr marL="540000" indent="-108000" algn="l" defTabSz="685800" rtl="0" eaLnBrk="1" latinLnBrk="0" hangingPunct="1">
      <a:lnSpc>
        <a:spcPct val="90000"/>
      </a:lnSpc>
      <a:buClr>
        <a:schemeClr val="accent1"/>
      </a:buClr>
      <a:buSzPct val="120000"/>
      <a:buFont typeface="Corbel" panose="020B0503020204020204" pitchFamily="34" charset="0"/>
      <a:buChar char="–"/>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slideshare.net/heatherdawson/the-ebook-assessibility-audit"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slideshare.net/heatherdawson/the-ebook-assessibility-audit"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learningapps.co.uk/moodle/xertetoolkits/play.php?template_id=1856"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learningapps.co.uk/moodle/xertetoolkits/play.php?template_id=1781" TargetMode="External"/><Relationship Id="rId5" Type="http://schemas.openxmlformats.org/officeDocument/2006/relationships/hyperlink" Target="https://www.jisc.ac.uk/training/e-book-accessibility" TargetMode="External"/><Relationship Id="rId4" Type="http://schemas.openxmlformats.org/officeDocument/2006/relationships/hyperlink" Target="http://tiny.cc/aspire2018"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Aspire – why it matters, what it means</a:t>
            </a:r>
          </a:p>
          <a:p>
            <a:endParaRPr lang="en-US" dirty="0"/>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r>
              <a:rPr lang="en-US" dirty="0"/>
              <a:t>Accessibility statements providing improved reader experiences</a:t>
            </a:r>
            <a:endParaRPr lang="en-US" dirty="0">
              <a:solidFill>
                <a:schemeClr val="tx1"/>
              </a:solidFill>
            </a:endParaRPr>
          </a:p>
          <a:p>
            <a:pPr marL="0" indent="0">
              <a:buNone/>
            </a:pPr>
            <a:endParaRPr lang="en-GB" dirty="0"/>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1</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2366225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1" dirty="0"/>
              <a:t>Question 4: </a:t>
            </a:r>
            <a:r>
              <a:rPr lang="en-GB" sz="1800" dirty="0"/>
              <a:t>How good is the information when I finally find it?</a:t>
            </a:r>
          </a:p>
          <a:p>
            <a:endParaRPr lang="en-GB" dirty="0"/>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10</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4201261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000" marR="0" lvl="0" indent="-10800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Char char="»"/>
              <a:tabLst/>
              <a:defRPr/>
            </a:pPr>
            <a:r>
              <a:rPr lang="en-GB" dirty="0"/>
              <a:t>Background to the Aspire project - 2</a:t>
            </a:r>
            <a:endParaRPr lang="en-GB" b="1" dirty="0"/>
          </a:p>
          <a:p>
            <a:pPr marL="108000" marR="0" lvl="0" indent="-10800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Char char="»"/>
              <a:tabLst/>
              <a:defRPr/>
            </a:pPr>
            <a:endParaRPr lang="en-GB" b="1" dirty="0"/>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r>
              <a:rPr lang="en-GB" b="1" dirty="0"/>
              <a:t>Participants: </a:t>
            </a:r>
            <a:r>
              <a:rPr lang="en-GB" dirty="0"/>
              <a:t>146 staff from</a:t>
            </a:r>
            <a:r>
              <a:rPr lang="en-GB" b="1" dirty="0"/>
              <a:t> </a:t>
            </a:r>
            <a:r>
              <a:rPr lang="en-GB" dirty="0"/>
              <a:t>49 higher education institutions took part, as well as a few suppliers. The main participants were librarians (74%) with disability support and disability librarian forming the next biggest groups at 11% each</a:t>
            </a:r>
          </a:p>
          <a:p>
            <a:endParaRPr lang="en-GB" dirty="0"/>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11</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2939621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Background to the Aspire project – 2</a:t>
            </a:r>
          </a:p>
          <a:p>
            <a:pPr marL="0" indent="0">
              <a:buNone/>
            </a:pPr>
            <a:r>
              <a:rPr lang="en-GB" b="1" dirty="0"/>
              <a:t>Cultural context – </a:t>
            </a:r>
            <a:r>
              <a:rPr lang="en-GB" b="0" dirty="0"/>
              <a:t>culture is important because we are attempting to affect cultural change, among suppliers and among universities /colleges.</a:t>
            </a:r>
            <a:endParaRPr lang="en-GB" b="1" dirty="0"/>
          </a:p>
          <a:p>
            <a:pPr marL="514350" indent="-514350">
              <a:buFont typeface="+mj-lt"/>
              <a:buAutoNum type="arabicPeriod"/>
            </a:pPr>
            <a:r>
              <a:rPr lang="en-GB" b="1" dirty="0"/>
              <a:t>We all want the same thing</a:t>
            </a:r>
            <a:r>
              <a:rPr lang="en-GB" dirty="0"/>
              <a:t>: more students reading more books more effectively.</a:t>
            </a:r>
          </a:p>
          <a:p>
            <a:pPr marL="514350" indent="-514350">
              <a:buFont typeface="+mj-lt"/>
              <a:buAutoNum type="arabicPeriod"/>
            </a:pPr>
            <a:r>
              <a:rPr lang="en-GB" b="1" dirty="0"/>
              <a:t>Collaboration is better than conflict: </a:t>
            </a:r>
            <a:r>
              <a:rPr lang="en-GB" dirty="0"/>
              <a:t>universities and colleges have expertise in the issues for disabled students. Suppliers have expertise in the ‘art of the possible’. </a:t>
            </a:r>
          </a:p>
          <a:p>
            <a:pPr marL="514350" indent="-514350">
              <a:buFont typeface="+mj-lt"/>
              <a:buAutoNum type="arabicPeriod"/>
            </a:pPr>
            <a:r>
              <a:rPr lang="en-GB" b="1" dirty="0"/>
              <a:t>We are all learning</a:t>
            </a:r>
            <a:r>
              <a:rPr lang="en-GB" dirty="0"/>
              <a:t>: being open to learn improves the quality of what we do – whatever our role. </a:t>
            </a:r>
          </a:p>
          <a:p>
            <a:endParaRPr lang="en-GB" dirty="0"/>
          </a:p>
          <a:p>
            <a:pPr marL="0" indent="0">
              <a:buNone/>
            </a:pPr>
            <a:endParaRPr lang="en-GB" dirty="0"/>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12</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3980726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Background to the Aspire project – 4</a:t>
            </a:r>
          </a:p>
          <a:p>
            <a:endParaRPr lang="en-GB" dirty="0"/>
          </a:p>
          <a:p>
            <a:pPr marL="0" indent="0">
              <a:buNone/>
            </a:pPr>
            <a:r>
              <a:rPr lang="en-GB" b="1" dirty="0"/>
              <a:t>Methodology and mode of working</a:t>
            </a:r>
          </a:p>
          <a:p>
            <a:pPr lvl="1"/>
            <a:r>
              <a:rPr lang="en-GB" sz="2000" b="1" dirty="0"/>
              <a:t>Launch meeting January 2018</a:t>
            </a:r>
            <a:r>
              <a:rPr lang="en-GB" sz="2000" dirty="0"/>
              <a:t>, sponsored by Publishers Association, hosted by Springer Nature. Publishers, aggregators, library and disability specialists.</a:t>
            </a:r>
          </a:p>
          <a:p>
            <a:pPr lvl="1"/>
            <a:r>
              <a:rPr lang="en-GB" sz="2000" dirty="0"/>
              <a:t>Open </a:t>
            </a:r>
            <a:r>
              <a:rPr lang="en-GB" sz="2000" b="1" dirty="0"/>
              <a:t>mailing list </a:t>
            </a:r>
            <a:r>
              <a:rPr lang="en-GB" sz="2000" dirty="0"/>
              <a:t>and </a:t>
            </a:r>
            <a:r>
              <a:rPr lang="en-GB" sz="2000" b="1" dirty="0"/>
              <a:t>steering group </a:t>
            </a:r>
            <a:r>
              <a:rPr lang="en-GB" sz="2000" dirty="0"/>
              <a:t>with fortnightly - monthly meetings.</a:t>
            </a:r>
          </a:p>
          <a:p>
            <a:pPr lvl="1"/>
            <a:r>
              <a:rPr lang="en-GB" sz="2000" dirty="0"/>
              <a:t>Discussions, decisions etc distributed via </a:t>
            </a:r>
            <a:r>
              <a:rPr lang="en-GB" sz="2000" b="1" dirty="0"/>
              <a:t>email list </a:t>
            </a:r>
            <a:r>
              <a:rPr lang="en-GB" sz="2000" dirty="0"/>
              <a:t>and </a:t>
            </a:r>
            <a:r>
              <a:rPr lang="en-GB" sz="2000" b="1" dirty="0"/>
              <a:t>editable Google docs</a:t>
            </a:r>
            <a:r>
              <a:rPr lang="en-GB" sz="2000" dirty="0"/>
              <a:t>.</a:t>
            </a:r>
          </a:p>
          <a:p>
            <a:pPr lvl="1"/>
            <a:r>
              <a:rPr lang="en-GB" sz="2000" dirty="0"/>
              <a:t>Agreed survey questions pre-launched to suppliers at London </a:t>
            </a:r>
            <a:r>
              <a:rPr lang="en-GB" sz="2000" dirty="0" err="1"/>
              <a:t>BookFair</a:t>
            </a:r>
            <a:r>
              <a:rPr lang="en-GB" sz="2000" dirty="0"/>
              <a:t> accessibility seminar, </a:t>
            </a:r>
            <a:r>
              <a:rPr lang="en-GB" sz="2000" b="1" dirty="0"/>
              <a:t>3 months ahead of audit</a:t>
            </a:r>
            <a:r>
              <a:rPr lang="en-GB" sz="2000" dirty="0"/>
              <a:t>.</a:t>
            </a:r>
          </a:p>
          <a:p>
            <a:pPr lvl="1"/>
            <a:r>
              <a:rPr lang="en-GB" sz="2000" dirty="0"/>
              <a:t>Data collection trialled with open </a:t>
            </a:r>
            <a:r>
              <a:rPr lang="en-GB" sz="2000" b="1" dirty="0"/>
              <a:t>pilot at Kings College London </a:t>
            </a:r>
            <a:r>
              <a:rPr lang="en-GB" sz="2000" dirty="0"/>
              <a:t>to which librarians &amp; suppliers invited. Online ‘</a:t>
            </a:r>
            <a:r>
              <a:rPr lang="en-GB" sz="2000" b="1" dirty="0"/>
              <a:t>worked walkthrough</a:t>
            </a:r>
            <a:r>
              <a:rPr lang="en-GB" sz="2000" dirty="0"/>
              <a:t>’ delivered via Jisc.</a:t>
            </a:r>
          </a:p>
          <a:p>
            <a:pPr lvl="1"/>
            <a:r>
              <a:rPr lang="en-GB" sz="2000" dirty="0"/>
              <a:t>Audits organised to provide </a:t>
            </a:r>
            <a:r>
              <a:rPr lang="en-GB" sz="2000" b="1" dirty="0"/>
              <a:t>multiple sampling</a:t>
            </a:r>
            <a:r>
              <a:rPr lang="en-GB" sz="2000" dirty="0"/>
              <a:t>.</a:t>
            </a:r>
          </a:p>
          <a:p>
            <a:pPr lvl="1"/>
            <a:r>
              <a:rPr lang="en-GB" sz="2000" dirty="0"/>
              <a:t>Data analysis and reporting opportunities offered to </a:t>
            </a:r>
            <a:r>
              <a:rPr lang="en-GB" sz="2000" b="1" dirty="0"/>
              <a:t>all participants</a:t>
            </a:r>
            <a:r>
              <a:rPr lang="en-GB" sz="2000" dirty="0"/>
              <a:t>.</a:t>
            </a:r>
          </a:p>
          <a:p>
            <a:endParaRPr lang="en-GB" dirty="0"/>
          </a:p>
          <a:p>
            <a:pPr marL="0" indent="0">
              <a:buNone/>
            </a:pPr>
            <a:endParaRPr lang="en-GB" dirty="0"/>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13</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1132676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Recognising the complexity</a:t>
            </a:r>
          </a:p>
          <a:p>
            <a:pPr marL="0" indent="0">
              <a:buNone/>
            </a:pPr>
            <a:endParaRPr lang="en-GB" dirty="0"/>
          </a:p>
          <a:p>
            <a:pPr marL="0" indent="0">
              <a:buNone/>
            </a:pPr>
            <a:r>
              <a:rPr lang="en-GB" dirty="0"/>
              <a:t>The end user’s experience depends on different parts of the supply chain. Some of this complexity is unpacked in this slide and the next 4 :</a:t>
            </a:r>
          </a:p>
          <a:p>
            <a:pPr marL="0" indent="0">
              <a:buNone/>
            </a:pPr>
            <a:endParaRPr lang="en-GB" dirty="0"/>
          </a:p>
          <a:p>
            <a:pPr marL="228600" indent="-228600">
              <a:buAutoNum type="arabicParenR"/>
            </a:pPr>
            <a:r>
              <a:rPr lang="en-GB" dirty="0"/>
              <a:t>Files and formats. </a:t>
            </a:r>
          </a:p>
          <a:p>
            <a:pPr marL="0" indent="0">
              <a:buNone/>
            </a:pPr>
            <a:r>
              <a:rPr lang="en-GB" dirty="0"/>
              <a:t>The production of files and the choice of formats (PDF, EPUB, HTML) will influence:</a:t>
            </a:r>
          </a:p>
          <a:p>
            <a:pPr>
              <a:lnSpc>
                <a:spcPct val="99000"/>
              </a:lnSpc>
            </a:pPr>
            <a:r>
              <a:rPr lang="en-GB" sz="900" dirty="0"/>
              <a:t>Navigation (chapters, headings)</a:t>
            </a:r>
          </a:p>
          <a:p>
            <a:pPr>
              <a:lnSpc>
                <a:spcPct val="99000"/>
              </a:lnSpc>
            </a:pPr>
            <a:r>
              <a:rPr lang="en-GB" sz="900" dirty="0"/>
              <a:t>Reflow/magnify.</a:t>
            </a:r>
          </a:p>
          <a:p>
            <a:pPr>
              <a:lnSpc>
                <a:spcPct val="99000"/>
              </a:lnSpc>
            </a:pPr>
            <a:r>
              <a:rPr lang="en-GB" sz="900" dirty="0"/>
              <a:t>Colour change.</a:t>
            </a:r>
          </a:p>
          <a:p>
            <a:pPr>
              <a:lnSpc>
                <a:spcPct val="99000"/>
              </a:lnSpc>
            </a:pPr>
            <a:r>
              <a:rPr lang="en-GB" sz="900" dirty="0"/>
              <a:t>Text to speech.</a:t>
            </a:r>
          </a:p>
          <a:p>
            <a:pPr>
              <a:lnSpc>
                <a:spcPct val="99000"/>
              </a:lnSpc>
            </a:pPr>
            <a:r>
              <a:rPr lang="en-GB" sz="900" dirty="0"/>
              <a:t>Reading order.</a:t>
            </a:r>
          </a:p>
          <a:p>
            <a:pPr>
              <a:lnSpc>
                <a:spcPct val="99000"/>
              </a:lnSpc>
            </a:pPr>
            <a:r>
              <a:rPr lang="en-GB" sz="900" dirty="0"/>
              <a:t>Screenreader.</a:t>
            </a:r>
          </a:p>
          <a:p>
            <a:pPr>
              <a:lnSpc>
                <a:spcPct val="99000"/>
              </a:lnSpc>
            </a:pPr>
            <a:r>
              <a:rPr lang="en-GB" sz="900" dirty="0"/>
              <a:t>Image description.</a:t>
            </a:r>
          </a:p>
          <a:p>
            <a:pPr>
              <a:lnSpc>
                <a:spcPct val="99000"/>
              </a:lnSpc>
            </a:pPr>
            <a:endParaRPr lang="en-GB" sz="900" dirty="0"/>
          </a:p>
          <a:p>
            <a:pPr marL="0" indent="0">
              <a:buNone/>
            </a:pPr>
            <a:endParaRPr lang="en-GB" dirty="0"/>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14</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4117145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2) Interfaces through which the formats are delivered:</a:t>
            </a:r>
          </a:p>
          <a:p>
            <a:pPr marL="0" indent="0">
              <a:buNone/>
            </a:pPr>
            <a:endParaRPr lang="en-GB" dirty="0"/>
          </a:p>
          <a:p>
            <a:pPr marL="0" indent="0">
              <a:buNone/>
            </a:pPr>
            <a:r>
              <a:rPr lang="en-GB" dirty="0"/>
              <a:t>This can include the </a:t>
            </a:r>
          </a:p>
          <a:p>
            <a:pPr>
              <a:lnSpc>
                <a:spcPct val="99000"/>
              </a:lnSpc>
            </a:pPr>
            <a:r>
              <a:rPr lang="en-GB" sz="900" dirty="0"/>
              <a:t>Publisher’s online interface </a:t>
            </a:r>
            <a:r>
              <a:rPr lang="en-GB" sz="900" i="1" dirty="0"/>
              <a:t>eg Elsevier Science Direct or Cambridge Online.</a:t>
            </a:r>
          </a:p>
          <a:p>
            <a:pPr>
              <a:lnSpc>
                <a:spcPct val="99000"/>
              </a:lnSpc>
            </a:pPr>
            <a:endParaRPr lang="en-GB" sz="900" dirty="0"/>
          </a:p>
          <a:p>
            <a:pPr>
              <a:lnSpc>
                <a:spcPct val="99000"/>
              </a:lnSpc>
            </a:pPr>
            <a:r>
              <a:rPr lang="en-GB" sz="900" dirty="0"/>
              <a:t>An Aggregator’s online interface </a:t>
            </a:r>
            <a:r>
              <a:rPr lang="en-GB" sz="900" i="1" dirty="0"/>
              <a:t>eg Kortext, VitalSource.</a:t>
            </a:r>
          </a:p>
          <a:p>
            <a:pPr>
              <a:lnSpc>
                <a:spcPct val="99000"/>
              </a:lnSpc>
            </a:pPr>
            <a:endParaRPr lang="en-GB" sz="900" i="1" dirty="0"/>
          </a:p>
          <a:p>
            <a:pPr>
              <a:lnSpc>
                <a:spcPct val="99000"/>
              </a:lnSpc>
            </a:pPr>
            <a:r>
              <a:rPr lang="en-GB" sz="900" dirty="0"/>
              <a:t>The Reading software the product is locked to (or free from)</a:t>
            </a:r>
            <a:endParaRPr lang="en-GB" sz="900" i="1" dirty="0"/>
          </a:p>
          <a:p>
            <a:pPr>
              <a:lnSpc>
                <a:spcPct val="99000"/>
              </a:lnSpc>
            </a:pPr>
            <a:r>
              <a:rPr lang="en-GB" sz="900" i="1" dirty="0"/>
              <a:t>Adobe Digital Editions</a:t>
            </a:r>
          </a:p>
          <a:p>
            <a:pPr>
              <a:lnSpc>
                <a:spcPct val="99000"/>
              </a:lnSpc>
            </a:pPr>
            <a:r>
              <a:rPr lang="en-GB" sz="900" i="1" dirty="0"/>
              <a:t>Adobe Reader</a:t>
            </a:r>
          </a:p>
          <a:p>
            <a:pPr>
              <a:lnSpc>
                <a:spcPct val="99000"/>
              </a:lnSpc>
            </a:pPr>
            <a:r>
              <a:rPr lang="en-GB" sz="900" i="1" dirty="0"/>
              <a:t>BlueFire Reader</a:t>
            </a:r>
          </a:p>
          <a:p>
            <a:pPr>
              <a:lnSpc>
                <a:spcPct val="99000"/>
              </a:lnSpc>
            </a:pPr>
            <a:r>
              <a:rPr lang="en-GB" sz="900" i="1" dirty="0"/>
              <a:t>Web browser factors including the browser type (Internet Explorer offers no plugins) and the Plugins installed – eg colour changing, text to speech etc.</a:t>
            </a:r>
            <a:endParaRPr lang="en-GB" sz="800" i="1" dirty="0"/>
          </a:p>
          <a:p>
            <a:pPr marL="0" indent="0">
              <a:buNone/>
            </a:pPr>
            <a:endParaRPr lang="en-GB" dirty="0"/>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15</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1042437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3) Institutional IT systems and </a:t>
            </a:r>
          </a:p>
          <a:p>
            <a:pPr marL="0" indent="0">
              <a:buNone/>
            </a:pPr>
            <a:endParaRPr lang="en-GB" dirty="0"/>
          </a:p>
          <a:p>
            <a:pPr>
              <a:lnSpc>
                <a:spcPct val="99000"/>
              </a:lnSpc>
            </a:pPr>
            <a:r>
              <a:rPr lang="en-GB" sz="900" dirty="0"/>
              <a:t>Guidance available</a:t>
            </a:r>
            <a:endParaRPr lang="en-GB" sz="1000" dirty="0"/>
          </a:p>
          <a:p>
            <a:pPr>
              <a:lnSpc>
                <a:spcPct val="99000"/>
              </a:lnSpc>
            </a:pPr>
            <a:r>
              <a:rPr lang="en-GB" sz="900" dirty="0"/>
              <a:t>Software available</a:t>
            </a:r>
          </a:p>
          <a:p>
            <a:pPr>
              <a:lnSpc>
                <a:spcPct val="99000"/>
              </a:lnSpc>
            </a:pPr>
            <a:r>
              <a:rPr lang="en-GB" sz="900" dirty="0"/>
              <a:t>Software version</a:t>
            </a:r>
          </a:p>
          <a:p>
            <a:pPr marL="108000" marR="0" lvl="0" indent="-108000" algn="l" defTabSz="685800" rtl="0" eaLnBrk="1" fontAlgn="auto" latinLnBrk="0" hangingPunct="1">
              <a:lnSpc>
                <a:spcPct val="99000"/>
              </a:lnSpc>
              <a:spcBef>
                <a:spcPts val="450"/>
              </a:spcBef>
              <a:spcAft>
                <a:spcPts val="0"/>
              </a:spcAft>
              <a:buClr>
                <a:schemeClr val="accent1"/>
              </a:buClr>
              <a:buSzPct val="120000"/>
              <a:buFont typeface="Corbel" panose="020B0503020204020204" pitchFamily="34" charset="0"/>
              <a:buChar char="»"/>
              <a:tabLst/>
              <a:defRPr/>
            </a:pPr>
            <a:r>
              <a:rPr lang="en-GB" sz="900" dirty="0"/>
              <a:t>Browsers available (or Browser lockdown)</a:t>
            </a:r>
          </a:p>
          <a:p>
            <a:pPr>
              <a:lnSpc>
                <a:spcPct val="99000"/>
              </a:lnSpc>
            </a:pPr>
            <a:r>
              <a:rPr lang="en-GB" sz="900" dirty="0"/>
              <a:t>Plugins installed</a:t>
            </a:r>
          </a:p>
          <a:p>
            <a:pPr marL="0" indent="0">
              <a:buNone/>
            </a:pPr>
            <a:endParaRPr lang="en-GB" dirty="0"/>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16</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468783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4) Reader skill</a:t>
            </a:r>
          </a:p>
          <a:p>
            <a:pPr marL="0" indent="0">
              <a:buNone/>
            </a:pPr>
            <a:endParaRPr lang="en-GB" dirty="0"/>
          </a:p>
          <a:p>
            <a:pPr>
              <a:lnSpc>
                <a:spcPct val="99000"/>
              </a:lnSpc>
            </a:pPr>
            <a:r>
              <a:rPr lang="en-GB" sz="900" dirty="0"/>
              <a:t>How do I use this?</a:t>
            </a:r>
          </a:p>
          <a:p>
            <a:pPr>
              <a:lnSpc>
                <a:spcPct val="99000"/>
              </a:lnSpc>
            </a:pPr>
            <a:r>
              <a:rPr lang="en-GB" sz="900" dirty="0"/>
              <a:t>Which do I choose?</a:t>
            </a:r>
          </a:p>
          <a:p>
            <a:pPr>
              <a:lnSpc>
                <a:spcPct val="99000"/>
              </a:lnSpc>
            </a:pPr>
            <a:r>
              <a:rPr lang="en-GB" sz="900" dirty="0"/>
              <a:t>What is possible?</a:t>
            </a:r>
          </a:p>
          <a:p>
            <a:pPr marL="0" indent="0">
              <a:buNone/>
            </a:pPr>
            <a:endParaRPr lang="en-GB" dirty="0"/>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17</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699204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platform providers /aggregators tend to be responsible for the interfaces and publishers more responsible for the nature and quality of the files, we devised two questionnaires and auditors could sign up for auditing specific platforms, specific publishers or both.</a:t>
            </a:r>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18</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265167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Headline results: publishers</a:t>
            </a:r>
          </a:p>
          <a:p>
            <a:pPr marL="342900" indent="-342900">
              <a:lnSpc>
                <a:spcPct val="99000"/>
              </a:lnSpc>
              <a:buFont typeface="Arial" panose="020B0604020202020204" pitchFamily="34" charset="0"/>
              <a:buChar char="•"/>
            </a:pPr>
            <a:r>
              <a:rPr lang="en-GB" sz="900" dirty="0"/>
              <a:t>87 publishers audited.</a:t>
            </a:r>
          </a:p>
          <a:p>
            <a:pPr marL="342900" indent="-342900">
              <a:lnSpc>
                <a:spcPct val="99000"/>
              </a:lnSpc>
              <a:buFont typeface="Arial" panose="020B0604020202020204" pitchFamily="34" charset="0"/>
              <a:buChar char="•"/>
            </a:pPr>
            <a:r>
              <a:rPr lang="en-GB" sz="900" dirty="0"/>
              <a:t>The median score was 3.3 / 35</a:t>
            </a:r>
          </a:p>
          <a:p>
            <a:pPr marL="342900" indent="-342900">
              <a:lnSpc>
                <a:spcPct val="99000"/>
              </a:lnSpc>
              <a:buFont typeface="Arial" panose="020B0604020202020204" pitchFamily="34" charset="0"/>
              <a:buChar char="•"/>
            </a:pPr>
            <a:r>
              <a:rPr lang="en-GB" sz="900" dirty="0"/>
              <a:t>Considerable range for some suppliers.</a:t>
            </a:r>
          </a:p>
          <a:p>
            <a:pPr marL="342900" indent="-342900">
              <a:lnSpc>
                <a:spcPct val="99000"/>
              </a:lnSpc>
              <a:buFont typeface="Arial" panose="020B0604020202020204" pitchFamily="34" charset="0"/>
              <a:buChar char="•"/>
            </a:pPr>
            <a:r>
              <a:rPr lang="en-GB" sz="900" dirty="0"/>
              <a:t>Not all criteria scored are necessarily of equal weight - some informative statements may have lost marks for ‘minor’ omissions.</a:t>
            </a:r>
          </a:p>
          <a:p>
            <a:pPr marL="0" indent="0">
              <a:buNone/>
            </a:pPr>
            <a:r>
              <a:rPr lang="en-GB" dirty="0"/>
              <a:t>Top ten scores were as below: </a:t>
            </a:r>
          </a:p>
          <a:p>
            <a:pPr marL="0" indent="0">
              <a:buNone/>
            </a:pPr>
            <a:r>
              <a:rPr lang="en-GB" dirty="0"/>
              <a:t>Palgrave Macmillan (Scholarly) (19.5/35)</a:t>
            </a:r>
          </a:p>
          <a:p>
            <a:pPr marL="0" indent="0">
              <a:buNone/>
            </a:pPr>
            <a:r>
              <a:rPr lang="en-GB" dirty="0"/>
              <a:t>Policy Press </a:t>
            </a:r>
          </a:p>
          <a:p>
            <a:pPr marL="0" indent="0">
              <a:buNone/>
            </a:pPr>
            <a:r>
              <a:rPr lang="en-GB" dirty="0"/>
              <a:t>Palgrave (Higher Education) </a:t>
            </a:r>
          </a:p>
          <a:p>
            <a:pPr marL="0" indent="0">
              <a:buNone/>
            </a:pPr>
            <a:r>
              <a:rPr lang="en-GB" dirty="0"/>
              <a:t>SAGE Publications Inc (US) </a:t>
            </a:r>
          </a:p>
          <a:p>
            <a:pPr marL="0" indent="0">
              <a:buNone/>
            </a:pPr>
            <a:r>
              <a:rPr lang="en-GB" dirty="0"/>
              <a:t>Cambridge University Press </a:t>
            </a:r>
          </a:p>
          <a:p>
            <a:pPr marL="0" indent="0">
              <a:buNone/>
            </a:pPr>
            <a:r>
              <a:rPr lang="en-GB" dirty="0"/>
              <a:t>SAGE Publications Ltd (UK) </a:t>
            </a:r>
          </a:p>
          <a:p>
            <a:pPr marL="0" indent="0">
              <a:buNone/>
            </a:pPr>
            <a:r>
              <a:rPr lang="en-GB" dirty="0"/>
              <a:t>Addison Wesley (Pearson) </a:t>
            </a:r>
          </a:p>
          <a:p>
            <a:pPr marL="0" indent="0">
              <a:buNone/>
            </a:pPr>
            <a:r>
              <a:rPr lang="en-GB" dirty="0"/>
              <a:t>Pearson </a:t>
            </a:r>
          </a:p>
          <a:p>
            <a:pPr marL="0" indent="0">
              <a:buNone/>
            </a:pPr>
            <a:r>
              <a:rPr lang="en-GB" dirty="0"/>
              <a:t>Princeton University Press </a:t>
            </a:r>
          </a:p>
          <a:p>
            <a:pPr marL="0" indent="0">
              <a:buNone/>
            </a:pPr>
            <a:r>
              <a:rPr lang="en-GB" dirty="0"/>
              <a:t>Jessica Kingsley Publishers (9.6/35)</a:t>
            </a:r>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19</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1954030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accessibility statements were car adverts…</a:t>
            </a:r>
          </a:p>
          <a:p>
            <a:endParaRPr lang="en-GB" dirty="0"/>
          </a:p>
          <a:p>
            <a:pPr marL="0" indent="0">
              <a:buNone/>
            </a:pPr>
            <a:r>
              <a:rPr lang="en-GB" dirty="0"/>
              <a:t>Image shows information on a car – giving engine torque, gearbox torque, engine compression ratio etc.</a:t>
            </a:r>
          </a:p>
          <a:p>
            <a:pPr marL="0" indent="0">
              <a:buNone/>
            </a:pPr>
            <a:endParaRPr lang="en-GB" dirty="0"/>
          </a:p>
          <a:p>
            <a:pPr marL="0" indent="0">
              <a:buNone/>
            </a:pPr>
            <a:r>
              <a:rPr lang="en-GB" dirty="0"/>
              <a:t>It is meaningless to most people who simply want to know things like “how many miles per gallon will I get?”</a:t>
            </a:r>
          </a:p>
          <a:p>
            <a:pPr marL="0" indent="0">
              <a:buNone/>
            </a:pPr>
            <a:endParaRPr lang="en-GB" dirty="0"/>
          </a:p>
          <a:p>
            <a:pPr marL="0" indent="0">
              <a:buNone/>
            </a:pPr>
            <a:r>
              <a:rPr lang="en-GB" dirty="0"/>
              <a:t>Yet many accessibility statements regarding publisher digital products or publisher/aggregator platforms are like this. VPAT statements (voluntary product accessibility templates) are common with US publishers and yet are little more meaningful than these nerdy statements. </a:t>
            </a:r>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2</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2326347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Headline results – platforms / aggregators</a:t>
            </a:r>
          </a:p>
          <a:p>
            <a:pPr marL="342900" indent="-342900">
              <a:lnSpc>
                <a:spcPct val="99000"/>
              </a:lnSpc>
              <a:buFont typeface="Arial" panose="020B0604020202020204" pitchFamily="34" charset="0"/>
              <a:buChar char="•"/>
            </a:pPr>
            <a:r>
              <a:rPr lang="en-GB" sz="900" dirty="0"/>
              <a:t>54 suppliers audited.</a:t>
            </a:r>
          </a:p>
          <a:p>
            <a:pPr marL="342900" indent="-342900">
              <a:lnSpc>
                <a:spcPct val="99000"/>
              </a:lnSpc>
              <a:buFont typeface="Arial" panose="020B0604020202020204" pitchFamily="34" charset="0"/>
              <a:buChar char="•"/>
            </a:pPr>
            <a:r>
              <a:rPr lang="en-GB" sz="900" dirty="0"/>
              <a:t>The median score was 5.5 /34</a:t>
            </a:r>
          </a:p>
          <a:p>
            <a:pPr marL="342900" indent="-342900">
              <a:lnSpc>
                <a:spcPct val="99000"/>
              </a:lnSpc>
              <a:buFont typeface="Arial" panose="020B0604020202020204" pitchFamily="34" charset="0"/>
              <a:buChar char="•"/>
            </a:pPr>
            <a:r>
              <a:rPr lang="en-GB" sz="900" dirty="0"/>
              <a:t>Considerable range for some suppliers.</a:t>
            </a:r>
          </a:p>
          <a:p>
            <a:pPr marL="342900" indent="-342900">
              <a:lnSpc>
                <a:spcPct val="99000"/>
              </a:lnSpc>
              <a:buFont typeface="Arial" panose="020B0604020202020204" pitchFamily="34" charset="0"/>
              <a:buChar char="•"/>
            </a:pPr>
            <a:r>
              <a:rPr lang="en-GB" sz="900" dirty="0"/>
              <a:t>Not all criteria scored are necessarily of equal weight - some informative statements may have lost marks for ‘minor’ omissions.</a:t>
            </a:r>
          </a:p>
          <a:p>
            <a:pPr marL="0" indent="0">
              <a:buNone/>
            </a:pPr>
            <a:endParaRPr lang="en-GB" dirty="0"/>
          </a:p>
          <a:p>
            <a:pPr marL="0" indent="0">
              <a:buNone/>
            </a:pPr>
            <a:r>
              <a:rPr lang="en-GB" dirty="0"/>
              <a:t>Top ten were (in order) </a:t>
            </a:r>
          </a:p>
          <a:p>
            <a:pPr marL="0" indent="0">
              <a:buNone/>
            </a:pPr>
            <a:r>
              <a:rPr lang="en-GB" dirty="0"/>
              <a:t>Kortext (27.7/34)</a:t>
            </a:r>
          </a:p>
          <a:p>
            <a:pPr marL="0" indent="0">
              <a:buNone/>
            </a:pPr>
            <a:r>
              <a:rPr lang="en-GB" dirty="0" err="1"/>
              <a:t>Vitalsource</a:t>
            </a:r>
            <a:r>
              <a:rPr lang="en-GB" dirty="0"/>
              <a:t> </a:t>
            </a:r>
          </a:p>
          <a:p>
            <a:pPr marL="0" indent="0">
              <a:buNone/>
            </a:pPr>
            <a:r>
              <a:rPr lang="en-GB" dirty="0"/>
              <a:t>EBSCO </a:t>
            </a:r>
            <a:r>
              <a:rPr lang="en-GB" dirty="0" err="1"/>
              <a:t>ebooks</a:t>
            </a:r>
            <a:r>
              <a:rPr lang="en-GB" dirty="0"/>
              <a:t> </a:t>
            </a:r>
          </a:p>
          <a:p>
            <a:pPr marL="0" indent="0">
              <a:buNone/>
            </a:pPr>
            <a:r>
              <a:rPr lang="en-GB" dirty="0"/>
              <a:t>Cambridge Core </a:t>
            </a:r>
          </a:p>
          <a:p>
            <a:pPr marL="0" indent="0">
              <a:buNone/>
            </a:pPr>
            <a:r>
              <a:rPr lang="en-GB" dirty="0"/>
              <a:t>Cambridge Companions Online </a:t>
            </a:r>
          </a:p>
          <a:p>
            <a:pPr marL="0" indent="0">
              <a:buNone/>
            </a:pPr>
            <a:r>
              <a:rPr lang="en-GB" dirty="0"/>
              <a:t>Ebook Central from </a:t>
            </a:r>
            <a:r>
              <a:rPr lang="en-GB" dirty="0" err="1"/>
              <a:t>Proquest</a:t>
            </a:r>
            <a:r>
              <a:rPr lang="en-GB" dirty="0"/>
              <a:t> </a:t>
            </a:r>
          </a:p>
          <a:p>
            <a:pPr marL="0" indent="0">
              <a:buNone/>
            </a:pPr>
            <a:r>
              <a:rPr lang="en-GB" dirty="0"/>
              <a:t>Elsevier-Science Direct </a:t>
            </a:r>
          </a:p>
          <a:p>
            <a:pPr marL="0" indent="0">
              <a:buNone/>
            </a:pPr>
            <a:r>
              <a:rPr lang="en-GB" dirty="0"/>
              <a:t>Alexander Street Press </a:t>
            </a:r>
          </a:p>
          <a:p>
            <a:pPr marL="0" indent="0">
              <a:buNone/>
            </a:pPr>
            <a:r>
              <a:rPr lang="en-GB" dirty="0"/>
              <a:t>Askew &amp; Holts (VLE eBooks)</a:t>
            </a:r>
          </a:p>
          <a:p>
            <a:pPr marL="0" indent="0">
              <a:buNone/>
            </a:pPr>
            <a:r>
              <a:rPr lang="en-GB" dirty="0" err="1"/>
              <a:t>Dawsonera</a:t>
            </a:r>
            <a:r>
              <a:rPr lang="en-GB" dirty="0"/>
              <a:t> (14.4 / 34)</a:t>
            </a:r>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20</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2062399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000" marR="0" lvl="0" indent="-10800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Char char="»"/>
              <a:tabLst/>
              <a:defRPr/>
            </a:pPr>
            <a:r>
              <a:rPr lang="en-GB" dirty="0"/>
              <a:t>Relevance for students – Publisher results 1</a:t>
            </a:r>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endParaRPr lang="en-GB" dirty="0"/>
          </a:p>
          <a:p>
            <a:pPr marL="0" indent="0">
              <a:buNone/>
            </a:pPr>
            <a:r>
              <a:rPr lang="en-GB" dirty="0"/>
              <a:t>How easy is it to find some accessibility information?</a:t>
            </a:r>
          </a:p>
          <a:p>
            <a:pPr marL="0" indent="0">
              <a:buNone/>
            </a:pPr>
            <a:r>
              <a:rPr lang="en-GB" dirty="0"/>
              <a:t>58 % of publishers had moderate to good accessibility information (but Moderate included a score of 0.5 – 1 where 0 is no information and 1 is limited information).</a:t>
            </a:r>
          </a:p>
          <a:p>
            <a:pPr marL="0" indent="0">
              <a:buNone/>
            </a:pPr>
            <a:endParaRPr lang="en-GB" dirty="0"/>
          </a:p>
          <a:p>
            <a:pPr marL="0" indent="0">
              <a:buNone/>
            </a:pPr>
            <a:r>
              <a:rPr lang="en-GB" dirty="0"/>
              <a:t>But can you find the </a:t>
            </a:r>
            <a:r>
              <a:rPr lang="en-GB" i="1" dirty="0"/>
              <a:t>useful bits </a:t>
            </a:r>
            <a:r>
              <a:rPr lang="en-GB" dirty="0"/>
              <a:t>a disabled reader needs to know?</a:t>
            </a:r>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endParaRPr lang="en-GB" dirty="0"/>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21</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605292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r>
              <a:rPr lang="en-GB" dirty="0"/>
              <a:t>Relevance for students – Publisher results - 2</a:t>
            </a:r>
            <a:endParaRPr lang="en-GB" sz="900" kern="1200" dirty="0">
              <a:solidFill>
                <a:schemeClr val="tx1"/>
              </a:solidFill>
              <a:effectLst/>
              <a:latin typeface="+mn-lt"/>
              <a:ea typeface="+mn-ea"/>
              <a:cs typeface="+mn-cs"/>
            </a:endParaRPr>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r>
              <a:rPr lang="en-GB" sz="900" kern="1200" dirty="0">
                <a:solidFill>
                  <a:schemeClr val="tx1"/>
                </a:solidFill>
                <a:effectLst/>
                <a:latin typeface="+mn-lt"/>
                <a:ea typeface="+mn-ea"/>
                <a:cs typeface="+mn-cs"/>
              </a:rPr>
              <a:t>File heading structure - influencing the ease of </a:t>
            </a:r>
            <a:r>
              <a:rPr lang="en-GB" sz="900" b="1" kern="1200" dirty="0">
                <a:solidFill>
                  <a:schemeClr val="tx1"/>
                </a:solidFill>
                <a:effectLst/>
                <a:latin typeface="+mn-lt"/>
                <a:ea typeface="+mn-ea"/>
                <a:cs typeface="+mn-cs"/>
              </a:rPr>
              <a:t>navigability</a:t>
            </a:r>
            <a:r>
              <a:rPr lang="en-GB" sz="900" kern="1200" dirty="0">
                <a:solidFill>
                  <a:schemeClr val="tx1"/>
                </a:solidFill>
                <a:effectLst/>
                <a:latin typeface="+mn-lt"/>
                <a:ea typeface="+mn-ea"/>
                <a:cs typeface="+mn-cs"/>
              </a:rPr>
              <a:t> by assistive technologies. Good information was found on 2% of audits, moderate information on 11% and an astonishing 87% had poor information on this – even when their files supported it.</a:t>
            </a:r>
          </a:p>
          <a:p>
            <a:endParaRPr lang="en-GB" dirty="0"/>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22</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640616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000" marR="0" lvl="0" indent="-10800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Char char="»"/>
              <a:tabLst/>
              <a:defRPr/>
            </a:pPr>
            <a:r>
              <a:rPr lang="en-GB" dirty="0"/>
              <a:t>Relevance for students – Publisher results – 3</a:t>
            </a:r>
          </a:p>
          <a:p>
            <a:pPr marL="108000" marR="0" lvl="0" indent="-10800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Char char="»"/>
              <a:tabLst/>
              <a:defRPr/>
            </a:pPr>
            <a:endParaRPr lang="en-GB" dirty="0"/>
          </a:p>
          <a:p>
            <a:pPr marL="0" indent="0">
              <a:buNone/>
            </a:pPr>
            <a:r>
              <a:rPr lang="en-GB" dirty="0"/>
              <a:t>Magnification and reflow influence the ease with which people using small screens (or those with visual impairment) can read text onscreen.</a:t>
            </a:r>
          </a:p>
          <a:p>
            <a:pPr marL="0" indent="0">
              <a:buNone/>
            </a:pPr>
            <a:r>
              <a:rPr lang="en-GB" dirty="0"/>
              <a:t>This is a plot of average scores per publisher.</a:t>
            </a:r>
          </a:p>
          <a:p>
            <a:pPr marL="0" indent="0">
              <a:buNone/>
            </a:pPr>
            <a:endParaRPr lang="en-GB" dirty="0"/>
          </a:p>
          <a:p>
            <a:pPr marL="0" indent="0">
              <a:buNone/>
            </a:pPr>
            <a:r>
              <a:rPr lang="en-GB" dirty="0"/>
              <a:t>Good information was available on 4% of audits, 10% had moderate information but 86% were poor.</a:t>
            </a:r>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endParaRPr lang="en-GB" dirty="0"/>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23</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2004232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000" marR="0" lvl="0" indent="-10800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Char char="»"/>
              <a:tabLst/>
              <a:defRPr/>
            </a:pPr>
            <a:r>
              <a:rPr lang="en-GB" dirty="0"/>
              <a:t>Relevance for students – Publisher results – 4</a:t>
            </a:r>
          </a:p>
          <a:p>
            <a:pPr marL="108000" marR="0" lvl="0" indent="-10800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Char char="»"/>
              <a:tabLst/>
              <a:defRPr/>
            </a:pPr>
            <a:endParaRPr lang="en-GB" dirty="0"/>
          </a:p>
          <a:p>
            <a:pPr marL="0" indent="0">
              <a:buNone/>
            </a:pPr>
            <a:r>
              <a:rPr lang="en-GB" dirty="0"/>
              <a:t>Image descriptions (eg Alt Text, Long Descriptions, Captions) influence the accessibility of images for people with poor vision or those who struggle to process images and graphics.</a:t>
            </a:r>
          </a:p>
          <a:p>
            <a:pPr marL="0" indent="0">
              <a:buNone/>
            </a:pPr>
            <a:r>
              <a:rPr lang="en-GB" dirty="0"/>
              <a:t>This is a plot of average scores per publisher. 2% had good information, 15% moderate information but 83% were poor.</a:t>
            </a:r>
          </a:p>
          <a:p>
            <a:pPr marL="0" indent="0">
              <a:buNone/>
            </a:pPr>
            <a:endParaRPr lang="en-GB" dirty="0"/>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endParaRPr lang="en-GB" dirty="0"/>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24</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3796780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Conclusion – publishers</a:t>
            </a:r>
          </a:p>
          <a:p>
            <a:endParaRPr lang="en-GB" dirty="0"/>
          </a:p>
          <a:p>
            <a:r>
              <a:rPr lang="en-GB" dirty="0"/>
              <a:t>2% of publishers had good information on </a:t>
            </a:r>
            <a:r>
              <a:rPr lang="en-GB" b="1" dirty="0"/>
              <a:t>image description</a:t>
            </a:r>
            <a:r>
              <a:rPr lang="en-GB" dirty="0"/>
              <a:t> and </a:t>
            </a:r>
            <a:r>
              <a:rPr lang="en-GB" b="1" dirty="0"/>
              <a:t>navigability</a:t>
            </a:r>
            <a:r>
              <a:rPr lang="en-GB" dirty="0"/>
              <a:t> features. </a:t>
            </a:r>
          </a:p>
          <a:p>
            <a:r>
              <a:rPr lang="en-GB" dirty="0"/>
              <a:t>3% provided good information on </a:t>
            </a:r>
            <a:r>
              <a:rPr lang="en-GB" b="1" dirty="0"/>
              <a:t>magnification and reflow</a:t>
            </a:r>
            <a:r>
              <a:rPr lang="en-GB" dirty="0"/>
              <a:t>. </a:t>
            </a:r>
          </a:p>
          <a:p>
            <a:r>
              <a:rPr lang="en-GB" dirty="0"/>
              <a:t>Many produce files where these accessibility features are provided, but information is difficult/impossible to find.  </a:t>
            </a:r>
          </a:p>
          <a:p>
            <a:r>
              <a:rPr lang="en-GB" dirty="0"/>
              <a:t>This puts a burden of trial and error on …. who?</a:t>
            </a:r>
          </a:p>
          <a:p>
            <a:pPr marL="0" indent="0">
              <a:buNone/>
            </a:pPr>
            <a:endParaRPr lang="en-GB" dirty="0"/>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25</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1479504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000" marR="0" lvl="0" indent="-10800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Char char="»"/>
              <a:tabLst/>
              <a:defRPr/>
            </a:pPr>
            <a:r>
              <a:rPr lang="en-GB" dirty="0"/>
              <a:t>Relevance for students – Platform results – 1</a:t>
            </a:r>
          </a:p>
          <a:p>
            <a:pPr marL="108000" marR="0" lvl="0" indent="-10800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Char char="»"/>
              <a:tabLst/>
              <a:defRPr/>
            </a:pPr>
            <a:endParaRPr lang="en-GB" dirty="0"/>
          </a:p>
          <a:p>
            <a:pPr marL="0" indent="0">
              <a:buNone/>
            </a:pPr>
            <a:r>
              <a:rPr lang="en-GB" dirty="0"/>
              <a:t>Discoverability of accessibility information = moderate to good in 76% of platforms.</a:t>
            </a:r>
          </a:p>
          <a:p>
            <a:pPr marL="0" indent="0">
              <a:buNone/>
            </a:pPr>
            <a:r>
              <a:rPr lang="en-GB" dirty="0"/>
              <a:t>We only audited the ‘read online’ option.</a:t>
            </a:r>
          </a:p>
          <a:p>
            <a:pPr marL="0" indent="0">
              <a:buNone/>
            </a:pPr>
            <a:r>
              <a:rPr lang="en-GB" dirty="0"/>
              <a:t>This meant platform providers had fewer variables that we reported on compared to publishers (who cope with multiple formats, legacy content etc).</a:t>
            </a:r>
          </a:p>
          <a:p>
            <a:pPr marL="0" indent="0">
              <a:buNone/>
            </a:pPr>
            <a:endParaRPr lang="en-GB" dirty="0"/>
          </a:p>
          <a:p>
            <a:pPr marL="0" indent="0">
              <a:buNone/>
            </a:pPr>
            <a:r>
              <a:rPr lang="en-GB" dirty="0"/>
              <a:t>29% had good discoverability with 47% moderate and 24% poor.</a:t>
            </a:r>
          </a:p>
          <a:p>
            <a:pPr marL="0" indent="0">
              <a:buNone/>
            </a:pPr>
            <a:endParaRPr lang="en-GB" dirty="0"/>
          </a:p>
          <a:p>
            <a:pPr marL="0" indent="0">
              <a:buNone/>
            </a:pPr>
            <a:endParaRPr lang="en-GB" dirty="0"/>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endParaRPr lang="en-GB" dirty="0"/>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26</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3801659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000" marR="0" lvl="0" indent="-10800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Char char="»"/>
              <a:tabLst/>
              <a:defRPr/>
            </a:pPr>
            <a:r>
              <a:rPr lang="en-GB" dirty="0"/>
              <a:t>Relevance for students – Platform results – 2</a:t>
            </a:r>
          </a:p>
          <a:p>
            <a:pPr marL="108000" marR="0" lvl="0" indent="-10800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Char char="»"/>
              <a:tabLst/>
              <a:defRPr/>
            </a:pPr>
            <a:endParaRPr lang="en-GB" dirty="0"/>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r>
              <a:rPr lang="en-GB" dirty="0"/>
              <a:t>Navigation information of some sort was available in 50%+ of suppliers audited, with 16% good, 34% moderate and 50% poor.</a:t>
            </a:r>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endParaRPr lang="en-GB" dirty="0"/>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27</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2994546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000" marR="0" lvl="0" indent="-10800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Char char="»"/>
              <a:tabLst/>
              <a:defRPr/>
            </a:pPr>
            <a:r>
              <a:rPr lang="en-GB" dirty="0"/>
              <a:t>Relevance for students – Platform results – 3</a:t>
            </a:r>
          </a:p>
          <a:p>
            <a:pPr marL="108000" marR="0" lvl="0" indent="-10800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Char char="»"/>
              <a:tabLst/>
              <a:defRPr/>
            </a:pPr>
            <a:endParaRPr lang="en-GB" dirty="0"/>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r>
              <a:rPr lang="en-GB" dirty="0"/>
              <a:t>Although image descriptions are supplied by publishers we wanted to know if they were ‘relayed’ onto the online reading platform so that users choosing the “read online” option could still access them.</a:t>
            </a:r>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r>
              <a:rPr lang="en-GB" dirty="0"/>
              <a:t>.</a:t>
            </a:r>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r>
              <a:rPr lang="en-GB" dirty="0"/>
              <a:t>There was good information on image descriptions on 4% of audited platforms. 29% had moderately useful information but 67% were poor.</a:t>
            </a:r>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endParaRPr lang="en-GB" dirty="0"/>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28</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3135185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000" marR="0" lvl="0" indent="-10800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Char char="»"/>
              <a:tabLst/>
              <a:defRPr/>
            </a:pPr>
            <a:r>
              <a:rPr lang="en-GB" dirty="0"/>
              <a:t>Relevance for students – Platform results – 4</a:t>
            </a:r>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endParaRPr lang="en-GB" dirty="0"/>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r>
              <a:rPr lang="en-GB" dirty="0"/>
              <a:t>Two key elements of visual appearance include the ability to magnify text without having to scroll left and right to read it. Text that reflows to fit the page is much more accessible. Magnification needs to be of sufficient extent to be useful (ideally around 25 – 30 point equivalent) and to reflow. </a:t>
            </a:r>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r>
              <a:rPr lang="en-GB" dirty="0"/>
              <a:t>There was good information on magnification on 14% of platforms, moderate on 34% and poor on 52%.</a:t>
            </a:r>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endParaRPr lang="en-GB" dirty="0"/>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r>
              <a:rPr lang="en-GB" dirty="0"/>
              <a:t>Similarly, visually </a:t>
            </a:r>
            <a:r>
              <a:rPr lang="en-GB" dirty="0" err="1"/>
              <a:t>impaored</a:t>
            </a:r>
            <a:r>
              <a:rPr lang="en-GB" dirty="0"/>
              <a:t> and dyslexic students may need to change colour contrast. We found good </a:t>
            </a:r>
            <a:r>
              <a:rPr lang="en-GB" dirty="0" err="1"/>
              <a:t>informationon</a:t>
            </a:r>
            <a:r>
              <a:rPr lang="en-GB" dirty="0"/>
              <a:t> this on 15% of platforms. 28% of platforms had moderately useful mentions and 57% poor information.</a:t>
            </a:r>
          </a:p>
        </p:txBody>
      </p:sp>
      <p:sp>
        <p:nvSpPr>
          <p:cNvPr id="4" name="Date Placeholder 3"/>
          <p:cNvSpPr>
            <a:spLocks noGrp="1"/>
          </p:cNvSpPr>
          <p:nvPr>
            <p:ph type="dt" idx="10"/>
          </p:nvPr>
        </p:nvSpPr>
        <p:spPr/>
        <p:txBody>
          <a:bodyPr/>
          <a:lstStyle/>
          <a:p>
            <a:fld id="{57BB5F3D-DFA9-4612-9F26-9D5D8407A2CD}" type="datetime1">
              <a:rPr lang="en-GB" smtClean="0"/>
              <a:t>24/10/2018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29</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949410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blank slide. Many publishers and platform providers had no discoverable accessibility information.</a:t>
            </a:r>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3</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28743563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000" marR="0" lvl="0" indent="-10800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Char char="»"/>
              <a:tabLst/>
              <a:defRPr/>
            </a:pPr>
            <a:r>
              <a:rPr lang="en-GB" dirty="0"/>
              <a:t>Relevance for students – Platform results – 5</a:t>
            </a:r>
          </a:p>
          <a:p>
            <a:pPr marL="108000" marR="0" lvl="0" indent="-10800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Char char="»"/>
              <a:tabLst/>
              <a:defRPr/>
            </a:pPr>
            <a:endParaRPr lang="en-GB" dirty="0"/>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r>
              <a:rPr lang="en-GB" dirty="0"/>
              <a:t>Audio options are about whether the text can be read aloud by text to speech tools or </a:t>
            </a:r>
            <a:r>
              <a:rPr lang="en-GB" dirty="0" err="1"/>
              <a:t>screenreaders</a:t>
            </a:r>
            <a:r>
              <a:rPr lang="en-GB" dirty="0"/>
              <a:t> (very different technologies serving very different access needs). Some platforms will have text to speech built in (which can help get around DRM issues with download limits) but even if they don’t have it built in, the text should be ‘exposed’ to appropriate assistive technologies.</a:t>
            </a:r>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endParaRPr lang="en-GB" dirty="0"/>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r>
              <a:rPr lang="en-GB" dirty="0"/>
              <a:t>We found screenreader information was good for 24% of sampled platforms, moderate for 33% and poor for 43%.</a:t>
            </a:r>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r>
              <a:rPr lang="en-GB" dirty="0"/>
              <a:t>Text to speech information was good for 14% of platforms, moderate for 26% but poor for 60%.</a:t>
            </a:r>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endParaRPr lang="en-GB" dirty="0"/>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br>
              <a:rPr lang="en-GB" dirty="0"/>
            </a:br>
            <a:r>
              <a:rPr lang="en-GB" dirty="0"/>
              <a:t> </a:t>
            </a:r>
          </a:p>
        </p:txBody>
      </p:sp>
      <p:sp>
        <p:nvSpPr>
          <p:cNvPr id="4" name="Date Placeholder 3"/>
          <p:cNvSpPr>
            <a:spLocks noGrp="1"/>
          </p:cNvSpPr>
          <p:nvPr>
            <p:ph type="dt" idx="10"/>
          </p:nvPr>
        </p:nvSpPr>
        <p:spPr/>
        <p:txBody>
          <a:bodyPr/>
          <a:lstStyle/>
          <a:p>
            <a:fld id="{57BB5F3D-DFA9-4612-9F26-9D5D8407A2CD}" type="datetime1">
              <a:rPr lang="en-GB" smtClean="0"/>
              <a:t>24/10/2018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30</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12723277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Conclusion – platforms &amp; disabled readers</a:t>
            </a:r>
          </a:p>
          <a:p>
            <a:endParaRPr lang="en-GB" dirty="0"/>
          </a:p>
          <a:p>
            <a:r>
              <a:rPr lang="en-GB" dirty="0"/>
              <a:t>Scores were generally higher for platforms BUT the task is potentially less challenging because we they are reporting on:</a:t>
            </a:r>
          </a:p>
          <a:p>
            <a:pPr lvl="1"/>
            <a:r>
              <a:rPr lang="en-GB" dirty="0"/>
              <a:t>One product (the interface)</a:t>
            </a:r>
          </a:p>
          <a:p>
            <a:pPr lvl="1"/>
            <a:r>
              <a:rPr lang="en-GB" dirty="0"/>
              <a:t>Total control on interface design with fewer legacy issues</a:t>
            </a:r>
          </a:p>
          <a:p>
            <a:r>
              <a:rPr lang="en-GB" dirty="0"/>
              <a:t>There were still too many case of absent information – it is almost as if disabled students do not exist in the minds of marketing personnel.</a:t>
            </a:r>
          </a:p>
          <a:p>
            <a:r>
              <a:rPr lang="en-GB" dirty="0"/>
              <a:t>There were many missed opportunities to improve the user experience using third party recommendations (eg browser plugin advice)</a:t>
            </a:r>
          </a:p>
          <a:p>
            <a:r>
              <a:rPr lang="en-GB" dirty="0"/>
              <a:t>As we say with publishers, the lack of information puts a burden of trial and error on …. either the library staff or the student themselves.</a:t>
            </a:r>
          </a:p>
          <a:p>
            <a:pPr marL="0" indent="0">
              <a:buNone/>
            </a:pPr>
            <a:endParaRPr lang="en-GB" dirty="0"/>
          </a:p>
        </p:txBody>
      </p:sp>
      <p:sp>
        <p:nvSpPr>
          <p:cNvPr id="4" name="Date Placeholder 3"/>
          <p:cNvSpPr>
            <a:spLocks noGrp="1"/>
          </p:cNvSpPr>
          <p:nvPr>
            <p:ph type="dt" idx="10"/>
          </p:nvPr>
        </p:nvSpPr>
        <p:spPr/>
        <p:txBody>
          <a:bodyPr/>
          <a:lstStyle/>
          <a:p>
            <a:fld id="{57BB5F3D-DFA9-4612-9F26-9D5D8407A2CD}" type="datetime1">
              <a:rPr lang="en-GB" smtClean="0"/>
              <a:t>24/10/2018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31</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3099474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9000"/>
              </a:lnSpc>
              <a:buNone/>
            </a:pPr>
            <a:r>
              <a:rPr lang="en-GB" sz="900" b="1" dirty="0"/>
              <a:t>Library stories: formats and recommendations.</a:t>
            </a:r>
          </a:p>
          <a:p>
            <a:pPr>
              <a:lnSpc>
                <a:spcPct val="99000"/>
              </a:lnSpc>
            </a:pPr>
            <a:r>
              <a:rPr lang="en-GB" sz="900" dirty="0"/>
              <a:t>Different formats have different accessibility ‘profiles’. </a:t>
            </a:r>
          </a:p>
          <a:p>
            <a:pPr>
              <a:lnSpc>
                <a:spcPct val="99000"/>
              </a:lnSpc>
            </a:pPr>
            <a:r>
              <a:rPr lang="en-GB" sz="900" dirty="0"/>
              <a:t>These may vary with the reading tool. </a:t>
            </a:r>
            <a:r>
              <a:rPr lang="en-GB" sz="900" b="1" dirty="0"/>
              <a:t>You</a:t>
            </a:r>
            <a:r>
              <a:rPr lang="en-GB" sz="900" dirty="0"/>
              <a:t> need advice to pass on to users but the information is in short supply. </a:t>
            </a:r>
          </a:p>
          <a:p>
            <a:pPr>
              <a:lnSpc>
                <a:spcPct val="99000"/>
              </a:lnSpc>
            </a:pPr>
            <a:r>
              <a:rPr lang="en-GB" sz="900" kern="1200" dirty="0">
                <a:solidFill>
                  <a:schemeClr val="tx1"/>
                </a:solidFill>
                <a:effectLst/>
                <a:latin typeface="+mn-lt"/>
                <a:ea typeface="+mn-ea"/>
                <a:cs typeface="+mn-cs"/>
              </a:rPr>
              <a:t>Publishers and platform providers were uniformly poor at providing useful information on the benefits of different formats or reading options. 2% of publishers and 4% of platform providers scored as Good while 69 and 70% respectively scored as poor.</a:t>
            </a:r>
          </a:p>
          <a:p>
            <a:r>
              <a:rPr lang="en-GB" sz="900" kern="1200" dirty="0">
                <a:solidFill>
                  <a:schemeClr val="tx1"/>
                </a:solidFill>
                <a:effectLst/>
                <a:latin typeface="+mn-lt"/>
                <a:ea typeface="+mn-ea"/>
                <a:cs typeface="+mn-cs"/>
              </a:rPr>
              <a:t>Obtaining an alternative format is usually the route a librarian will take if the ebook is inaccessible to the student they are supporting. There may be instances where commercial </a:t>
            </a:r>
            <a:r>
              <a:rPr lang="en-GB" sz="900" kern="1200" dirty="0" err="1">
                <a:solidFill>
                  <a:schemeClr val="tx1"/>
                </a:solidFill>
                <a:effectLst/>
                <a:latin typeface="+mn-lt"/>
                <a:ea typeface="+mn-ea"/>
                <a:cs typeface="+mn-cs"/>
              </a:rPr>
              <a:t>ebooks</a:t>
            </a:r>
            <a:r>
              <a:rPr lang="en-GB" sz="900" kern="1200" dirty="0">
                <a:solidFill>
                  <a:schemeClr val="tx1"/>
                </a:solidFill>
                <a:effectLst/>
                <a:latin typeface="+mn-lt"/>
                <a:ea typeface="+mn-ea"/>
                <a:cs typeface="+mn-cs"/>
              </a:rPr>
              <a:t> cannot meet a student’s needs. Obtaining or making alternative formats can be an expensive and time consuming process. It costs on average £0.96 per page to source and adapt alternative format materials. Relationships with national repositories such as RNIB Bookshare are very important for academic libraries and have become part of their accessible formats workflow. Once a librarian in one institution requests a text which is uploaded to the site, it can then be downloaded by multiple institutions for multiple students significantly reducing fulfilment times.</a:t>
            </a:r>
          </a:p>
          <a:p>
            <a:pPr fontAlgn="base"/>
            <a:r>
              <a:rPr lang="en-GB" sz="900" kern="1200" dirty="0">
                <a:solidFill>
                  <a:schemeClr val="tx1"/>
                </a:solidFill>
                <a:effectLst/>
                <a:latin typeface="+mn-lt"/>
                <a:ea typeface="+mn-ea"/>
                <a:cs typeface="+mn-cs"/>
              </a:rPr>
              <a:t>Ben Watson University of Kent </a:t>
            </a:r>
            <a:r>
              <a:rPr lang="en-GB" sz="900" u="none" strike="noStrike" kern="1200" dirty="0">
                <a:solidFill>
                  <a:schemeClr val="tx1"/>
                </a:solidFill>
                <a:effectLst/>
                <a:latin typeface="+mn-lt"/>
                <a:ea typeface="+mn-ea"/>
                <a:cs typeface="+mn-cs"/>
                <a:hlinkClick r:id="rId3"/>
              </a:rPr>
              <a:t> eBook Accessibility Audit</a:t>
            </a:r>
            <a:r>
              <a:rPr lang="en-GB" sz="900" kern="1200" dirty="0">
                <a:solidFill>
                  <a:schemeClr val="tx1"/>
                </a:solidFill>
                <a:effectLst/>
                <a:latin typeface="+mn-lt"/>
                <a:ea typeface="+mn-ea"/>
                <a:cs typeface="+mn-cs"/>
              </a:rPr>
              <a:t>, ALISS December 2016 Available at </a:t>
            </a:r>
            <a:r>
              <a:rPr lang="en-GB" sz="900" u="sng" kern="1200" dirty="0">
                <a:solidFill>
                  <a:schemeClr val="tx1"/>
                </a:solidFill>
                <a:effectLst/>
                <a:latin typeface="+mn-lt"/>
                <a:ea typeface="+mn-ea"/>
                <a:cs typeface="+mn-cs"/>
                <a:hlinkClick r:id="rId4"/>
              </a:rPr>
              <a:t>https://www.slideshare.net/heatherdawson/the-ebook-assessibility-audit</a:t>
            </a:r>
            <a:r>
              <a:rPr lang="en-GB" sz="900" kern="1200" dirty="0">
                <a:solidFill>
                  <a:schemeClr val="tx1"/>
                </a:solidFill>
                <a:effectLst/>
                <a:latin typeface="+mn-lt"/>
                <a:ea typeface="+mn-ea"/>
                <a:cs typeface="+mn-cs"/>
              </a:rPr>
              <a:t> </a:t>
            </a:r>
          </a:p>
          <a:p>
            <a:r>
              <a:rPr lang="en-GB" sz="900" kern="1200" dirty="0">
                <a:solidFill>
                  <a:schemeClr val="tx1"/>
                </a:solidFill>
                <a:effectLst/>
                <a:latin typeface="+mn-lt"/>
                <a:ea typeface="+mn-ea"/>
                <a:cs typeface="+mn-cs"/>
              </a:rPr>
              <a:t> </a:t>
            </a:r>
          </a:p>
          <a:p>
            <a:endParaRPr lang="en-GB" dirty="0"/>
          </a:p>
        </p:txBody>
      </p:sp>
      <p:sp>
        <p:nvSpPr>
          <p:cNvPr id="4" name="Date Placeholder 3"/>
          <p:cNvSpPr>
            <a:spLocks noGrp="1"/>
          </p:cNvSpPr>
          <p:nvPr>
            <p:ph type="dt" idx="10"/>
          </p:nvPr>
        </p:nvSpPr>
        <p:spPr/>
        <p:txBody>
          <a:bodyPr/>
          <a:lstStyle/>
          <a:p>
            <a:fld id="{57BB5F3D-DFA9-4612-9F26-9D5D8407A2CD}" type="datetime1">
              <a:rPr lang="en-GB" smtClean="0"/>
              <a:t>24/10/2018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32</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2634693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dirty="0"/>
              <a:t>Library stories: DRM and anticipation</a:t>
            </a:r>
          </a:p>
          <a:p>
            <a:pPr>
              <a:lnSpc>
                <a:spcPct val="99000"/>
              </a:lnSpc>
            </a:pPr>
            <a:r>
              <a:rPr lang="en-GB" sz="900" dirty="0"/>
              <a:t>Digital Rights Management software protects IPR.</a:t>
            </a:r>
          </a:p>
          <a:p>
            <a:pPr>
              <a:lnSpc>
                <a:spcPct val="99000"/>
              </a:lnSpc>
            </a:pPr>
            <a:r>
              <a:rPr lang="en-GB" sz="900" dirty="0"/>
              <a:t>It can creates barriers for disabled users. </a:t>
            </a:r>
          </a:p>
          <a:p>
            <a:pPr>
              <a:lnSpc>
                <a:spcPct val="99000"/>
              </a:lnSpc>
            </a:pPr>
            <a:r>
              <a:rPr lang="en-GB" sz="900" dirty="0"/>
              <a:t>We did not score suppliers on whether they applied DRM – that’s a commercial decision – but on whether they provided the information that would allow library staff to anticipate problems and prioritise solutions.</a:t>
            </a:r>
          </a:p>
          <a:p>
            <a:pPr>
              <a:lnSpc>
                <a:spcPct val="99000"/>
              </a:lnSpc>
            </a:pPr>
            <a:endParaRPr lang="en-GB" sz="900" dirty="0"/>
          </a:p>
          <a:p>
            <a:pPr marL="0" indent="0">
              <a:lnSpc>
                <a:spcPct val="99000"/>
              </a:lnSpc>
              <a:buNone/>
            </a:pPr>
            <a:r>
              <a:rPr lang="en-GB" sz="900" dirty="0"/>
              <a:t>This information was in very short supply – 2% of publishers and 0% of aggregators scored as Good. Platform providers scored better in the Moderate category (29% compared to 11% for publishers but a huge majority were in the Poor category (87% publishers, 71% aggregators).</a:t>
            </a:r>
          </a:p>
          <a:p>
            <a:endParaRPr lang="en-GB" b="0" dirty="0"/>
          </a:p>
        </p:txBody>
      </p:sp>
      <p:sp>
        <p:nvSpPr>
          <p:cNvPr id="4" name="Date Placeholder 3"/>
          <p:cNvSpPr>
            <a:spLocks noGrp="1"/>
          </p:cNvSpPr>
          <p:nvPr>
            <p:ph type="dt" idx="10"/>
          </p:nvPr>
        </p:nvSpPr>
        <p:spPr/>
        <p:txBody>
          <a:bodyPr/>
          <a:lstStyle/>
          <a:p>
            <a:fld id="{57BB5F3D-DFA9-4612-9F26-9D5D8407A2CD}" type="datetime1">
              <a:rPr lang="en-GB" smtClean="0"/>
              <a:t>24/10/2018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33</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3746595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000" marR="0" lvl="0" indent="-10800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Char char="»"/>
              <a:tabLst/>
              <a:defRPr/>
            </a:pPr>
            <a:r>
              <a:rPr lang="en-GB" sz="900" b="1" dirty="0"/>
              <a:t>Library stories: accessibility services</a:t>
            </a:r>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endParaRPr lang="en-GB" sz="900" b="1" dirty="0"/>
          </a:p>
          <a:p>
            <a:pPr>
              <a:lnSpc>
                <a:spcPct val="99000"/>
              </a:lnSpc>
            </a:pPr>
            <a:r>
              <a:rPr lang="en-GB" sz="900" dirty="0"/>
              <a:t>Many publishers work directly with other accessibility organisations such as RNIB Bookshare, Bookshare or </a:t>
            </a:r>
            <a:r>
              <a:rPr lang="en-GB" sz="900" dirty="0" err="1"/>
              <a:t>AccessText</a:t>
            </a:r>
            <a:r>
              <a:rPr lang="en-GB" sz="900" dirty="0"/>
              <a:t> in the US.</a:t>
            </a:r>
          </a:p>
          <a:p>
            <a:pPr marL="0" indent="0">
              <a:lnSpc>
                <a:spcPct val="99000"/>
              </a:lnSpc>
              <a:buNone/>
            </a:pPr>
            <a:endParaRPr lang="en-GB" sz="900" dirty="0"/>
          </a:p>
          <a:p>
            <a:pPr>
              <a:lnSpc>
                <a:spcPct val="99000"/>
              </a:lnSpc>
            </a:pPr>
            <a:r>
              <a:rPr lang="en-GB" sz="900" dirty="0"/>
              <a:t>If librarians have this information they can</a:t>
            </a:r>
          </a:p>
          <a:p>
            <a:pPr marL="285750" indent="-285750">
              <a:lnSpc>
                <a:spcPct val="99000"/>
              </a:lnSpc>
              <a:buFont typeface="Arial" panose="020B0604020202020204" pitchFamily="34" charset="0"/>
              <a:buChar char="•"/>
            </a:pPr>
            <a:r>
              <a:rPr lang="en-GB" sz="900" dirty="0"/>
              <a:t>prioritise student requests and </a:t>
            </a:r>
          </a:p>
          <a:p>
            <a:pPr marL="285750" indent="-285750">
              <a:lnSpc>
                <a:spcPct val="99000"/>
              </a:lnSpc>
              <a:buFont typeface="Arial" panose="020B0604020202020204" pitchFamily="34" charset="0"/>
              <a:buChar char="•"/>
            </a:pPr>
            <a:r>
              <a:rPr lang="en-GB" sz="900" dirty="0"/>
              <a:t>let some students self-serve their own accessibility needs (for example RNIB bookshare allows you to set up accounts for individual students).</a:t>
            </a:r>
          </a:p>
          <a:p>
            <a:pPr marL="0" indent="0">
              <a:buNone/>
            </a:pPr>
            <a:endParaRPr lang="en-GB" dirty="0"/>
          </a:p>
        </p:txBody>
      </p:sp>
      <p:sp>
        <p:nvSpPr>
          <p:cNvPr id="4" name="Date Placeholder 3"/>
          <p:cNvSpPr>
            <a:spLocks noGrp="1"/>
          </p:cNvSpPr>
          <p:nvPr>
            <p:ph type="dt" idx="10"/>
          </p:nvPr>
        </p:nvSpPr>
        <p:spPr/>
        <p:txBody>
          <a:bodyPr/>
          <a:lstStyle/>
          <a:p>
            <a:fld id="{57BB5F3D-DFA9-4612-9F26-9D5D8407A2CD}" type="datetime1">
              <a:rPr lang="en-GB" smtClean="0"/>
              <a:t>24/10/2018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34</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2069079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happens next – your role?</a:t>
            </a:r>
          </a:p>
          <a:p>
            <a:r>
              <a:rPr lang="en-GB" sz="900" dirty="0"/>
              <a:t>Look at </a:t>
            </a:r>
            <a:r>
              <a:rPr lang="en-GB" sz="900" b="1" dirty="0"/>
              <a:t>your supplier scores </a:t>
            </a:r>
            <a:r>
              <a:rPr lang="en-GB" sz="900" dirty="0"/>
              <a:t>on the Dashboard tabs on the downloadable spreadsheet. </a:t>
            </a:r>
            <a:r>
              <a:rPr lang="en-GB" sz="900" b="1" dirty="0"/>
              <a:t>How vulnerable are you </a:t>
            </a:r>
            <a:r>
              <a:rPr lang="en-GB" sz="900" dirty="0"/>
              <a:t>when it comes to advising disabled students?</a:t>
            </a:r>
          </a:p>
          <a:p>
            <a:r>
              <a:rPr lang="en-GB" sz="900" dirty="0"/>
              <a:t>Ask your supplier </a:t>
            </a:r>
            <a:r>
              <a:rPr lang="en-GB" sz="900" b="1" dirty="0"/>
              <a:t>contacts to check their own scores </a:t>
            </a:r>
            <a:r>
              <a:rPr lang="en-GB" sz="900" dirty="0"/>
              <a:t>and let you know if they need advice on improving.</a:t>
            </a:r>
          </a:p>
          <a:p>
            <a:r>
              <a:rPr lang="en-GB" sz="900" dirty="0"/>
              <a:t>Tell your supplier contacts about </a:t>
            </a:r>
            <a:r>
              <a:rPr lang="en-GB" sz="900" b="1" dirty="0"/>
              <a:t>Jisc’s online training </a:t>
            </a:r>
            <a:r>
              <a:rPr lang="en-GB" sz="900" dirty="0"/>
              <a:t>for suppliers on improving ebook accessibility statements.</a:t>
            </a:r>
          </a:p>
          <a:p>
            <a:r>
              <a:rPr lang="en-GB" sz="900" dirty="0"/>
              <a:t> Many suppliers undersell their accessibility. </a:t>
            </a:r>
            <a:r>
              <a:rPr lang="en-GB" sz="900" b="1" dirty="0"/>
              <a:t>Make the most of what works </a:t>
            </a:r>
            <a:r>
              <a:rPr lang="en-GB" sz="900" dirty="0"/>
              <a:t>– liaise with colleagues in disability services and study support to identify how to </a:t>
            </a:r>
            <a:r>
              <a:rPr lang="en-GB" sz="900" b="1" dirty="0"/>
              <a:t>improve student skills and expectations </a:t>
            </a:r>
            <a:r>
              <a:rPr lang="en-GB" sz="900" dirty="0"/>
              <a:t>in exploiting ebook accessibility.</a:t>
            </a:r>
          </a:p>
          <a:p>
            <a:endParaRPr lang="en-GB" dirty="0"/>
          </a:p>
        </p:txBody>
      </p:sp>
      <p:sp>
        <p:nvSpPr>
          <p:cNvPr id="4" name="Date Placeholder 3"/>
          <p:cNvSpPr>
            <a:spLocks noGrp="1"/>
          </p:cNvSpPr>
          <p:nvPr>
            <p:ph type="dt" idx="10"/>
          </p:nvPr>
        </p:nvSpPr>
        <p:spPr/>
        <p:txBody>
          <a:bodyPr/>
          <a:lstStyle/>
          <a:p>
            <a:fld id="{57BB5F3D-DFA9-4612-9F26-9D5D8407A2CD}" type="datetime1">
              <a:rPr lang="en-GB" smtClean="0"/>
              <a:t>24/10/2018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35</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1925721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happens next – our role?</a:t>
            </a:r>
          </a:p>
          <a:p>
            <a:r>
              <a:rPr lang="en-GB" sz="900" dirty="0"/>
              <a:t>Providing </a:t>
            </a:r>
            <a:r>
              <a:rPr lang="en-GB" sz="900" b="1" dirty="0"/>
              <a:t>Jisc training session </a:t>
            </a:r>
            <a:r>
              <a:rPr lang="en-GB" sz="900" dirty="0"/>
              <a:t>for suppliers on making the most of the Aspire results.</a:t>
            </a:r>
          </a:p>
          <a:p>
            <a:r>
              <a:rPr lang="en-GB" sz="900" dirty="0"/>
              <a:t>Recognising best </a:t>
            </a:r>
            <a:r>
              <a:rPr lang="en-GB" sz="900" b="1" dirty="0"/>
              <a:t>current performers </a:t>
            </a:r>
            <a:r>
              <a:rPr lang="en-GB" sz="900" dirty="0"/>
              <a:t>and (in the New Year) </a:t>
            </a:r>
            <a:r>
              <a:rPr lang="en-GB" sz="900" b="1" dirty="0"/>
              <a:t>most improved</a:t>
            </a:r>
            <a:r>
              <a:rPr lang="en-GB" sz="900" dirty="0"/>
              <a:t>.  </a:t>
            </a:r>
          </a:p>
          <a:p>
            <a:r>
              <a:rPr lang="en-GB" sz="900" dirty="0"/>
              <a:t> Series of </a:t>
            </a:r>
            <a:r>
              <a:rPr lang="en-GB" sz="900" b="1" dirty="0"/>
              <a:t>interpretative articles </a:t>
            </a:r>
            <a:r>
              <a:rPr lang="en-GB" sz="900" dirty="0"/>
              <a:t>ready to drip feed onto the </a:t>
            </a:r>
            <a:r>
              <a:rPr lang="en-GB" sz="900" b="1" dirty="0"/>
              <a:t>Aspire website </a:t>
            </a:r>
            <a:r>
              <a:rPr lang="en-GB" sz="900" dirty="0"/>
              <a:t>to keep the momentum going.</a:t>
            </a:r>
          </a:p>
          <a:p>
            <a:r>
              <a:rPr lang="en-GB" sz="900" dirty="0"/>
              <a:t>We will be reporting back to the </a:t>
            </a:r>
            <a:r>
              <a:rPr lang="en-GB" sz="900" b="1" dirty="0"/>
              <a:t>Publishers Association</a:t>
            </a:r>
            <a:r>
              <a:rPr lang="en-GB" sz="900" dirty="0"/>
              <a:t>, </a:t>
            </a:r>
            <a:r>
              <a:rPr lang="en-GB" sz="900" b="1" dirty="0"/>
              <a:t>Publishers Licensing Society </a:t>
            </a:r>
            <a:r>
              <a:rPr lang="en-GB" sz="900" dirty="0"/>
              <a:t>and </a:t>
            </a:r>
            <a:r>
              <a:rPr lang="en-GB" sz="900" b="1" dirty="0"/>
              <a:t>CLA </a:t>
            </a:r>
            <a:r>
              <a:rPr lang="en-GB" sz="900" dirty="0"/>
              <a:t>through meetings, events or news articles.</a:t>
            </a:r>
          </a:p>
          <a:p>
            <a:r>
              <a:rPr lang="en-GB" sz="900" dirty="0"/>
              <a:t>Contributing to </a:t>
            </a:r>
            <a:r>
              <a:rPr lang="en-GB" sz="900" b="1" dirty="0"/>
              <a:t>conferences and journal articles</a:t>
            </a:r>
            <a:r>
              <a:rPr lang="en-GB" sz="900" dirty="0"/>
              <a:t>.  </a:t>
            </a:r>
          </a:p>
          <a:p>
            <a:r>
              <a:rPr lang="en-GB" sz="900" dirty="0"/>
              <a:t>The data is openly </a:t>
            </a:r>
            <a:r>
              <a:rPr lang="en-GB" sz="900" b="1" dirty="0"/>
              <a:t>available for others </a:t>
            </a:r>
            <a:r>
              <a:rPr lang="en-GB" sz="900" dirty="0"/>
              <a:t>to use for research or benchmarking.</a:t>
            </a:r>
          </a:p>
          <a:p>
            <a:endParaRPr lang="en-GB" dirty="0"/>
          </a:p>
        </p:txBody>
      </p:sp>
      <p:sp>
        <p:nvSpPr>
          <p:cNvPr id="4" name="Date Placeholder 3"/>
          <p:cNvSpPr>
            <a:spLocks noGrp="1"/>
          </p:cNvSpPr>
          <p:nvPr>
            <p:ph type="dt" idx="10"/>
          </p:nvPr>
        </p:nvSpPr>
        <p:spPr/>
        <p:txBody>
          <a:bodyPr/>
          <a:lstStyle/>
          <a:p>
            <a:fld id="{57BB5F3D-DFA9-4612-9F26-9D5D8407A2CD}" type="datetime1">
              <a:rPr lang="en-GB" smtClean="0"/>
              <a:t>24/10/2018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36</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3468502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evidence base</a:t>
            </a:r>
          </a:p>
          <a:p>
            <a:r>
              <a:rPr lang="en-GB" sz="2000" b="1" dirty="0"/>
              <a:t>Platform / aggregators:</a:t>
            </a:r>
            <a:r>
              <a:rPr lang="en-GB" sz="2000" dirty="0"/>
              <a:t> 243 audits were conducted on 54 different platforms, an average of 4.5 audits per platform.</a:t>
            </a:r>
            <a:r>
              <a:rPr lang="en-GB" sz="2000" b="1" dirty="0"/>
              <a:t> </a:t>
            </a:r>
            <a:endParaRPr lang="en-GB" sz="2000" dirty="0"/>
          </a:p>
          <a:p>
            <a:r>
              <a:rPr lang="en-GB" sz="2000" b="1" dirty="0"/>
              <a:t>Publishers:</a:t>
            </a:r>
            <a:r>
              <a:rPr lang="en-GB" sz="2000" dirty="0"/>
              <a:t> 342 audits were conducted on 87 publishers, an average of 3.9 audits per publisher.</a:t>
            </a:r>
          </a:p>
          <a:p>
            <a:r>
              <a:rPr lang="en-GB" sz="2000" b="1" dirty="0"/>
              <a:t>Institutions and individuals:</a:t>
            </a:r>
            <a:r>
              <a:rPr lang="en-GB" sz="2000" dirty="0"/>
              <a:t> – 49 Higher education (HE) institutions took part, 2 aggregators (Kortext and ProQuest), plus one other who didn’t provide an institutional email.</a:t>
            </a:r>
          </a:p>
          <a:p>
            <a:r>
              <a:rPr lang="en-GB" sz="2000" dirty="0"/>
              <a:t>The </a:t>
            </a:r>
            <a:r>
              <a:rPr lang="en-GB" sz="2000" b="1" dirty="0"/>
              <a:t>seven most prolific HE university libraries </a:t>
            </a:r>
            <a:r>
              <a:rPr lang="en-GB" sz="2000" dirty="0"/>
              <a:t>were as follows (number of audits in brackets):</a:t>
            </a:r>
          </a:p>
          <a:p>
            <a:pPr lvl="1"/>
            <a:r>
              <a:rPr lang="en-GB" sz="1600" dirty="0"/>
              <a:t>City, University of London (92), Leeds Beckett (50), Open University (48), Swansea (43) Sheffield </a:t>
            </a:r>
            <a:r>
              <a:rPr lang="en-GB" sz="1600" dirty="0" err="1"/>
              <a:t>Hallum</a:t>
            </a:r>
            <a:r>
              <a:rPr lang="en-GB" sz="1600" dirty="0"/>
              <a:t> University (31), Leeds and Huddersfield – (27 each).</a:t>
            </a:r>
          </a:p>
          <a:p>
            <a:pPr marL="0" indent="0">
              <a:buNone/>
            </a:pPr>
            <a:endParaRPr lang="en-GB" sz="2000" dirty="0"/>
          </a:p>
          <a:p>
            <a:endParaRPr lang="en-GB" sz="2000" dirty="0"/>
          </a:p>
          <a:p>
            <a:endParaRPr lang="en-GB" dirty="0"/>
          </a:p>
        </p:txBody>
      </p:sp>
      <p:sp>
        <p:nvSpPr>
          <p:cNvPr id="4" name="Date Placeholder 3"/>
          <p:cNvSpPr>
            <a:spLocks noGrp="1"/>
          </p:cNvSpPr>
          <p:nvPr>
            <p:ph type="dt" idx="10"/>
          </p:nvPr>
        </p:nvSpPr>
        <p:spPr/>
        <p:txBody>
          <a:bodyPr/>
          <a:lstStyle/>
          <a:p>
            <a:fld id="{57BB5F3D-DFA9-4612-9F26-9D5D8407A2CD}" type="datetime1">
              <a:rPr lang="en-GB" smtClean="0"/>
              <a:t>24/10/2018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37</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4119518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57BB5F3D-DFA9-4612-9F26-9D5D8407A2CD}" type="datetime1">
              <a:rPr lang="en-GB" smtClean="0"/>
              <a:t>24/10/2018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38</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40865448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5900" indent="-215900"/>
            <a:r>
              <a:rPr lang="en-US" dirty="0">
                <a:hlinkClick r:id="rId3"/>
              </a:rPr>
              <a:t>Aspire website</a:t>
            </a:r>
            <a:r>
              <a:rPr lang="en-US" dirty="0"/>
              <a:t> – </a:t>
            </a:r>
            <a:r>
              <a:rPr lang="en-US" dirty="0">
                <a:hlinkClick r:id="rId4"/>
              </a:rPr>
              <a:t>http://tiny.cc/aspire2018</a:t>
            </a:r>
            <a:r>
              <a:rPr lang="en-US" dirty="0"/>
              <a:t> </a:t>
            </a:r>
          </a:p>
          <a:p>
            <a:pPr marL="215900" indent="-215900"/>
            <a:r>
              <a:rPr lang="en-US" dirty="0"/>
              <a:t>Jisc online training for publishers </a:t>
            </a:r>
            <a:r>
              <a:rPr lang="en-US" dirty="0">
                <a:hlinkClick r:id="rId5"/>
              </a:rPr>
              <a:t>https://www.jisc.ac.uk/training/e-book-accessibility</a:t>
            </a:r>
            <a:r>
              <a:rPr lang="en-US" dirty="0"/>
              <a:t> </a:t>
            </a:r>
          </a:p>
          <a:p>
            <a:pPr marL="215900" indent="-215900"/>
            <a:r>
              <a:rPr lang="en-US"/>
              <a:t>Jisc </a:t>
            </a:r>
            <a:r>
              <a:rPr lang="en-US">
                <a:hlinkClick r:id="rId6"/>
              </a:rPr>
              <a:t>Accessibility support</a:t>
            </a:r>
            <a:r>
              <a:rPr lang="en-US"/>
              <a:t> for HE and FE</a:t>
            </a:r>
          </a:p>
          <a:p>
            <a:pPr>
              <a:buNone/>
            </a:pPr>
            <a:endParaRPr lang="en-US" dirty="0">
              <a:latin typeface="Calibri"/>
              <a:cs typeface="Calibri"/>
            </a:endParaRPr>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39</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2115401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Sample good practices?</a:t>
            </a:r>
          </a:p>
          <a:p>
            <a:pPr marL="0" indent="0">
              <a:buNone/>
            </a:pPr>
            <a:endParaRPr lang="en-GB" dirty="0"/>
          </a:p>
          <a:p>
            <a:pPr marL="0" indent="0">
              <a:buNone/>
            </a:pPr>
            <a:r>
              <a:rPr lang="en-GB" dirty="0"/>
              <a:t>Yet some good practices – some very good – did exist. </a:t>
            </a:r>
            <a:r>
              <a:rPr lang="en-GB" dirty="0" err="1"/>
              <a:t>Ther</a:t>
            </a:r>
            <a:r>
              <a:rPr lang="en-GB" dirty="0"/>
              <a:t> are some samples in the screenshots here – </a:t>
            </a:r>
            <a:r>
              <a:rPr lang="en-GB" dirty="0" err="1"/>
              <a:t>Palgraves</a:t>
            </a:r>
            <a:r>
              <a:rPr lang="en-GB" dirty="0"/>
              <a:t>’ excellent information on the accessibility of their different formats, Elsevier’s innovative advice according to access needs and </a:t>
            </a:r>
            <a:r>
              <a:rPr lang="en-GB" dirty="0" err="1"/>
              <a:t>Kortext’s</a:t>
            </a:r>
            <a:r>
              <a:rPr lang="en-GB" dirty="0"/>
              <a:t> thorough and plain English explanation of their product’s features.</a:t>
            </a:r>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4</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2303443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and for who?</a:t>
            </a:r>
          </a:p>
          <a:p>
            <a:endParaRPr lang="en-GB" dirty="0"/>
          </a:p>
          <a:p>
            <a:pPr marL="0" indent="0">
              <a:buNone/>
            </a:pPr>
            <a:r>
              <a:rPr lang="en-GB" dirty="0"/>
              <a:t>In part this project was about the end user – the student, to help them answer questions like:</a:t>
            </a:r>
          </a:p>
          <a:p>
            <a:pPr marL="0" indent="0">
              <a:buNone/>
            </a:pPr>
            <a:endParaRPr lang="en-GB" dirty="0"/>
          </a:p>
          <a:p>
            <a:pPr>
              <a:lnSpc>
                <a:spcPct val="99000"/>
              </a:lnSpc>
            </a:pPr>
            <a:r>
              <a:rPr lang="en-GB" sz="900" b="1" dirty="0"/>
              <a:t>Student</a:t>
            </a:r>
          </a:p>
          <a:p>
            <a:pPr marL="342900" indent="-342900">
              <a:lnSpc>
                <a:spcPct val="99000"/>
              </a:lnSpc>
              <a:buFont typeface="Arial" panose="020B0604020202020204" pitchFamily="34" charset="0"/>
              <a:buChar char="•"/>
            </a:pPr>
            <a:r>
              <a:rPr lang="en-GB" sz="900" dirty="0"/>
              <a:t>Can I read this comfortably?</a:t>
            </a:r>
          </a:p>
          <a:p>
            <a:pPr marL="342900" indent="-342900">
              <a:lnSpc>
                <a:spcPct val="99000"/>
              </a:lnSpc>
              <a:buFont typeface="Arial" panose="020B0604020202020204" pitchFamily="34" charset="0"/>
              <a:buChar char="•"/>
            </a:pPr>
            <a:r>
              <a:rPr lang="en-GB" sz="900" dirty="0"/>
              <a:t>Can I read it at all?</a:t>
            </a:r>
          </a:p>
          <a:p>
            <a:pPr marL="342900" indent="-342900">
              <a:lnSpc>
                <a:spcPct val="99000"/>
              </a:lnSpc>
              <a:buFont typeface="Arial" panose="020B0604020202020204" pitchFamily="34" charset="0"/>
              <a:buChar char="•"/>
            </a:pPr>
            <a:r>
              <a:rPr lang="en-GB" sz="900" dirty="0"/>
              <a:t>How much time will I waste finding out?</a:t>
            </a:r>
          </a:p>
          <a:p>
            <a:pPr marL="342900" indent="-342900">
              <a:lnSpc>
                <a:spcPct val="99000"/>
              </a:lnSpc>
              <a:buFont typeface="Arial" panose="020B0604020202020204" pitchFamily="34" charset="0"/>
              <a:buChar char="•"/>
            </a:pPr>
            <a:r>
              <a:rPr lang="en-GB" sz="900" dirty="0"/>
              <a:t>Are there useful features I didn’t even think about?</a:t>
            </a:r>
          </a:p>
          <a:p>
            <a:pPr marL="342900" indent="-342900">
              <a:lnSpc>
                <a:spcPct val="99000"/>
              </a:lnSpc>
              <a:buFont typeface="Arial" panose="020B0604020202020204" pitchFamily="34" charset="0"/>
              <a:buChar char="•"/>
            </a:pPr>
            <a:r>
              <a:rPr lang="en-GB" sz="900" dirty="0"/>
              <a:t>Do I need to ask for an alternative format?</a:t>
            </a:r>
          </a:p>
          <a:p>
            <a:pPr marL="342900" indent="-342900">
              <a:lnSpc>
                <a:spcPct val="99000"/>
              </a:lnSpc>
              <a:buFont typeface="Arial" panose="020B0604020202020204" pitchFamily="34" charset="0"/>
              <a:buChar char="•"/>
            </a:pPr>
            <a:endParaRPr lang="en-GB" sz="900" dirty="0"/>
          </a:p>
          <a:p>
            <a:pPr>
              <a:lnSpc>
                <a:spcPct val="99000"/>
              </a:lnSpc>
            </a:pPr>
            <a:endParaRPr lang="en-GB" sz="900" dirty="0"/>
          </a:p>
          <a:p>
            <a:pPr marL="0" indent="0">
              <a:buNone/>
            </a:pPr>
            <a:endParaRPr lang="en-GB" dirty="0"/>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5</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3754220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and for who?</a:t>
            </a:r>
          </a:p>
          <a:p>
            <a:endParaRPr lang="en-GB" dirty="0"/>
          </a:p>
          <a:p>
            <a:pPr marL="0" indent="0">
              <a:buNone/>
            </a:pPr>
            <a:r>
              <a:rPr lang="en-GB" dirty="0"/>
              <a:t>It was also to support library staff who need to answer questions like…</a:t>
            </a:r>
          </a:p>
          <a:p>
            <a:pPr marL="342900" indent="-342900">
              <a:lnSpc>
                <a:spcPct val="99000"/>
              </a:lnSpc>
              <a:buFont typeface="Arial" panose="020B0604020202020204" pitchFamily="34" charset="0"/>
              <a:buChar char="•"/>
            </a:pPr>
            <a:r>
              <a:rPr lang="en-GB" sz="900" dirty="0"/>
              <a:t>Can I advise the student?</a:t>
            </a:r>
          </a:p>
          <a:p>
            <a:pPr marL="342900" indent="-342900">
              <a:lnSpc>
                <a:spcPct val="99000"/>
              </a:lnSpc>
              <a:buFont typeface="Arial" panose="020B0604020202020204" pitchFamily="34" charset="0"/>
              <a:buChar char="•"/>
            </a:pPr>
            <a:r>
              <a:rPr lang="en-GB" sz="900" dirty="0"/>
              <a:t>Can I give academics reading list guidance?</a:t>
            </a:r>
          </a:p>
          <a:p>
            <a:pPr marL="342900" indent="-342900">
              <a:lnSpc>
                <a:spcPct val="99000"/>
              </a:lnSpc>
              <a:buFont typeface="Arial" panose="020B0604020202020204" pitchFamily="34" charset="0"/>
              <a:buChar char="•"/>
            </a:pPr>
            <a:r>
              <a:rPr lang="en-GB" sz="900" dirty="0"/>
              <a:t>Do we need to get (or make?) alternative formats?</a:t>
            </a:r>
          </a:p>
          <a:p>
            <a:pPr marL="342900" indent="-342900">
              <a:lnSpc>
                <a:spcPct val="99000"/>
              </a:lnSpc>
              <a:buFont typeface="Arial" panose="020B0604020202020204" pitchFamily="34" charset="0"/>
              <a:buChar char="•"/>
            </a:pPr>
            <a:r>
              <a:rPr lang="en-GB" sz="900" dirty="0"/>
              <a:t>Will our digital investments cost more than we realised?</a:t>
            </a:r>
          </a:p>
          <a:p>
            <a:pPr marL="342900" indent="-342900">
              <a:lnSpc>
                <a:spcPct val="99000"/>
              </a:lnSpc>
              <a:buFont typeface="Arial" panose="020B0604020202020204" pitchFamily="34" charset="0"/>
              <a:buChar char="•"/>
            </a:pPr>
            <a:r>
              <a:rPr lang="en-GB" sz="900" dirty="0"/>
              <a:t>… or will they save us money by making learners more self reliant?</a:t>
            </a:r>
          </a:p>
          <a:p>
            <a:pPr marL="0" indent="0">
              <a:buNone/>
            </a:pPr>
            <a:endParaRPr lang="en-GB" dirty="0"/>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6</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2704648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Background to the Aspire project – 1</a:t>
            </a:r>
          </a:p>
          <a:p>
            <a:pPr marL="0" indent="0">
              <a:buNone/>
            </a:pPr>
            <a:endParaRPr lang="en-GB" dirty="0"/>
          </a:p>
          <a:p>
            <a:pPr marL="0" indent="0">
              <a:buNone/>
            </a:pPr>
            <a:endParaRPr lang="en-GB" dirty="0"/>
          </a:p>
          <a:p>
            <a:pPr marL="0" indent="0">
              <a:buNone/>
            </a:pPr>
            <a:r>
              <a:rPr lang="en-GB" dirty="0"/>
              <a:t>The project sought to answer 4 big questions:</a:t>
            </a:r>
          </a:p>
          <a:p>
            <a:pPr marL="0" indent="0">
              <a:buNone/>
            </a:pPr>
            <a:endParaRPr lang="en-GB" dirty="0"/>
          </a:p>
          <a:p>
            <a:pPr marL="0" marR="0" lvl="0" indent="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None/>
              <a:tabLst/>
              <a:defRPr/>
            </a:pPr>
            <a:r>
              <a:rPr lang="en-GB" dirty="0"/>
              <a:t>Question 1 - </a:t>
            </a:r>
            <a:r>
              <a:rPr lang="en-GB" sz="900" dirty="0"/>
              <a:t>What information does a disabled student need to use </a:t>
            </a:r>
            <a:r>
              <a:rPr lang="en-GB" sz="900" dirty="0" err="1"/>
              <a:t>ebooks</a:t>
            </a:r>
            <a:r>
              <a:rPr lang="en-GB" sz="900" dirty="0"/>
              <a:t> confidently and effectively?</a:t>
            </a:r>
          </a:p>
          <a:p>
            <a:pPr marL="0" indent="0">
              <a:buNone/>
            </a:pPr>
            <a:endParaRPr lang="en-GB" dirty="0"/>
          </a:p>
          <a:p>
            <a:pPr marL="0" indent="0">
              <a:buNone/>
            </a:pPr>
            <a:endParaRPr lang="en-GB" dirty="0"/>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7</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1667068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000" marR="0" lvl="0" indent="-10800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Char char="»"/>
              <a:tabLst/>
              <a:defRPr/>
            </a:pPr>
            <a:r>
              <a:rPr lang="en-GB" dirty="0"/>
              <a:t>Question 2 - </a:t>
            </a:r>
            <a:r>
              <a:rPr lang="en-GB" sz="900" dirty="0"/>
              <a:t>Is it realistic for suppliers to provide the information?</a:t>
            </a:r>
          </a:p>
          <a:p>
            <a:pPr marL="108000" marR="0" lvl="0" indent="-108000" algn="l" defTabSz="685800" rtl="0" eaLnBrk="1" fontAlgn="auto" latinLnBrk="0" hangingPunct="1">
              <a:lnSpc>
                <a:spcPct val="90000"/>
              </a:lnSpc>
              <a:spcBef>
                <a:spcPts val="450"/>
              </a:spcBef>
              <a:spcAft>
                <a:spcPts val="0"/>
              </a:spcAft>
              <a:buClr>
                <a:schemeClr val="accent1"/>
              </a:buClr>
              <a:buSzPct val="120000"/>
              <a:buFont typeface="Corbel" panose="020B0503020204020204" pitchFamily="34" charset="0"/>
              <a:buChar char="»"/>
              <a:tabLst/>
              <a:defRPr/>
            </a:pPr>
            <a:endParaRPr lang="en-GB" sz="900" dirty="0"/>
          </a:p>
          <a:p>
            <a:endParaRPr lang="en-GB" dirty="0"/>
          </a:p>
          <a:p>
            <a:pPr marL="0" indent="0">
              <a:buNone/>
            </a:pPr>
            <a:endParaRPr lang="en-GB" dirty="0"/>
          </a:p>
          <a:p>
            <a:pPr marL="0" indent="0">
              <a:buNone/>
            </a:pPr>
            <a:endParaRPr lang="en-GB" dirty="0"/>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8</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3883068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2000" b="1" dirty="0"/>
              <a:t>Question 3: - </a:t>
            </a:r>
            <a:r>
              <a:rPr lang="en-GB" sz="1800" dirty="0"/>
              <a:t>How easy is it to find when you look for it?</a:t>
            </a:r>
          </a:p>
          <a:p>
            <a:endParaRPr lang="en-GB" dirty="0"/>
          </a:p>
        </p:txBody>
      </p:sp>
      <p:sp>
        <p:nvSpPr>
          <p:cNvPr id="4" name="Date Placeholder 3"/>
          <p:cNvSpPr>
            <a:spLocks noGrp="1"/>
          </p:cNvSpPr>
          <p:nvPr>
            <p:ph type="dt" idx="10"/>
          </p:nvPr>
        </p:nvSpPr>
        <p:spPr/>
        <p:txBody>
          <a:bodyPr/>
          <a:lstStyle/>
          <a:p>
            <a:fld id="{57BB5F3D-DFA9-4612-9F26-9D5D8407A2CD}" type="datetime1">
              <a:rPr lang="en-GB" smtClean="0"/>
              <a:t>23/10/2018</a:t>
            </a:fld>
            <a:endParaRPr lang="en-GB"/>
          </a:p>
        </p:txBody>
      </p:sp>
      <p:sp>
        <p:nvSpPr>
          <p:cNvPr id="5" name="Slide Number Placeholder 4"/>
          <p:cNvSpPr>
            <a:spLocks noGrp="1"/>
          </p:cNvSpPr>
          <p:nvPr>
            <p:ph type="sldNum" sz="quarter" idx="11"/>
          </p:nvPr>
        </p:nvSpPr>
        <p:spPr/>
        <p:txBody>
          <a:bodyPr/>
          <a:lstStyle/>
          <a:p>
            <a:fld id="{059CA28E-C823-46A7-ACC3-740ED2E57C53}" type="slidenum">
              <a:rPr lang="en-GB" smtClean="0"/>
              <a:pPr/>
              <a:t>9</a:t>
            </a:fld>
            <a:endParaRPr lang="en-GB"/>
          </a:p>
        </p:txBody>
      </p:sp>
      <p:sp>
        <p:nvSpPr>
          <p:cNvPr id="6" name="Header Placeholder 5"/>
          <p:cNvSpPr>
            <a:spLocks noGrp="1"/>
          </p:cNvSpPr>
          <p:nvPr>
            <p:ph type="hdr" sz="quarter" idx="12"/>
          </p:nvPr>
        </p:nvSpPr>
        <p:spPr/>
        <p:txBody>
          <a:bodyPr/>
          <a:lstStyle/>
          <a:p>
            <a:r>
              <a:rPr lang="en-GB"/>
              <a:t>Title of presentation (Insert &gt; Header &amp; Footer &gt; Notes and Handouts &gt; Header &gt; Apply to all)</a:t>
            </a:r>
          </a:p>
        </p:txBody>
      </p:sp>
    </p:spTree>
    <p:extLst>
      <p:ext uri="{BB962C8B-B14F-4D97-AF65-F5344CB8AC3E}">
        <p14:creationId xmlns:p14="http://schemas.microsoft.com/office/powerpoint/2010/main" val="861256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www.jisc.ac.uk/" TargetMode="External"/><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www.jisc.ac.uk/" TargetMode="External"/><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www.jisc.ac.uk/" TargetMode="External"/><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www.jisc.ac.uk/" TargetMode="External"/><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7" name="Content Placeholder 6"/>
          <p:cNvSpPr>
            <a:spLocks noGrp="1"/>
          </p:cNvSpPr>
          <p:nvPr>
            <p:ph sz="quarter" idx="13"/>
          </p:nvPr>
        </p:nvSpPr>
        <p:spPr>
          <a:xfrm>
            <a:off x="215900" y="879475"/>
            <a:ext cx="8712199" cy="3852864"/>
          </a:xfrm>
        </p:spPr>
        <p:txBody>
          <a:bodyPr lIns="0" tIns="0" rIns="0" bIns="0">
            <a:noAutofit/>
          </a:bodyPr>
          <a:lstStyle>
            <a:lvl1pPr>
              <a:defRPr baseline="0"/>
            </a:lvl1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 name="Date Placeholder 2"/>
          <p:cNvSpPr>
            <a:spLocks noGrp="1"/>
          </p:cNvSpPr>
          <p:nvPr>
            <p:ph type="dt" sz="half" idx="14"/>
          </p:nvPr>
        </p:nvSpPr>
        <p:spPr/>
        <p:txBody>
          <a:bodyPr/>
          <a:lstStyle/>
          <a:p>
            <a:fld id="{0095A568-FB40-DC4F-916F-669D3AA45B75}" type="datetime1">
              <a:rPr lang="en-GB" noProof="0" smtClean="0"/>
              <a:t>23/10/2018</a:t>
            </a:fld>
            <a:endParaRPr lang="en-GB" noProof="0"/>
          </a:p>
        </p:txBody>
      </p:sp>
      <p:sp>
        <p:nvSpPr>
          <p:cNvPr id="4" name="Footer Placeholder 3"/>
          <p:cNvSpPr>
            <a:spLocks noGrp="1"/>
          </p:cNvSpPr>
          <p:nvPr>
            <p:ph type="ftr" sz="quarter" idx="15"/>
          </p:nvPr>
        </p:nvSpPr>
        <p:spPr/>
        <p:txBody>
          <a:bodyPr/>
          <a:lstStyle/>
          <a:p>
            <a:r>
              <a:rPr lang="en-GB" noProof="0"/>
              <a:t>Title of presentation (Insert &gt; Header &amp; Footer &gt; Slide &gt; Footer &gt; Apply to all)</a:t>
            </a:r>
          </a:p>
        </p:txBody>
      </p:sp>
      <p:sp>
        <p:nvSpPr>
          <p:cNvPr id="5" name="Slide Number Placeholder 4"/>
          <p:cNvSpPr>
            <a:spLocks noGrp="1"/>
          </p:cNvSpPr>
          <p:nvPr>
            <p:ph type="sldNum" sz="quarter" idx="16"/>
          </p:nvPr>
        </p:nvSpPr>
        <p:spPr/>
        <p:txBody>
          <a:bodyPr/>
          <a:lstStyle/>
          <a:p>
            <a:fld id="{BC1903E8-1638-4376-A5CE-0131C1204B53}" type="slidenum">
              <a:rPr lang="en-GB" noProof="0" smtClean="0"/>
              <a:pPr/>
              <a:t>‹#›</a:t>
            </a:fld>
            <a:endParaRPr lang="en-GB" noProof="0"/>
          </a:p>
        </p:txBody>
      </p:sp>
    </p:spTree>
    <p:extLst>
      <p:ext uri="{BB962C8B-B14F-4D97-AF65-F5344CB8AC3E}">
        <p14:creationId xmlns:p14="http://schemas.microsoft.com/office/powerpoint/2010/main" val="3723430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Image Cover (Placehol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 y="321"/>
            <a:ext cx="9142857" cy="5142857"/>
          </a:xfrm>
          <a:prstGeom prst="rect">
            <a:avLst/>
          </a:prstGeom>
        </p:spPr>
      </p:pic>
      <p:sp>
        <p:nvSpPr>
          <p:cNvPr id="11" name="Text Placeholder 8"/>
          <p:cNvSpPr>
            <a:spLocks noGrp="1"/>
          </p:cNvSpPr>
          <p:nvPr>
            <p:ph type="body" sz="quarter" idx="14" hasCustomPrompt="1"/>
          </p:nvPr>
        </p:nvSpPr>
        <p:spPr>
          <a:xfrm>
            <a:off x="216000" y="879750"/>
            <a:ext cx="6480000" cy="2159726"/>
          </a:xfrm>
          <a:prstGeom prst="rect">
            <a:avLst/>
          </a:prstGeom>
          <a:solidFill>
            <a:srgbClr val="FFFFFF">
              <a:alpha val="61176"/>
            </a:srgbClr>
          </a:solidFill>
        </p:spPr>
        <p:txBody>
          <a:bodyPr/>
          <a:lstStyle>
            <a:lvl1pPr>
              <a:defRPr lang="en-GB" sz="1800" b="0" i="0" baseline="0" noProof="0" dirty="0">
                <a:sym typeface="Wingdings" panose="05000000000000000000" pitchFamily="2" charset="2"/>
              </a:defRPr>
            </a:lvl1pPr>
          </a:lstStyle>
          <a:p>
            <a:pPr marL="0" marR="0" lvl="0" indent="0" fontAlgn="auto">
              <a:spcAft>
                <a:spcPts val="0"/>
              </a:spcAft>
              <a:buNone/>
              <a:tabLst/>
            </a:pPr>
            <a:r>
              <a:rPr lang="en-GB" sz="1800" noProof="0"/>
              <a:t>Allows/requires cropping/resizing in PPT, … </a:t>
            </a:r>
            <a:br>
              <a:rPr lang="en-GB" sz="1800" noProof="0"/>
            </a:br>
            <a:r>
              <a:rPr lang="en-GB" sz="1800" noProof="0"/>
              <a:t>Change image via:</a:t>
            </a:r>
            <a:br>
              <a:rPr lang="en-GB" sz="1800" noProof="0"/>
            </a:br>
            <a:r>
              <a:rPr lang="en-GB" sz="1800" noProof="0"/>
              <a:t>1/ View &gt; Slide Master &gt; Right-click &gt; Change Picture</a:t>
            </a:r>
            <a:br>
              <a:rPr lang="en-GB" sz="1800" noProof="0"/>
            </a:br>
            <a:r>
              <a:rPr lang="en-GB" sz="1800" noProof="0"/>
              <a:t>2/ </a:t>
            </a:r>
            <a:r>
              <a:rPr lang="en-GB" sz="1800" baseline="0" noProof="0"/>
              <a:t>Delete this placeholder (it will show in the presentation )</a:t>
            </a:r>
            <a:br>
              <a:rPr lang="en-GB" sz="1800" baseline="0" noProof="0"/>
            </a:br>
            <a:r>
              <a:rPr lang="en-GB" sz="1800" baseline="0" noProof="0"/>
              <a:t>Images should fill the slide…for reference a full slide 16:9 placeholder is:</a:t>
            </a:r>
            <a:br>
              <a:rPr lang="en-GB" sz="1800" baseline="0" noProof="0"/>
            </a:br>
            <a:r>
              <a:rPr lang="en-GB" sz="1800" baseline="0" noProof="0"/>
              <a:t>25.4 cm x 14.29cm</a:t>
            </a:r>
            <a:br>
              <a:rPr lang="en-GB" sz="1800" baseline="0" noProof="0"/>
            </a:br>
            <a:r>
              <a:rPr lang="en-GB" sz="1800" baseline="0" noProof="0"/>
              <a:t>All slides based off this master will use the *same* image</a:t>
            </a:r>
            <a:endParaRPr lang="en-GB" sz="1800" noProof="0"/>
          </a:p>
          <a:p>
            <a:pPr marL="0" marR="0" lvl="0" indent="0" fontAlgn="auto">
              <a:spcAft>
                <a:spcPts val="0"/>
              </a:spcAft>
              <a:buNone/>
              <a:tabLst/>
            </a:pPr>
            <a:endParaRPr lang="en-GB" sz="1800" noProof="0"/>
          </a:p>
        </p:txBody>
      </p:sp>
      <p:pic>
        <p:nvPicPr>
          <p:cNvPr id="13" name="Picture 12" descr="2013_Jisc_Logo_RGB300(26m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6000" y="467"/>
            <a:ext cx="935738" cy="545593"/>
          </a:xfrm>
          <a:prstGeom prst="rect">
            <a:avLst/>
          </a:prstGeom>
        </p:spPr>
      </p:pic>
      <p:sp>
        <p:nvSpPr>
          <p:cNvPr id="18" name="Rectangle 9"/>
          <p:cNvSpPr>
            <a:spLocks noChangeArrowheads="1"/>
          </p:cNvSpPr>
          <p:nvPr userDrawn="1"/>
        </p:nvSpPr>
        <p:spPr bwMode="auto">
          <a:xfrm>
            <a:off x="1253606" y="3327513"/>
            <a:ext cx="7890394" cy="900000"/>
          </a:xfrm>
          <a:prstGeom prst="rect">
            <a:avLst/>
          </a:prstGeom>
          <a:solidFill>
            <a:srgbClr val="E04A10"/>
          </a:solidFill>
          <a:ln>
            <a:noFill/>
          </a:ln>
          <a:extLst/>
        </p:spPr>
        <p:txBody>
          <a:bodyPr vert="horz" wrap="square" lIns="68580" tIns="34290" rIns="68580" bIns="34290" numCol="1" anchor="t" anchorCtr="0" compatLnSpc="1">
            <a:prstTxWarp prst="textNoShape">
              <a:avLst/>
            </a:prstTxWarp>
          </a:bodyPr>
          <a:lstStyle/>
          <a:p>
            <a:pPr marL="0" marR="0" lvl="0" indent="0" algn="l"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ysClr val="windowText" lastClr="000000"/>
              </a:solidFill>
              <a:effectLst/>
              <a:uLnTx/>
              <a:uFillTx/>
            </a:endParaRPr>
          </a:p>
        </p:txBody>
      </p:sp>
      <p:sp>
        <p:nvSpPr>
          <p:cNvPr id="19" name="Rectangle 7"/>
          <p:cNvSpPr>
            <a:spLocks noChangeArrowheads="1"/>
          </p:cNvSpPr>
          <p:nvPr userDrawn="1"/>
        </p:nvSpPr>
        <p:spPr bwMode="auto">
          <a:xfrm>
            <a:off x="1" y="3255963"/>
            <a:ext cx="1150937" cy="900113"/>
          </a:xfrm>
          <a:prstGeom prst="rect">
            <a:avLst/>
          </a:prstGeom>
          <a:solidFill>
            <a:srgbClr val="E04A10"/>
          </a:solidFill>
          <a:ln>
            <a:noFill/>
          </a:ln>
          <a:effectLs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ysClr val="windowText" lastClr="000000"/>
              </a:solidFill>
              <a:effectLst/>
              <a:uLnTx/>
              <a:uFillTx/>
            </a:endParaRPr>
          </a:p>
        </p:txBody>
      </p:sp>
      <p:sp>
        <p:nvSpPr>
          <p:cNvPr id="20" name="Parallelogram 19"/>
          <p:cNvSpPr/>
          <p:nvPr userDrawn="1"/>
        </p:nvSpPr>
        <p:spPr>
          <a:xfrm rot="16200000">
            <a:off x="719139" y="3687763"/>
            <a:ext cx="971550" cy="107950"/>
          </a:xfrm>
          <a:prstGeom prst="parallelogram">
            <a:avLst>
              <a:gd name="adj" fmla="val 64812"/>
            </a:avLst>
          </a:prstGeom>
          <a:solidFill>
            <a:srgbClr val="9F3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Date Placeholder 3"/>
          <p:cNvSpPr>
            <a:spLocks noGrp="1"/>
          </p:cNvSpPr>
          <p:nvPr>
            <p:ph type="dt" sz="half" idx="2"/>
          </p:nvPr>
        </p:nvSpPr>
        <p:spPr>
          <a:xfrm>
            <a:off x="226219" y="3538059"/>
            <a:ext cx="781844" cy="149704"/>
          </a:xfrm>
          <a:prstGeom prst="rect">
            <a:avLst/>
          </a:prstGeom>
        </p:spPr>
        <p:txBody>
          <a:bodyPr vert="horz" lIns="0" tIns="0" rIns="0" bIns="0" rtlCol="0" anchor="t" anchorCtr="0"/>
          <a:lstStyle>
            <a:lvl1pPr algn="r">
              <a:defRPr sz="1200">
                <a:solidFill>
                  <a:schemeClr val="bg1"/>
                </a:solidFill>
              </a:defRPr>
            </a:lvl1pPr>
          </a:lstStyle>
          <a:p>
            <a:fld id="{900DCD22-E5FD-5C4F-8A5C-14E50ED495D1}" type="datetime1">
              <a:rPr lang="en-GB" noProof="0" smtClean="0"/>
              <a:t>23/10/2018</a:t>
            </a:fld>
            <a:endParaRPr lang="en-GB" noProof="0"/>
          </a:p>
        </p:txBody>
      </p:sp>
      <p:sp>
        <p:nvSpPr>
          <p:cNvPr id="2" name="Title 1"/>
          <p:cNvSpPr>
            <a:spLocks noGrp="1"/>
          </p:cNvSpPr>
          <p:nvPr>
            <p:ph type="title"/>
          </p:nvPr>
        </p:nvSpPr>
        <p:spPr/>
        <p:txBody>
          <a:bodyPr/>
          <a:lstStyle/>
          <a:p>
            <a:r>
              <a:rPr lang="en-GB" noProof="0"/>
              <a:t>Click to edit Master title style</a:t>
            </a:r>
          </a:p>
        </p:txBody>
      </p:sp>
      <p:sp>
        <p:nvSpPr>
          <p:cNvPr id="17" name="Text Placeholder 6"/>
          <p:cNvSpPr>
            <a:spLocks noGrp="1"/>
          </p:cNvSpPr>
          <p:nvPr>
            <p:ph type="body" sz="quarter" idx="13" hasCustomPrompt="1"/>
          </p:nvPr>
        </p:nvSpPr>
        <p:spPr>
          <a:xfrm>
            <a:off x="1368425" y="3872899"/>
            <a:ext cx="6624638" cy="193899"/>
          </a:xfrm>
          <a:prstGeom prst="rect">
            <a:avLst/>
          </a:prstGeom>
        </p:spPr>
        <p:txBody>
          <a:bodyPr lIns="0" tIns="0" rIns="0" bIns="0">
            <a:noAutofit/>
          </a:bodyPr>
          <a:lstStyle>
            <a:lvl1pPr marL="0" indent="0">
              <a:buNone/>
              <a:defRPr sz="1400">
                <a:solidFill>
                  <a:schemeClr val="bg1"/>
                </a:solidFill>
              </a:defRPr>
            </a:lvl1pPr>
            <a:lvl2pPr marL="216000" indent="0">
              <a:buNone/>
              <a:defRPr sz="1050"/>
            </a:lvl2pPr>
            <a:lvl3pPr marL="432000" indent="0">
              <a:buNone/>
              <a:defRPr sz="1050"/>
            </a:lvl3pPr>
            <a:lvl4pPr marL="648000" indent="0">
              <a:buNone/>
              <a:defRPr sz="1050"/>
            </a:lvl4pPr>
            <a:lvl5pPr marL="864000" indent="0">
              <a:buNone/>
              <a:defRPr sz="1050"/>
            </a:lvl5pPr>
          </a:lstStyle>
          <a:p>
            <a:pPr lvl="0"/>
            <a:r>
              <a:rPr lang="en-GB" noProof="0"/>
              <a:t>Click to add presentation subtitle</a:t>
            </a:r>
          </a:p>
        </p:txBody>
      </p:sp>
    </p:spTree>
    <p:extLst>
      <p:ext uri="{BB962C8B-B14F-4D97-AF65-F5344CB8AC3E}">
        <p14:creationId xmlns:p14="http://schemas.microsoft.com/office/powerpoint/2010/main" val="2825779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Col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p>
        </p:txBody>
      </p:sp>
      <p:sp>
        <p:nvSpPr>
          <p:cNvPr id="7" name="Content Placeholder 6"/>
          <p:cNvSpPr>
            <a:spLocks noGrp="1"/>
          </p:cNvSpPr>
          <p:nvPr>
            <p:ph sz="quarter" idx="13"/>
          </p:nvPr>
        </p:nvSpPr>
        <p:spPr>
          <a:xfrm>
            <a:off x="215900" y="879474"/>
            <a:ext cx="4103687" cy="3852865"/>
          </a:xfrm>
          <a:prstGeom prst="rect">
            <a:avLst/>
          </a:prstGeom>
        </p:spPr>
        <p:txBody>
          <a:bodyPr>
            <a:noAutofit/>
          </a:bodyPr>
          <a:lstStyle>
            <a:lvl1pPr>
              <a:defRPr sz="2400"/>
            </a:lvl1pPr>
            <a:lvl2pPr>
              <a:defRPr sz="2400"/>
            </a:lvl2pPr>
            <a:lvl3pPr>
              <a:defRPr sz="2000"/>
            </a:lvl3pPr>
            <a:lvl4pPr>
              <a:defRPr sz="2000"/>
            </a:lvl4pPr>
            <a:lvl5pPr>
              <a:defRPr sz="20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Content Placeholder 6"/>
          <p:cNvSpPr>
            <a:spLocks noGrp="1"/>
          </p:cNvSpPr>
          <p:nvPr>
            <p:ph sz="quarter" idx="14"/>
          </p:nvPr>
        </p:nvSpPr>
        <p:spPr>
          <a:xfrm>
            <a:off x="4824414" y="879475"/>
            <a:ext cx="4103686" cy="3852864"/>
          </a:xfrm>
          <a:prstGeom prst="rect">
            <a:avLst/>
          </a:prstGeom>
        </p:spPr>
        <p:txBody>
          <a:bodyPr>
            <a:noAutofit/>
          </a:bodyPr>
          <a:lstStyle>
            <a:lvl1pPr>
              <a:defRPr sz="2400"/>
            </a:lvl1pPr>
            <a:lvl2pPr>
              <a:defRPr sz="2400"/>
            </a:lvl2pPr>
            <a:lvl3pPr>
              <a:defRPr sz="2000"/>
            </a:lvl3pPr>
            <a:lvl4pPr>
              <a:defRPr sz="2000"/>
            </a:lvl4pPr>
            <a:lvl5pPr>
              <a:defRPr sz="20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Date Placeholder 3">
            <a:extLst>
              <a:ext uri="{FF2B5EF4-FFF2-40B4-BE49-F238E27FC236}">
                <a16:creationId xmlns:a16="http://schemas.microsoft.com/office/drawing/2014/main" id="{44484B25-A370-4EDA-9D92-10CD3FAC5BF3}"/>
              </a:ext>
            </a:extLst>
          </p:cNvPr>
          <p:cNvSpPr>
            <a:spLocks noGrp="1"/>
          </p:cNvSpPr>
          <p:nvPr>
            <p:ph type="dt" sz="half" idx="15"/>
          </p:nvPr>
        </p:nvSpPr>
        <p:spPr/>
        <p:txBody>
          <a:bodyPr/>
          <a:lstStyle>
            <a:lvl1pPr>
              <a:defRPr/>
            </a:lvl1pPr>
          </a:lstStyle>
          <a:p>
            <a:pPr>
              <a:defRPr/>
            </a:pPr>
            <a:fld id="{8917E9B8-C90D-C24B-9F82-06AC616326B1}" type="datetime1">
              <a:rPr lang="en-GB" altLang="en-US" smtClean="0"/>
              <a:t>23/10/2018</a:t>
            </a:fld>
            <a:endParaRPr lang="en-GB" altLang="en-US"/>
          </a:p>
        </p:txBody>
      </p:sp>
      <p:sp>
        <p:nvSpPr>
          <p:cNvPr id="6" name="Slide Number Placeholder 5">
            <a:extLst>
              <a:ext uri="{FF2B5EF4-FFF2-40B4-BE49-F238E27FC236}">
                <a16:creationId xmlns:a16="http://schemas.microsoft.com/office/drawing/2014/main" id="{B7120D05-8BC2-4C1E-9031-4972DF907A07}"/>
              </a:ext>
            </a:extLst>
          </p:cNvPr>
          <p:cNvSpPr>
            <a:spLocks noGrp="1"/>
          </p:cNvSpPr>
          <p:nvPr>
            <p:ph type="sldNum" sz="quarter" idx="16"/>
          </p:nvPr>
        </p:nvSpPr>
        <p:spPr>
          <a:xfrm>
            <a:off x="8208963" y="4872038"/>
            <a:ext cx="719137" cy="163512"/>
          </a:xfrm>
          <a:prstGeom prst="rect">
            <a:avLst/>
          </a:prstGeom>
        </p:spPr>
        <p:txBody>
          <a:bodyPr/>
          <a:lstStyle>
            <a:lvl1pPr>
              <a:defRPr/>
            </a:lvl1pPr>
          </a:lstStyle>
          <a:p>
            <a:pPr>
              <a:defRPr/>
            </a:pPr>
            <a:fld id="{63BCF452-DFD8-4ABD-8094-54CD86040FAE}" type="slidenum">
              <a:rPr lang="en-GB" altLang="en-US"/>
              <a:pPr>
                <a:defRPr/>
              </a:pPr>
              <a:t>‹#›</a:t>
            </a:fld>
            <a:endParaRPr lang="en-GB" altLang="en-US"/>
          </a:p>
        </p:txBody>
      </p:sp>
    </p:spTree>
    <p:extLst>
      <p:ext uri="{BB962C8B-B14F-4D97-AF65-F5344CB8AC3E}">
        <p14:creationId xmlns:p14="http://schemas.microsoft.com/office/powerpoint/2010/main" val="3069931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p>
        </p:txBody>
      </p:sp>
      <p:sp>
        <p:nvSpPr>
          <p:cNvPr id="7" name="Content Placeholder 6"/>
          <p:cNvSpPr>
            <a:spLocks noGrp="1"/>
          </p:cNvSpPr>
          <p:nvPr>
            <p:ph sz="quarter" idx="13"/>
          </p:nvPr>
        </p:nvSpPr>
        <p:spPr>
          <a:xfrm>
            <a:off x="215900" y="879475"/>
            <a:ext cx="8712199" cy="3852864"/>
          </a:xfrm>
          <a:prstGeom prst="rect">
            <a:avLst/>
          </a:prstGeom>
        </p:spPr>
        <p:txBody>
          <a:bodyPr>
            <a:noAutofit/>
          </a:bodyPr>
          <a:lstStyle>
            <a:lvl1pPr>
              <a:defRPr baseline="0"/>
            </a:lvl1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12C21CFF-AE96-40B4-AA69-BAED2292A038}"/>
              </a:ext>
            </a:extLst>
          </p:cNvPr>
          <p:cNvSpPr>
            <a:spLocks noGrp="1"/>
          </p:cNvSpPr>
          <p:nvPr>
            <p:ph type="dt" sz="half" idx="14"/>
          </p:nvPr>
        </p:nvSpPr>
        <p:spPr/>
        <p:txBody>
          <a:bodyPr/>
          <a:lstStyle>
            <a:lvl1pPr>
              <a:defRPr/>
            </a:lvl1pPr>
          </a:lstStyle>
          <a:p>
            <a:pPr>
              <a:defRPr/>
            </a:pPr>
            <a:fld id="{E739E769-6077-CD49-94D5-71513FFE0699}" type="datetime1">
              <a:rPr lang="en-GB" altLang="en-US" smtClean="0"/>
              <a:t>23/10/2018</a:t>
            </a:fld>
            <a:endParaRPr lang="en-GB" altLang="en-US"/>
          </a:p>
        </p:txBody>
      </p:sp>
      <p:sp>
        <p:nvSpPr>
          <p:cNvPr id="6" name="Slide Number Placeholder 5">
            <a:extLst>
              <a:ext uri="{FF2B5EF4-FFF2-40B4-BE49-F238E27FC236}">
                <a16:creationId xmlns:a16="http://schemas.microsoft.com/office/drawing/2014/main" id="{420CEF7C-893A-49E9-9172-6DFCB08A7980}"/>
              </a:ext>
            </a:extLst>
          </p:cNvPr>
          <p:cNvSpPr>
            <a:spLocks noGrp="1"/>
          </p:cNvSpPr>
          <p:nvPr>
            <p:ph type="sldNum" sz="quarter" idx="16"/>
          </p:nvPr>
        </p:nvSpPr>
        <p:spPr>
          <a:xfrm>
            <a:off x="8208963" y="4872038"/>
            <a:ext cx="719137" cy="163512"/>
          </a:xfrm>
          <a:prstGeom prst="rect">
            <a:avLst/>
          </a:prstGeom>
        </p:spPr>
        <p:txBody>
          <a:bodyPr/>
          <a:lstStyle>
            <a:lvl1pPr>
              <a:defRPr/>
            </a:lvl1pPr>
          </a:lstStyle>
          <a:p>
            <a:pPr>
              <a:defRPr/>
            </a:pPr>
            <a:fld id="{F34042CD-1330-4905-83FA-4FA319507705}" type="slidenum">
              <a:rPr lang="en-GB" altLang="en-US"/>
              <a:pPr>
                <a:defRPr/>
              </a:pPr>
              <a:t>‹#›</a:t>
            </a:fld>
            <a:endParaRPr lang="en-GB" altLang="en-US"/>
          </a:p>
        </p:txBody>
      </p:sp>
    </p:spTree>
    <p:extLst>
      <p:ext uri="{BB962C8B-B14F-4D97-AF65-F5344CB8AC3E}">
        <p14:creationId xmlns:p14="http://schemas.microsoft.com/office/powerpoint/2010/main" val="3735084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Col Heading +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p>
        </p:txBody>
      </p:sp>
      <p:sp>
        <p:nvSpPr>
          <p:cNvPr id="7" name="Content Placeholder 6"/>
          <p:cNvSpPr>
            <a:spLocks noGrp="1"/>
          </p:cNvSpPr>
          <p:nvPr>
            <p:ph sz="quarter" idx="13"/>
          </p:nvPr>
        </p:nvSpPr>
        <p:spPr>
          <a:xfrm>
            <a:off x="215901" y="1384300"/>
            <a:ext cx="4103593" cy="3348038"/>
          </a:xfrm>
          <a:prstGeom prst="rect">
            <a:avLst/>
          </a:prstGeom>
        </p:spPr>
        <p:txBody>
          <a:bodyPr>
            <a:noAutofit/>
          </a:bodyPr>
          <a:lstStyle>
            <a:lvl1pPr>
              <a:defRPr sz="2400"/>
            </a:lvl1pPr>
            <a:lvl2pPr>
              <a:defRPr sz="2400"/>
            </a:lvl2pPr>
            <a:lvl3pPr>
              <a:defRPr sz="2000"/>
            </a:lvl3pPr>
            <a:lvl4pPr>
              <a:defRPr sz="2000"/>
            </a:lvl4pPr>
            <a:lvl5pPr>
              <a:defRPr sz="20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4"/>
          </p:nvPr>
        </p:nvSpPr>
        <p:spPr>
          <a:xfrm>
            <a:off x="215901" y="879475"/>
            <a:ext cx="4103687" cy="337500"/>
          </a:xfrm>
          <a:prstGeom prst="rect">
            <a:avLst/>
          </a:prstGeom>
        </p:spPr>
        <p:txBody>
          <a:bodyPr/>
          <a:lstStyle>
            <a:lvl1pPr marL="0" indent="0">
              <a:buNone/>
              <a:defRPr sz="2400" b="1"/>
            </a:lvl1pPr>
          </a:lstStyle>
          <a:p>
            <a:pPr lvl="0"/>
            <a:r>
              <a:rPr lang="en-GB" noProof="0"/>
              <a:t>Click to edit Master text styles</a:t>
            </a:r>
          </a:p>
        </p:txBody>
      </p:sp>
      <p:sp>
        <p:nvSpPr>
          <p:cNvPr id="9" name="Content Placeholder 6"/>
          <p:cNvSpPr>
            <a:spLocks noGrp="1"/>
          </p:cNvSpPr>
          <p:nvPr>
            <p:ph sz="quarter" idx="15"/>
          </p:nvPr>
        </p:nvSpPr>
        <p:spPr>
          <a:xfrm>
            <a:off x="4824450" y="1384300"/>
            <a:ext cx="4103650" cy="3348038"/>
          </a:xfrm>
          <a:prstGeom prst="rect">
            <a:avLst/>
          </a:prstGeom>
        </p:spPr>
        <p:txBody>
          <a:bodyPr>
            <a:noAutofit/>
          </a:bodyPr>
          <a:lstStyle>
            <a:lvl1pPr>
              <a:defRPr sz="2400"/>
            </a:lvl1pPr>
            <a:lvl2pPr>
              <a:defRPr sz="2400"/>
            </a:lvl2pPr>
            <a:lvl3pPr>
              <a:defRPr sz="2000"/>
            </a:lvl3pPr>
            <a:lvl4pPr>
              <a:defRPr sz="2000"/>
            </a:lvl4pPr>
            <a:lvl5pPr>
              <a:defRPr sz="20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Text Placeholder 7"/>
          <p:cNvSpPr>
            <a:spLocks noGrp="1"/>
          </p:cNvSpPr>
          <p:nvPr>
            <p:ph type="body" sz="quarter" idx="16"/>
          </p:nvPr>
        </p:nvSpPr>
        <p:spPr>
          <a:xfrm>
            <a:off x="4824450" y="877356"/>
            <a:ext cx="4103650" cy="337500"/>
          </a:xfrm>
          <a:prstGeom prst="rect">
            <a:avLst/>
          </a:prstGeom>
        </p:spPr>
        <p:txBody>
          <a:bodyPr/>
          <a:lstStyle>
            <a:lvl1pPr marL="0" indent="0">
              <a:buNone/>
              <a:defRPr sz="2400" b="1"/>
            </a:lvl1pPr>
          </a:lstStyle>
          <a:p>
            <a:pPr lvl="0"/>
            <a:r>
              <a:rPr lang="en-GB" noProof="0"/>
              <a:t>Click to edit Master text styles</a:t>
            </a:r>
          </a:p>
        </p:txBody>
      </p:sp>
      <p:sp>
        <p:nvSpPr>
          <p:cNvPr id="11" name="Date Placeholder 3">
            <a:extLst>
              <a:ext uri="{FF2B5EF4-FFF2-40B4-BE49-F238E27FC236}">
                <a16:creationId xmlns:a16="http://schemas.microsoft.com/office/drawing/2014/main" id="{60797172-BEC0-4D54-A589-F1D7DA0EEA63}"/>
              </a:ext>
            </a:extLst>
          </p:cNvPr>
          <p:cNvSpPr>
            <a:spLocks noGrp="1"/>
          </p:cNvSpPr>
          <p:nvPr>
            <p:ph type="dt" sz="half" idx="17"/>
          </p:nvPr>
        </p:nvSpPr>
        <p:spPr/>
        <p:txBody>
          <a:bodyPr/>
          <a:lstStyle>
            <a:lvl1pPr>
              <a:defRPr/>
            </a:lvl1pPr>
          </a:lstStyle>
          <a:p>
            <a:pPr>
              <a:defRPr/>
            </a:pPr>
            <a:fld id="{C236B4AC-30F9-7C4C-A8C0-819507DF5119}" type="datetime1">
              <a:rPr lang="en-GB" altLang="en-US" smtClean="0"/>
              <a:t>23/10/2018</a:t>
            </a:fld>
            <a:endParaRPr lang="en-GB" altLang="en-US"/>
          </a:p>
        </p:txBody>
      </p:sp>
      <p:sp>
        <p:nvSpPr>
          <p:cNvPr id="13" name="Slide Number Placeholder 5">
            <a:extLst>
              <a:ext uri="{FF2B5EF4-FFF2-40B4-BE49-F238E27FC236}">
                <a16:creationId xmlns:a16="http://schemas.microsoft.com/office/drawing/2014/main" id="{ED813D48-663B-409C-BAA5-4A688F464518}"/>
              </a:ext>
            </a:extLst>
          </p:cNvPr>
          <p:cNvSpPr>
            <a:spLocks noGrp="1"/>
          </p:cNvSpPr>
          <p:nvPr>
            <p:ph type="sldNum" sz="quarter" idx="19"/>
          </p:nvPr>
        </p:nvSpPr>
        <p:spPr>
          <a:xfrm>
            <a:off x="8208963" y="4872038"/>
            <a:ext cx="719137" cy="163512"/>
          </a:xfrm>
          <a:prstGeom prst="rect">
            <a:avLst/>
          </a:prstGeom>
        </p:spPr>
        <p:txBody>
          <a:bodyPr/>
          <a:lstStyle>
            <a:lvl1pPr>
              <a:defRPr/>
            </a:lvl1pPr>
          </a:lstStyle>
          <a:p>
            <a:pPr>
              <a:defRPr/>
            </a:pPr>
            <a:fld id="{62398C0B-8305-4DCD-ABF8-48E7867005DC}" type="slidenum">
              <a:rPr lang="en-GB" altLang="en-US"/>
              <a:pPr>
                <a:defRPr/>
              </a:pPr>
              <a:t>‹#›</a:t>
            </a:fld>
            <a:endParaRPr lang="en-GB" altLang="en-US"/>
          </a:p>
        </p:txBody>
      </p:sp>
    </p:spTree>
    <p:extLst>
      <p:ext uri="{BB962C8B-B14F-4D97-AF65-F5344CB8AC3E}">
        <p14:creationId xmlns:p14="http://schemas.microsoft.com/office/powerpoint/2010/main" val="1608288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Jisc Address">
    <p:spTree>
      <p:nvGrpSpPr>
        <p:cNvPr id="1" name=""/>
        <p:cNvGrpSpPr/>
        <p:nvPr/>
      </p:nvGrpSpPr>
      <p:grpSpPr>
        <a:xfrm>
          <a:off x="0" y="0"/>
          <a:ext cx="0" cy="0"/>
          <a:chOff x="0" y="0"/>
          <a:chExt cx="0" cy="0"/>
        </a:xfrm>
      </p:grpSpPr>
      <p:pic>
        <p:nvPicPr>
          <p:cNvPr id="18" name="Picture 17" descr="shutterstock_129615650_handphone(tomedit3).jpg"/>
          <p:cNvPicPr>
            <a:picLocks noChangeAspect="1"/>
          </p:cNvPicPr>
          <p:nvPr userDrawn="1"/>
        </p:nvPicPr>
        <p:blipFill rotWithShape="1">
          <a:blip r:embed="rId2">
            <a:extLst>
              <a:ext uri="{28A0092B-C50C-407E-A947-70E740481C1C}">
                <a14:useLocalDpi xmlns:a14="http://schemas.microsoft.com/office/drawing/2010/main" val="0"/>
              </a:ext>
            </a:extLst>
          </a:blip>
          <a:srcRect l="8269" t="-1" b="18371"/>
          <a:stretch/>
        </p:blipFill>
        <p:spPr>
          <a:xfrm>
            <a:off x="4571999" y="898845"/>
            <a:ext cx="4350543" cy="4244655"/>
          </a:xfrm>
          <a:prstGeom prst="rect">
            <a:avLst/>
          </a:prstGeom>
        </p:spPr>
      </p:pic>
      <p:sp>
        <p:nvSpPr>
          <p:cNvPr id="2" name="Title 1"/>
          <p:cNvSpPr>
            <a:spLocks noGrp="1"/>
          </p:cNvSpPr>
          <p:nvPr>
            <p:ph type="title"/>
          </p:nvPr>
        </p:nvSpPr>
        <p:spPr/>
        <p:txBody>
          <a:bodyPr/>
          <a:lstStyle/>
          <a:p>
            <a:r>
              <a:rPr lang="en-GB" noProof="0"/>
              <a:t>Click to edit Master title style</a:t>
            </a:r>
          </a:p>
        </p:txBody>
      </p:sp>
      <p:grpSp>
        <p:nvGrpSpPr>
          <p:cNvPr id="11" name="Group 10"/>
          <p:cNvGrpSpPr/>
          <p:nvPr userDrawn="1"/>
        </p:nvGrpSpPr>
        <p:grpSpPr>
          <a:xfrm>
            <a:off x="217257" y="3721843"/>
            <a:ext cx="943068" cy="297000"/>
            <a:chOff x="3448050" y="5069250"/>
            <a:chExt cx="5467350" cy="396000"/>
          </a:xfrm>
        </p:grpSpPr>
        <p:sp>
          <p:nvSpPr>
            <p:cNvPr id="12" name="TextBox 11"/>
            <p:cNvSpPr txBox="1"/>
            <p:nvPr userDrawn="1"/>
          </p:nvSpPr>
          <p:spPr>
            <a:xfrm>
              <a:off x="3448050" y="5069250"/>
              <a:ext cx="5467350" cy="396000"/>
            </a:xfrm>
            <a:prstGeom prst="rect">
              <a:avLst/>
            </a:prstGeom>
            <a:noFill/>
            <a:ln>
              <a:noFill/>
            </a:ln>
          </p:spPr>
          <p:txBody>
            <a:bodyPr vert="horz" wrap="square" lIns="0" tIns="0" rIns="0" bIns="0" rtlCol="0" anchor="t" anchorCtr="0">
              <a:noAutofit/>
            </a:bodyPr>
            <a:lstStyle/>
            <a:p>
              <a:r>
                <a:rPr lang="en-GB" sz="1800" b="1" noProof="0">
                  <a:solidFill>
                    <a:schemeClr val="accent1"/>
                  </a:solidFill>
                </a:rPr>
                <a:t>jisc.ac.uk</a:t>
              </a:r>
            </a:p>
          </p:txBody>
        </p:sp>
        <p:sp>
          <p:nvSpPr>
            <p:cNvPr id="13" name="Rectangle 12">
              <a:hlinkClick r:id="rId3"/>
            </p:cNvPr>
            <p:cNvSpPr/>
            <p:nvPr userDrawn="1"/>
          </p:nvSpPr>
          <p:spPr>
            <a:xfrm>
              <a:off x="3448050" y="5069250"/>
              <a:ext cx="5467350"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GB" sz="1013" noProof="0"/>
            </a:p>
          </p:txBody>
        </p:sp>
      </p:grpSp>
      <p:sp>
        <p:nvSpPr>
          <p:cNvPr id="15" name="Text Placeholder 13"/>
          <p:cNvSpPr>
            <a:spLocks noGrp="1"/>
          </p:cNvSpPr>
          <p:nvPr>
            <p:ph type="body" sz="quarter" idx="15" hasCustomPrompt="1"/>
          </p:nvPr>
        </p:nvSpPr>
        <p:spPr>
          <a:xfrm>
            <a:off x="215901" y="879475"/>
            <a:ext cx="4103687" cy="249299"/>
          </a:xfrm>
          <a:prstGeom prst="rect">
            <a:avLst/>
          </a:prstGeom>
          <a:noFill/>
        </p:spPr>
        <p:txBody>
          <a:bodyPr lIns="0" tIns="0" rIns="0" bIns="0">
            <a:noAutofit/>
          </a:bodyPr>
          <a:lstStyle>
            <a:lvl1pPr marL="0" indent="0">
              <a:buNone/>
              <a:defRPr sz="1800" b="0" baseline="0"/>
            </a:lvl1pPr>
          </a:lstStyle>
          <a:p>
            <a:pPr lvl="0"/>
            <a:r>
              <a:rPr lang="en-GB" noProof="0"/>
              <a:t>Click to add presenter name</a:t>
            </a:r>
          </a:p>
        </p:txBody>
      </p:sp>
      <p:sp>
        <p:nvSpPr>
          <p:cNvPr id="16" name="Text Placeholder 13"/>
          <p:cNvSpPr>
            <a:spLocks noGrp="1"/>
          </p:cNvSpPr>
          <p:nvPr>
            <p:ph type="body" sz="quarter" idx="16" hasCustomPrompt="1"/>
          </p:nvPr>
        </p:nvSpPr>
        <p:spPr>
          <a:xfrm>
            <a:off x="215901" y="1190992"/>
            <a:ext cx="4103687" cy="249299"/>
          </a:xfrm>
          <a:prstGeom prst="rect">
            <a:avLst/>
          </a:prstGeom>
          <a:noFill/>
        </p:spPr>
        <p:txBody>
          <a:bodyPr lIns="0" tIns="0" rIns="0" bIns="0">
            <a:noAutofit/>
          </a:bodyPr>
          <a:lstStyle>
            <a:lvl1pPr marL="0" indent="0">
              <a:buNone/>
              <a:defRPr sz="1800" b="0" baseline="0"/>
            </a:lvl1pPr>
          </a:lstStyle>
          <a:p>
            <a:pPr lvl="0"/>
            <a:r>
              <a:rPr lang="en-GB" noProof="0"/>
              <a:t>Click to add presenter job title</a:t>
            </a:r>
          </a:p>
        </p:txBody>
      </p:sp>
      <p:sp>
        <p:nvSpPr>
          <p:cNvPr id="17" name="Text Placeholder 13"/>
          <p:cNvSpPr>
            <a:spLocks noGrp="1"/>
          </p:cNvSpPr>
          <p:nvPr>
            <p:ph type="body" sz="quarter" idx="17" hasCustomPrompt="1"/>
          </p:nvPr>
        </p:nvSpPr>
        <p:spPr>
          <a:xfrm>
            <a:off x="215901" y="1805567"/>
            <a:ext cx="4103687" cy="249299"/>
          </a:xfrm>
          <a:prstGeom prst="rect">
            <a:avLst/>
          </a:prstGeom>
          <a:noFill/>
        </p:spPr>
        <p:txBody>
          <a:bodyPr lIns="0" tIns="0" rIns="0" bIns="0">
            <a:noAutofit/>
          </a:bodyPr>
          <a:lstStyle>
            <a:lvl1pPr marL="0" indent="0">
              <a:buNone/>
              <a:defRPr sz="1800" b="1" baseline="0">
                <a:solidFill>
                  <a:schemeClr val="accent1"/>
                </a:solidFill>
              </a:defRPr>
            </a:lvl1pPr>
          </a:lstStyle>
          <a:p>
            <a:pPr lvl="0"/>
            <a:r>
              <a:rPr lang="en-GB" noProof="0"/>
              <a:t>Click to add email@jisc.ac.uk</a:t>
            </a:r>
          </a:p>
        </p:txBody>
      </p:sp>
      <p:cxnSp>
        <p:nvCxnSpPr>
          <p:cNvPr id="22" name="Straight Connector 21"/>
          <p:cNvCxnSpPr/>
          <p:nvPr userDrawn="1"/>
        </p:nvCxnSpPr>
        <p:spPr>
          <a:xfrm>
            <a:off x="215902" y="2250192"/>
            <a:ext cx="4608511" cy="0"/>
          </a:xfrm>
          <a:prstGeom prst="line">
            <a:avLst/>
          </a:prstGeom>
          <a:solidFill>
            <a:srgbClr val="FFFFFF"/>
          </a:solidFill>
          <a:ln w="6350" cap="flat" cmpd="sng" algn="ctr">
            <a:solidFill>
              <a:srgbClr val="2C3841"/>
            </a:solidFill>
            <a:prstDash val="solid"/>
            <a:round/>
            <a:headEnd type="none" w="med" len="med"/>
            <a:tailEnd type="none" w="med" len="med"/>
          </a:ln>
          <a:effectLst/>
        </p:spPr>
      </p:cxnSp>
      <p:sp>
        <p:nvSpPr>
          <p:cNvPr id="28" name="TextBox 27"/>
          <p:cNvSpPr txBox="1"/>
          <p:nvPr userDrawn="1"/>
        </p:nvSpPr>
        <p:spPr>
          <a:xfrm>
            <a:off x="215901" y="2405385"/>
            <a:ext cx="4103687" cy="276999"/>
          </a:xfrm>
          <a:prstGeom prst="rect">
            <a:avLst/>
          </a:prstGeom>
          <a:noFill/>
        </p:spPr>
        <p:txBody>
          <a:bodyPr wrap="square" lIns="0" tIns="0" rIns="0" bIns="0" rtlCol="0">
            <a:noAutofit/>
          </a:bodyPr>
          <a:lstStyle/>
          <a:p>
            <a:r>
              <a:rPr lang="en-GB" sz="1800" noProof="0"/>
              <a:t>One Castlepark Tower Hill Bristol BS2 0JA</a:t>
            </a:r>
          </a:p>
        </p:txBody>
      </p:sp>
      <p:sp>
        <p:nvSpPr>
          <p:cNvPr id="32" name="TextBox 31"/>
          <p:cNvSpPr txBox="1"/>
          <p:nvPr userDrawn="1"/>
        </p:nvSpPr>
        <p:spPr>
          <a:xfrm>
            <a:off x="215900" y="3385092"/>
            <a:ext cx="3046837" cy="276999"/>
          </a:xfrm>
          <a:prstGeom prst="rect">
            <a:avLst/>
          </a:prstGeom>
          <a:noFill/>
        </p:spPr>
        <p:txBody>
          <a:bodyPr wrap="square" lIns="0" tIns="0" rIns="0" bIns="0" rtlCol="0">
            <a:noAutofit/>
          </a:bodyPr>
          <a:lstStyle/>
          <a:p>
            <a:r>
              <a:rPr lang="en-GB" sz="1800" b="1" noProof="0">
                <a:solidFill>
                  <a:schemeClr val="accent1"/>
                </a:solidFill>
              </a:rPr>
              <a:t>customerservices@jisc.ac.uk</a:t>
            </a:r>
          </a:p>
        </p:txBody>
      </p:sp>
      <p:sp>
        <p:nvSpPr>
          <p:cNvPr id="8" name="Rectangle 7"/>
          <p:cNvSpPr/>
          <p:nvPr userDrawn="1"/>
        </p:nvSpPr>
        <p:spPr>
          <a:xfrm>
            <a:off x="215900" y="2744660"/>
            <a:ext cx="1528303" cy="276999"/>
          </a:xfrm>
          <a:prstGeom prst="rect">
            <a:avLst/>
          </a:prstGeom>
        </p:spPr>
        <p:txBody>
          <a:bodyPr wrap="non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C3841"/>
                </a:solidFill>
                <a:effectLst/>
                <a:uLnTx/>
                <a:uFillTx/>
                <a:latin typeface="+mn-lt"/>
                <a:ea typeface="+mn-ea"/>
                <a:cs typeface="+mn-cs"/>
              </a:rPr>
              <a:t>T 020 3697 5800</a:t>
            </a:r>
          </a:p>
        </p:txBody>
      </p:sp>
      <p:cxnSp>
        <p:nvCxnSpPr>
          <p:cNvPr id="21" name="Straight Connector 20"/>
          <p:cNvCxnSpPr/>
          <p:nvPr userDrawn="1"/>
        </p:nvCxnSpPr>
        <p:spPr>
          <a:xfrm>
            <a:off x="216100" y="4872779"/>
            <a:ext cx="8712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sp>
        <p:nvSpPr>
          <p:cNvPr id="3" name="Date Placeholder 2"/>
          <p:cNvSpPr>
            <a:spLocks noGrp="1"/>
          </p:cNvSpPr>
          <p:nvPr>
            <p:ph type="dt" sz="half" idx="18"/>
          </p:nvPr>
        </p:nvSpPr>
        <p:spPr/>
        <p:txBody>
          <a:bodyPr/>
          <a:lstStyle/>
          <a:p>
            <a:fld id="{C35F2389-1CB6-834F-BE42-4119612797D2}" type="datetime1">
              <a:rPr lang="en-GB" noProof="0" smtClean="0"/>
              <a:t>23/10/2018</a:t>
            </a:fld>
            <a:endParaRPr lang="en-GB" noProof="0"/>
          </a:p>
        </p:txBody>
      </p:sp>
      <p:sp>
        <p:nvSpPr>
          <p:cNvPr id="4" name="Footer Placeholder 3"/>
          <p:cNvSpPr>
            <a:spLocks noGrp="1"/>
          </p:cNvSpPr>
          <p:nvPr>
            <p:ph type="ftr" sz="quarter" idx="19"/>
          </p:nvPr>
        </p:nvSpPr>
        <p:spPr/>
        <p:txBody>
          <a:bodyPr/>
          <a:lstStyle/>
          <a:p>
            <a:r>
              <a:rPr lang="en-GB" noProof="0"/>
              <a:t>Title of presentation (Insert &gt; Header &amp; Footer &gt; Slide &gt; Footer &gt; Apply to all)</a:t>
            </a:r>
          </a:p>
        </p:txBody>
      </p:sp>
      <p:sp>
        <p:nvSpPr>
          <p:cNvPr id="5" name="Slide Number Placeholder 4"/>
          <p:cNvSpPr>
            <a:spLocks noGrp="1"/>
          </p:cNvSpPr>
          <p:nvPr>
            <p:ph type="sldNum" sz="quarter" idx="20"/>
          </p:nvPr>
        </p:nvSpPr>
        <p:spPr/>
        <p:txBody>
          <a:bodyPr/>
          <a:lstStyle/>
          <a:p>
            <a:fld id="{BC1903E8-1638-4376-A5CE-0131C1204B53}" type="slidenum">
              <a:rPr lang="en-GB" noProof="0" smtClean="0"/>
              <a:pPr/>
              <a:t>‹#›</a:t>
            </a:fld>
            <a:endParaRPr lang="en-GB" noProof="0"/>
          </a:p>
        </p:txBody>
      </p:sp>
    </p:spTree>
    <p:extLst>
      <p:ext uri="{BB962C8B-B14F-4D97-AF65-F5344CB8AC3E}">
        <p14:creationId xmlns:p14="http://schemas.microsoft.com/office/powerpoint/2010/main" val="1364739179"/>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Jisc Address + CC-BY-NC-ND">
    <p:spTree>
      <p:nvGrpSpPr>
        <p:cNvPr id="1" name=""/>
        <p:cNvGrpSpPr/>
        <p:nvPr/>
      </p:nvGrpSpPr>
      <p:grpSpPr>
        <a:xfrm>
          <a:off x="0" y="0"/>
          <a:ext cx="0" cy="0"/>
          <a:chOff x="0" y="0"/>
          <a:chExt cx="0" cy="0"/>
        </a:xfrm>
      </p:grpSpPr>
      <p:pic>
        <p:nvPicPr>
          <p:cNvPr id="23" name="Picture 22" descr="shutterstock_129615650_handphone(tomedit3).jpg"/>
          <p:cNvPicPr>
            <a:picLocks noChangeAspect="1"/>
          </p:cNvPicPr>
          <p:nvPr userDrawn="1"/>
        </p:nvPicPr>
        <p:blipFill rotWithShape="1">
          <a:blip r:embed="rId2">
            <a:extLst>
              <a:ext uri="{28A0092B-C50C-407E-A947-70E740481C1C}">
                <a14:useLocalDpi xmlns:a14="http://schemas.microsoft.com/office/drawing/2010/main" val="0"/>
              </a:ext>
            </a:extLst>
          </a:blip>
          <a:srcRect l="8269" t="-1" b="18371"/>
          <a:stretch/>
        </p:blipFill>
        <p:spPr>
          <a:xfrm>
            <a:off x="4571999" y="898845"/>
            <a:ext cx="4350543" cy="4244655"/>
          </a:xfrm>
          <a:prstGeom prst="rect">
            <a:avLst/>
          </a:prstGeom>
        </p:spPr>
      </p:pic>
      <p:sp>
        <p:nvSpPr>
          <p:cNvPr id="2" name="Title 1"/>
          <p:cNvSpPr>
            <a:spLocks noGrp="1"/>
          </p:cNvSpPr>
          <p:nvPr>
            <p:ph type="title"/>
          </p:nvPr>
        </p:nvSpPr>
        <p:spPr/>
        <p:txBody>
          <a:bodyPr/>
          <a:lstStyle/>
          <a:p>
            <a:r>
              <a:rPr lang="en-GB" noProof="0"/>
              <a:t>Click to edit Master title style</a:t>
            </a:r>
          </a:p>
        </p:txBody>
      </p:sp>
      <p:grpSp>
        <p:nvGrpSpPr>
          <p:cNvPr id="11" name="Group 10"/>
          <p:cNvGrpSpPr/>
          <p:nvPr userDrawn="1"/>
        </p:nvGrpSpPr>
        <p:grpSpPr>
          <a:xfrm>
            <a:off x="217257" y="3721843"/>
            <a:ext cx="943068" cy="297000"/>
            <a:chOff x="3448050" y="5069250"/>
            <a:chExt cx="5467350" cy="396000"/>
          </a:xfrm>
        </p:grpSpPr>
        <p:sp>
          <p:nvSpPr>
            <p:cNvPr id="12" name="TextBox 11"/>
            <p:cNvSpPr txBox="1"/>
            <p:nvPr userDrawn="1"/>
          </p:nvSpPr>
          <p:spPr>
            <a:xfrm>
              <a:off x="3448050" y="5069250"/>
              <a:ext cx="5467350" cy="396000"/>
            </a:xfrm>
            <a:prstGeom prst="rect">
              <a:avLst/>
            </a:prstGeom>
            <a:noFill/>
            <a:ln>
              <a:noFill/>
            </a:ln>
          </p:spPr>
          <p:txBody>
            <a:bodyPr vert="horz" wrap="square" lIns="0" tIns="0" rIns="0" bIns="0" rtlCol="0" anchor="t" anchorCtr="0">
              <a:noAutofit/>
            </a:bodyPr>
            <a:lstStyle/>
            <a:p>
              <a:r>
                <a:rPr lang="en-GB" sz="1800" b="1" noProof="0">
                  <a:solidFill>
                    <a:schemeClr val="accent1"/>
                  </a:solidFill>
                </a:rPr>
                <a:t>jisc.ac.uk</a:t>
              </a:r>
            </a:p>
          </p:txBody>
        </p:sp>
        <p:sp>
          <p:nvSpPr>
            <p:cNvPr id="13" name="Rectangle 12">
              <a:hlinkClick r:id="rId3"/>
            </p:cNvPr>
            <p:cNvSpPr/>
            <p:nvPr userDrawn="1"/>
          </p:nvSpPr>
          <p:spPr>
            <a:xfrm>
              <a:off x="3448050" y="5069250"/>
              <a:ext cx="5467350"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GB" sz="1013" noProof="0"/>
            </a:p>
          </p:txBody>
        </p:sp>
      </p:grpSp>
      <p:sp>
        <p:nvSpPr>
          <p:cNvPr id="15" name="Text Placeholder 13"/>
          <p:cNvSpPr>
            <a:spLocks noGrp="1"/>
          </p:cNvSpPr>
          <p:nvPr>
            <p:ph type="body" sz="quarter" idx="15" hasCustomPrompt="1"/>
          </p:nvPr>
        </p:nvSpPr>
        <p:spPr>
          <a:xfrm>
            <a:off x="215901" y="879475"/>
            <a:ext cx="4103687" cy="249299"/>
          </a:xfrm>
          <a:prstGeom prst="rect">
            <a:avLst/>
          </a:prstGeom>
          <a:noFill/>
        </p:spPr>
        <p:txBody>
          <a:bodyPr lIns="0" tIns="0" rIns="0" bIns="0">
            <a:noAutofit/>
          </a:bodyPr>
          <a:lstStyle>
            <a:lvl1pPr marL="0" indent="0">
              <a:buNone/>
              <a:defRPr sz="1800" b="0" baseline="0"/>
            </a:lvl1pPr>
          </a:lstStyle>
          <a:p>
            <a:pPr lvl="0"/>
            <a:r>
              <a:rPr lang="en-GB" noProof="0"/>
              <a:t>Click to add presenter name</a:t>
            </a:r>
          </a:p>
        </p:txBody>
      </p:sp>
      <p:sp>
        <p:nvSpPr>
          <p:cNvPr id="16" name="Text Placeholder 13"/>
          <p:cNvSpPr>
            <a:spLocks noGrp="1"/>
          </p:cNvSpPr>
          <p:nvPr>
            <p:ph type="body" sz="quarter" idx="16" hasCustomPrompt="1"/>
          </p:nvPr>
        </p:nvSpPr>
        <p:spPr>
          <a:xfrm>
            <a:off x="215901" y="1190992"/>
            <a:ext cx="4103687" cy="249299"/>
          </a:xfrm>
          <a:prstGeom prst="rect">
            <a:avLst/>
          </a:prstGeom>
          <a:noFill/>
        </p:spPr>
        <p:txBody>
          <a:bodyPr lIns="0" tIns="0" rIns="0" bIns="0">
            <a:noAutofit/>
          </a:bodyPr>
          <a:lstStyle>
            <a:lvl1pPr marL="0" indent="0">
              <a:buNone/>
              <a:defRPr sz="1800" b="0" baseline="0"/>
            </a:lvl1pPr>
          </a:lstStyle>
          <a:p>
            <a:pPr lvl="0"/>
            <a:r>
              <a:rPr lang="en-GB" noProof="0"/>
              <a:t>Click to add presenter job title</a:t>
            </a:r>
          </a:p>
        </p:txBody>
      </p:sp>
      <p:sp>
        <p:nvSpPr>
          <p:cNvPr id="17" name="Text Placeholder 13"/>
          <p:cNvSpPr>
            <a:spLocks noGrp="1"/>
          </p:cNvSpPr>
          <p:nvPr>
            <p:ph type="body" sz="quarter" idx="17" hasCustomPrompt="1"/>
          </p:nvPr>
        </p:nvSpPr>
        <p:spPr>
          <a:xfrm>
            <a:off x="215901" y="1805567"/>
            <a:ext cx="4103687" cy="249299"/>
          </a:xfrm>
          <a:prstGeom prst="rect">
            <a:avLst/>
          </a:prstGeom>
          <a:noFill/>
        </p:spPr>
        <p:txBody>
          <a:bodyPr lIns="0" tIns="0" rIns="0" bIns="0">
            <a:noAutofit/>
          </a:bodyPr>
          <a:lstStyle>
            <a:lvl1pPr marL="0" indent="0">
              <a:buNone/>
              <a:defRPr sz="1800" b="1" baseline="0">
                <a:solidFill>
                  <a:schemeClr val="accent1"/>
                </a:solidFill>
              </a:defRPr>
            </a:lvl1pPr>
          </a:lstStyle>
          <a:p>
            <a:pPr lvl="0"/>
            <a:r>
              <a:rPr lang="en-GB" noProof="0"/>
              <a:t>Click to add email@jisc.ac.uk</a:t>
            </a:r>
          </a:p>
        </p:txBody>
      </p:sp>
      <p:cxnSp>
        <p:nvCxnSpPr>
          <p:cNvPr id="22" name="Straight Connector 21"/>
          <p:cNvCxnSpPr/>
          <p:nvPr userDrawn="1"/>
        </p:nvCxnSpPr>
        <p:spPr>
          <a:xfrm>
            <a:off x="215902" y="2250192"/>
            <a:ext cx="4608511" cy="0"/>
          </a:xfrm>
          <a:prstGeom prst="line">
            <a:avLst/>
          </a:prstGeom>
          <a:solidFill>
            <a:srgbClr val="FFFFFF"/>
          </a:solidFill>
          <a:ln w="6350" cap="flat" cmpd="sng" algn="ctr">
            <a:solidFill>
              <a:srgbClr val="2C3841"/>
            </a:solidFill>
            <a:prstDash val="solid"/>
            <a:round/>
            <a:headEnd type="none" w="med" len="med"/>
            <a:tailEnd type="none" w="med" len="med"/>
          </a:ln>
          <a:effectLst/>
        </p:spPr>
      </p:cxnSp>
      <p:sp>
        <p:nvSpPr>
          <p:cNvPr id="28" name="TextBox 27"/>
          <p:cNvSpPr txBox="1"/>
          <p:nvPr userDrawn="1"/>
        </p:nvSpPr>
        <p:spPr>
          <a:xfrm>
            <a:off x="215901" y="2405385"/>
            <a:ext cx="4103687" cy="276999"/>
          </a:xfrm>
          <a:prstGeom prst="rect">
            <a:avLst/>
          </a:prstGeom>
          <a:noFill/>
        </p:spPr>
        <p:txBody>
          <a:bodyPr wrap="square" lIns="0" tIns="0" rIns="0" bIns="0" rtlCol="0">
            <a:noAutofit/>
          </a:bodyPr>
          <a:lstStyle/>
          <a:p>
            <a:r>
              <a:rPr lang="en-GB" sz="1800" noProof="0"/>
              <a:t>One Castlepark Tower Hill Bristol BS2 0JA</a:t>
            </a:r>
          </a:p>
        </p:txBody>
      </p:sp>
      <p:sp>
        <p:nvSpPr>
          <p:cNvPr id="32" name="TextBox 31"/>
          <p:cNvSpPr txBox="1"/>
          <p:nvPr userDrawn="1"/>
        </p:nvSpPr>
        <p:spPr>
          <a:xfrm>
            <a:off x="215900" y="3385092"/>
            <a:ext cx="3046837" cy="276999"/>
          </a:xfrm>
          <a:prstGeom prst="rect">
            <a:avLst/>
          </a:prstGeom>
          <a:noFill/>
        </p:spPr>
        <p:txBody>
          <a:bodyPr wrap="square" lIns="0" tIns="0" rIns="0" bIns="0" rtlCol="0">
            <a:noAutofit/>
          </a:bodyPr>
          <a:lstStyle/>
          <a:p>
            <a:r>
              <a:rPr lang="en-GB" sz="1800" b="1" noProof="0">
                <a:solidFill>
                  <a:schemeClr val="accent1"/>
                </a:solidFill>
              </a:rPr>
              <a:t>customerservices@jisc.ac.uk</a:t>
            </a:r>
          </a:p>
        </p:txBody>
      </p:sp>
      <p:sp>
        <p:nvSpPr>
          <p:cNvPr id="8" name="Rectangle 7"/>
          <p:cNvSpPr/>
          <p:nvPr userDrawn="1"/>
        </p:nvSpPr>
        <p:spPr>
          <a:xfrm>
            <a:off x="215900" y="2744660"/>
            <a:ext cx="1528303" cy="276999"/>
          </a:xfrm>
          <a:prstGeom prst="rect">
            <a:avLst/>
          </a:prstGeom>
        </p:spPr>
        <p:txBody>
          <a:bodyPr wrap="none" lIns="0" tIns="0" rIns="0" b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C3841"/>
                </a:solidFill>
                <a:effectLst/>
                <a:uLnTx/>
                <a:uFillTx/>
                <a:latin typeface="+mn-lt"/>
                <a:ea typeface="+mn-ea"/>
                <a:cs typeface="+mn-cs"/>
              </a:rPr>
              <a:t>T 020 3697 5800</a:t>
            </a:r>
          </a:p>
        </p:txBody>
      </p:sp>
      <p:pic>
        <p:nvPicPr>
          <p:cNvPr id="18" name="Picture 17"/>
          <p:cNvPicPr>
            <a:picLocks noChangeAspect="1"/>
          </p:cNvPicPr>
          <p:nvPr userDrawn="1"/>
        </p:nvPicPr>
        <p:blipFill>
          <a:blip r:embed="rId4"/>
          <a:stretch>
            <a:fillRect/>
          </a:stretch>
        </p:blipFill>
        <p:spPr>
          <a:xfrm>
            <a:off x="215901" y="4467094"/>
            <a:ext cx="719138" cy="251609"/>
          </a:xfrm>
          <a:prstGeom prst="rect">
            <a:avLst/>
          </a:prstGeom>
        </p:spPr>
      </p:pic>
      <p:sp>
        <p:nvSpPr>
          <p:cNvPr id="19" name="Text Placeholder 3"/>
          <p:cNvSpPr txBox="1">
            <a:spLocks/>
          </p:cNvSpPr>
          <p:nvPr userDrawn="1"/>
        </p:nvSpPr>
        <p:spPr>
          <a:xfrm>
            <a:off x="980051" y="4557397"/>
            <a:ext cx="3249887" cy="83100"/>
          </a:xfrm>
          <a:prstGeom prst="rect">
            <a:avLst/>
          </a:prstGeom>
        </p:spPr>
        <p:txBody>
          <a:bodyPr lIns="0" tIns="0" rIns="0" bIns="0" anchor="ctr" anchorCtr="0">
            <a:noAutofit/>
          </a:bodyPr>
          <a:lstStyle>
            <a:lvl1pPr marL="0" indent="0" algn="l" defTabSz="457200" rtl="0" eaLnBrk="1" latinLnBrk="0" hangingPunct="1">
              <a:lnSpc>
                <a:spcPct val="90000"/>
              </a:lnSpc>
              <a:spcBef>
                <a:spcPts val="1200"/>
              </a:spcBef>
              <a:buClr>
                <a:srgbClr val="DE481C"/>
              </a:buClr>
              <a:buSzPct val="120000"/>
              <a:buFont typeface="Lucida Grande"/>
              <a:buNone/>
              <a:defRPr sz="800" kern="1200">
                <a:solidFill>
                  <a:srgbClr val="2C3841"/>
                </a:solidFill>
                <a:latin typeface="+mn-lt"/>
                <a:ea typeface="+mn-ea"/>
                <a:cs typeface="+mn-cs"/>
              </a:defRPr>
            </a:lvl1pPr>
            <a:lvl2pPr marL="457200" indent="0" algn="l" defTabSz="457200" rtl="0" eaLnBrk="1" latinLnBrk="0" hangingPunct="1">
              <a:lnSpc>
                <a:spcPct val="90000"/>
              </a:lnSpc>
              <a:spcBef>
                <a:spcPts val="800"/>
              </a:spcBef>
              <a:buClr>
                <a:srgbClr val="DE481C"/>
              </a:buClr>
              <a:buSzPct val="120000"/>
              <a:buFont typeface="Lucida Grande"/>
              <a:buNone/>
              <a:defRPr sz="1200" kern="1200">
                <a:solidFill>
                  <a:srgbClr val="2C3841"/>
                </a:solidFill>
                <a:latin typeface="+mn-lt"/>
                <a:ea typeface="+mn-ea"/>
                <a:cs typeface="+mn-cs"/>
              </a:defRPr>
            </a:lvl2pPr>
            <a:lvl3pPr marL="914400" indent="0" algn="l" defTabSz="457200" rtl="0" eaLnBrk="1" latinLnBrk="0" hangingPunct="1">
              <a:lnSpc>
                <a:spcPct val="90000"/>
              </a:lnSpc>
              <a:spcBef>
                <a:spcPts val="400"/>
              </a:spcBef>
              <a:buClr>
                <a:srgbClr val="DE481C"/>
              </a:buClr>
              <a:buSzPct val="120000"/>
              <a:buFont typeface="Lucida Grande"/>
              <a:buNone/>
              <a:defRPr sz="1000" kern="1200">
                <a:solidFill>
                  <a:srgbClr val="2C3841"/>
                </a:solidFill>
                <a:latin typeface="+mn-lt"/>
                <a:ea typeface="+mn-ea"/>
                <a:cs typeface="+mn-cs"/>
              </a:defRPr>
            </a:lvl3pPr>
            <a:lvl4pPr marL="1371600" indent="0" algn="l" defTabSz="457200" rtl="0" eaLnBrk="1" latinLnBrk="0" hangingPunct="1">
              <a:lnSpc>
                <a:spcPct val="90000"/>
              </a:lnSpc>
              <a:spcBef>
                <a:spcPts val="400"/>
              </a:spcBef>
              <a:buClr>
                <a:srgbClr val="DE481C"/>
              </a:buClr>
              <a:buSzPct val="120000"/>
              <a:buFont typeface="Lucida Grande"/>
              <a:buNone/>
              <a:defRPr sz="900" kern="1200">
                <a:solidFill>
                  <a:srgbClr val="2C3841"/>
                </a:solidFill>
                <a:latin typeface="+mn-lt"/>
                <a:ea typeface="+mn-ea"/>
                <a:cs typeface="+mn-cs"/>
              </a:defRPr>
            </a:lvl4pPr>
            <a:lvl5pPr marL="1828800" indent="0" algn="l" defTabSz="457200" rtl="0" eaLnBrk="1" latinLnBrk="0" hangingPunct="1">
              <a:lnSpc>
                <a:spcPct val="90000"/>
              </a:lnSpc>
              <a:spcBef>
                <a:spcPts val="400"/>
              </a:spcBef>
              <a:buClr>
                <a:srgbClr val="DE481C"/>
              </a:buClr>
              <a:buSzPct val="120000"/>
              <a:buFont typeface="Lucida Grande"/>
              <a:buNone/>
              <a:defRPr sz="900" kern="1200">
                <a:solidFill>
                  <a:srgbClr val="2C384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z="800" noProof="0"/>
              <a:t>Except where otherwise noted, this work is licensed under CC-BY-NC-ND</a:t>
            </a:r>
          </a:p>
        </p:txBody>
      </p:sp>
      <p:cxnSp>
        <p:nvCxnSpPr>
          <p:cNvPr id="20" name="Straight Connector 19"/>
          <p:cNvCxnSpPr/>
          <p:nvPr userDrawn="1"/>
        </p:nvCxnSpPr>
        <p:spPr>
          <a:xfrm>
            <a:off x="216100" y="4872779"/>
            <a:ext cx="8712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sp>
        <p:nvSpPr>
          <p:cNvPr id="3" name="Date Placeholder 2"/>
          <p:cNvSpPr>
            <a:spLocks noGrp="1"/>
          </p:cNvSpPr>
          <p:nvPr>
            <p:ph type="dt" sz="half" idx="18"/>
          </p:nvPr>
        </p:nvSpPr>
        <p:spPr/>
        <p:txBody>
          <a:bodyPr/>
          <a:lstStyle/>
          <a:p>
            <a:fld id="{53B61A41-680C-0D4D-AC47-52B7ED723D0F}" type="datetime1">
              <a:rPr lang="en-GB" noProof="0" smtClean="0"/>
              <a:t>23/10/2018</a:t>
            </a:fld>
            <a:endParaRPr lang="en-GB" noProof="0"/>
          </a:p>
        </p:txBody>
      </p:sp>
      <p:sp>
        <p:nvSpPr>
          <p:cNvPr id="4" name="Footer Placeholder 3"/>
          <p:cNvSpPr>
            <a:spLocks noGrp="1"/>
          </p:cNvSpPr>
          <p:nvPr>
            <p:ph type="ftr" sz="quarter" idx="19"/>
          </p:nvPr>
        </p:nvSpPr>
        <p:spPr/>
        <p:txBody>
          <a:bodyPr/>
          <a:lstStyle/>
          <a:p>
            <a:r>
              <a:rPr lang="en-GB" noProof="0"/>
              <a:t>Title of presentation (Insert &gt; Header &amp; Footer &gt; Slide &gt; Footer &gt; Apply to all)</a:t>
            </a:r>
          </a:p>
        </p:txBody>
      </p:sp>
      <p:sp>
        <p:nvSpPr>
          <p:cNvPr id="5" name="Slide Number Placeholder 4"/>
          <p:cNvSpPr>
            <a:spLocks noGrp="1"/>
          </p:cNvSpPr>
          <p:nvPr>
            <p:ph type="sldNum" sz="quarter" idx="20"/>
          </p:nvPr>
        </p:nvSpPr>
        <p:spPr/>
        <p:txBody>
          <a:bodyPr/>
          <a:lstStyle/>
          <a:p>
            <a:fld id="{BC1903E8-1638-4376-A5CE-0131C1204B53}" type="slidenum">
              <a:rPr lang="en-GB" noProof="0" smtClean="0"/>
              <a:pPr/>
              <a:t>‹#›</a:t>
            </a:fld>
            <a:endParaRPr lang="en-GB" noProof="0"/>
          </a:p>
        </p:txBody>
      </p:sp>
    </p:spTree>
    <p:extLst>
      <p:ext uri="{BB962C8B-B14F-4D97-AF65-F5344CB8AC3E}">
        <p14:creationId xmlns:p14="http://schemas.microsoft.com/office/powerpoint/2010/main" val="3360895104"/>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siness Card">
    <p:spTree>
      <p:nvGrpSpPr>
        <p:cNvPr id="1" name=""/>
        <p:cNvGrpSpPr/>
        <p:nvPr/>
      </p:nvGrpSpPr>
      <p:grpSpPr>
        <a:xfrm>
          <a:off x="0" y="0"/>
          <a:ext cx="0" cy="0"/>
          <a:chOff x="0" y="0"/>
          <a:chExt cx="0" cy="0"/>
        </a:xfrm>
      </p:grpSpPr>
      <p:pic>
        <p:nvPicPr>
          <p:cNvPr id="6" name="Picture 5" descr="deletem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1434"/>
            <a:ext cx="7408069" cy="4562065"/>
          </a:xfrm>
          <a:prstGeom prst="rect">
            <a:avLst/>
          </a:prstGeom>
        </p:spPr>
      </p:pic>
      <p:sp>
        <p:nvSpPr>
          <p:cNvPr id="2" name="Title 1"/>
          <p:cNvSpPr>
            <a:spLocks noGrp="1"/>
          </p:cNvSpPr>
          <p:nvPr>
            <p:ph type="title"/>
          </p:nvPr>
        </p:nvSpPr>
        <p:spPr/>
        <p:txBody>
          <a:bodyPr/>
          <a:lstStyle/>
          <a:p>
            <a:r>
              <a:rPr lang="en-GB" noProof="0"/>
              <a:t>Click to edit Master title style</a:t>
            </a:r>
          </a:p>
        </p:txBody>
      </p:sp>
      <p:grpSp>
        <p:nvGrpSpPr>
          <p:cNvPr id="12" name="Group 11"/>
          <p:cNvGrpSpPr/>
          <p:nvPr userDrawn="1"/>
        </p:nvGrpSpPr>
        <p:grpSpPr>
          <a:xfrm>
            <a:off x="2521743" y="3916299"/>
            <a:ext cx="3879057" cy="297000"/>
            <a:chOff x="3448050" y="5069250"/>
            <a:chExt cx="5467350" cy="396000"/>
          </a:xfrm>
        </p:grpSpPr>
        <p:sp>
          <p:nvSpPr>
            <p:cNvPr id="7" name="TextBox 6"/>
            <p:cNvSpPr txBox="1"/>
            <p:nvPr userDrawn="1"/>
          </p:nvSpPr>
          <p:spPr>
            <a:xfrm>
              <a:off x="3448050" y="5069250"/>
              <a:ext cx="5467350" cy="396000"/>
            </a:xfrm>
            <a:prstGeom prst="rect">
              <a:avLst/>
            </a:prstGeom>
            <a:noFill/>
            <a:ln>
              <a:noFill/>
            </a:ln>
          </p:spPr>
          <p:txBody>
            <a:bodyPr vert="horz" wrap="square" lIns="0" tIns="0" rIns="0" bIns="0" rtlCol="0" anchor="t" anchorCtr="0">
              <a:noAutofit/>
            </a:bodyPr>
            <a:lstStyle/>
            <a:p>
              <a:r>
                <a:rPr lang="en-GB" sz="1800" b="1" noProof="0">
                  <a:solidFill>
                    <a:schemeClr val="accent1"/>
                  </a:solidFill>
                </a:rPr>
                <a:t>jisc.ac.uk</a:t>
              </a:r>
            </a:p>
          </p:txBody>
        </p:sp>
        <p:sp>
          <p:nvSpPr>
            <p:cNvPr id="11" name="Rectangle 10">
              <a:hlinkClick r:id="rId3"/>
            </p:cNvPr>
            <p:cNvSpPr/>
            <p:nvPr userDrawn="1"/>
          </p:nvSpPr>
          <p:spPr>
            <a:xfrm>
              <a:off x="3448050" y="5069250"/>
              <a:ext cx="5467350"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GB" sz="1013" noProof="0"/>
            </a:p>
          </p:txBody>
        </p:sp>
      </p:grpSp>
      <p:sp>
        <p:nvSpPr>
          <p:cNvPr id="14" name="Text Placeholder 13"/>
          <p:cNvSpPr>
            <a:spLocks noGrp="1"/>
          </p:cNvSpPr>
          <p:nvPr>
            <p:ph type="body" sz="quarter" idx="14" hasCustomPrompt="1"/>
          </p:nvPr>
        </p:nvSpPr>
        <p:spPr>
          <a:xfrm>
            <a:off x="2521743" y="2164618"/>
            <a:ext cx="3879057" cy="249299"/>
          </a:xfrm>
          <a:prstGeom prst="rect">
            <a:avLst/>
          </a:prstGeom>
          <a:noFill/>
        </p:spPr>
        <p:txBody>
          <a:bodyPr lIns="0" tIns="0" rIns="0" bIns="0">
            <a:noAutofit/>
          </a:bodyPr>
          <a:lstStyle>
            <a:lvl1pPr marL="0" indent="0">
              <a:buNone/>
              <a:defRPr sz="1800" b="1" baseline="0"/>
            </a:lvl1pPr>
          </a:lstStyle>
          <a:p>
            <a:pPr lvl="0"/>
            <a:r>
              <a:rPr lang="en-GB" noProof="0"/>
              <a:t>Click to add description</a:t>
            </a:r>
          </a:p>
        </p:txBody>
      </p:sp>
      <p:sp>
        <p:nvSpPr>
          <p:cNvPr id="15" name="Text Placeholder 13"/>
          <p:cNvSpPr>
            <a:spLocks noGrp="1"/>
          </p:cNvSpPr>
          <p:nvPr>
            <p:ph type="body" sz="quarter" idx="15" hasCustomPrompt="1"/>
          </p:nvPr>
        </p:nvSpPr>
        <p:spPr>
          <a:xfrm>
            <a:off x="2521743" y="2700734"/>
            <a:ext cx="3879057" cy="249299"/>
          </a:xfrm>
          <a:prstGeom prst="rect">
            <a:avLst/>
          </a:prstGeom>
          <a:noFill/>
        </p:spPr>
        <p:txBody>
          <a:bodyPr lIns="0" tIns="0" rIns="0" bIns="0">
            <a:noAutofit/>
          </a:bodyPr>
          <a:lstStyle>
            <a:lvl1pPr marL="0" indent="0">
              <a:buNone/>
              <a:defRPr sz="1800" b="0" baseline="0"/>
            </a:lvl1pPr>
          </a:lstStyle>
          <a:p>
            <a:pPr lvl="0"/>
            <a:r>
              <a:rPr lang="en-GB" noProof="0"/>
              <a:t>Click to add presenter name</a:t>
            </a:r>
          </a:p>
        </p:txBody>
      </p:sp>
      <p:sp>
        <p:nvSpPr>
          <p:cNvPr id="16" name="Text Placeholder 13"/>
          <p:cNvSpPr>
            <a:spLocks noGrp="1"/>
          </p:cNvSpPr>
          <p:nvPr>
            <p:ph type="body" sz="quarter" idx="16" hasCustomPrompt="1"/>
          </p:nvPr>
        </p:nvSpPr>
        <p:spPr>
          <a:xfrm>
            <a:off x="2521743" y="3039671"/>
            <a:ext cx="3879057" cy="249299"/>
          </a:xfrm>
          <a:prstGeom prst="rect">
            <a:avLst/>
          </a:prstGeom>
          <a:noFill/>
        </p:spPr>
        <p:txBody>
          <a:bodyPr lIns="0" tIns="0" rIns="0" bIns="0">
            <a:noAutofit/>
          </a:bodyPr>
          <a:lstStyle>
            <a:lvl1pPr marL="0" indent="0">
              <a:buNone/>
              <a:defRPr sz="1800" b="0" baseline="0"/>
            </a:lvl1pPr>
          </a:lstStyle>
          <a:p>
            <a:pPr lvl="0"/>
            <a:r>
              <a:rPr lang="en-GB" noProof="0"/>
              <a:t>Click to add presenter job title</a:t>
            </a:r>
          </a:p>
        </p:txBody>
      </p:sp>
      <p:sp>
        <p:nvSpPr>
          <p:cNvPr id="17" name="Text Placeholder 13"/>
          <p:cNvSpPr>
            <a:spLocks noGrp="1"/>
          </p:cNvSpPr>
          <p:nvPr>
            <p:ph type="body" sz="quarter" idx="17" hasCustomPrompt="1"/>
          </p:nvPr>
        </p:nvSpPr>
        <p:spPr>
          <a:xfrm>
            <a:off x="2521743" y="3378608"/>
            <a:ext cx="3879057" cy="249299"/>
          </a:xfrm>
          <a:prstGeom prst="rect">
            <a:avLst/>
          </a:prstGeom>
          <a:noFill/>
        </p:spPr>
        <p:txBody>
          <a:bodyPr lIns="0" tIns="0" rIns="0" bIns="0">
            <a:noAutofit/>
          </a:bodyPr>
          <a:lstStyle>
            <a:lvl1pPr marL="0" indent="0">
              <a:buNone/>
              <a:defRPr sz="1800" b="1" baseline="0">
                <a:solidFill>
                  <a:schemeClr val="accent1"/>
                </a:solidFill>
              </a:defRPr>
            </a:lvl1pPr>
          </a:lstStyle>
          <a:p>
            <a:pPr lvl="0"/>
            <a:r>
              <a:rPr lang="en-GB" noProof="0"/>
              <a:t>Click to add email@jisc.ac.uk</a:t>
            </a:r>
          </a:p>
        </p:txBody>
      </p:sp>
      <p:cxnSp>
        <p:nvCxnSpPr>
          <p:cNvPr id="21" name="Straight Connector 20"/>
          <p:cNvCxnSpPr/>
          <p:nvPr userDrawn="1"/>
        </p:nvCxnSpPr>
        <p:spPr>
          <a:xfrm>
            <a:off x="216100" y="4872779"/>
            <a:ext cx="8712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sp>
        <p:nvSpPr>
          <p:cNvPr id="3" name="Date Placeholder 2"/>
          <p:cNvSpPr>
            <a:spLocks noGrp="1"/>
          </p:cNvSpPr>
          <p:nvPr>
            <p:ph type="dt" sz="half" idx="18"/>
          </p:nvPr>
        </p:nvSpPr>
        <p:spPr/>
        <p:txBody>
          <a:bodyPr/>
          <a:lstStyle/>
          <a:p>
            <a:fld id="{1E3F1BF1-CC26-B14A-B689-D4B32CE159F5}" type="datetime1">
              <a:rPr lang="en-GB" noProof="0" smtClean="0"/>
              <a:t>23/10/2018</a:t>
            </a:fld>
            <a:endParaRPr lang="en-GB" noProof="0"/>
          </a:p>
        </p:txBody>
      </p:sp>
      <p:sp>
        <p:nvSpPr>
          <p:cNvPr id="4" name="Footer Placeholder 3"/>
          <p:cNvSpPr>
            <a:spLocks noGrp="1"/>
          </p:cNvSpPr>
          <p:nvPr>
            <p:ph type="ftr" sz="quarter" idx="19"/>
          </p:nvPr>
        </p:nvSpPr>
        <p:spPr/>
        <p:txBody>
          <a:bodyPr/>
          <a:lstStyle/>
          <a:p>
            <a:r>
              <a:rPr lang="en-GB" noProof="0"/>
              <a:t>Title of presentation (Insert &gt; Header &amp; Footer &gt; Slide &gt; Footer &gt; Apply to all)</a:t>
            </a:r>
          </a:p>
        </p:txBody>
      </p:sp>
      <p:sp>
        <p:nvSpPr>
          <p:cNvPr id="5" name="Slide Number Placeholder 4"/>
          <p:cNvSpPr>
            <a:spLocks noGrp="1"/>
          </p:cNvSpPr>
          <p:nvPr>
            <p:ph type="sldNum" sz="quarter" idx="20"/>
          </p:nvPr>
        </p:nvSpPr>
        <p:spPr/>
        <p:txBody>
          <a:bodyPr/>
          <a:lstStyle/>
          <a:p>
            <a:fld id="{BC1903E8-1638-4376-A5CE-0131C1204B53}" type="slidenum">
              <a:rPr lang="en-GB" noProof="0" smtClean="0"/>
              <a:pPr/>
              <a:t>‹#›</a:t>
            </a:fld>
            <a:endParaRPr lang="en-GB" noProof="0"/>
          </a:p>
        </p:txBody>
      </p:sp>
    </p:spTree>
    <p:extLst>
      <p:ext uri="{BB962C8B-B14F-4D97-AF65-F5344CB8AC3E}">
        <p14:creationId xmlns:p14="http://schemas.microsoft.com/office/powerpoint/2010/main" val="816441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siness Card + CC-BY-NC-ND">
    <p:spTree>
      <p:nvGrpSpPr>
        <p:cNvPr id="1" name=""/>
        <p:cNvGrpSpPr/>
        <p:nvPr/>
      </p:nvGrpSpPr>
      <p:grpSpPr>
        <a:xfrm>
          <a:off x="0" y="0"/>
          <a:ext cx="0" cy="0"/>
          <a:chOff x="0" y="0"/>
          <a:chExt cx="0" cy="0"/>
        </a:xfrm>
      </p:grpSpPr>
      <p:pic>
        <p:nvPicPr>
          <p:cNvPr id="6" name="Picture 5" descr="deletem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1434"/>
            <a:ext cx="7408069" cy="4562065"/>
          </a:xfrm>
          <a:prstGeom prst="rect">
            <a:avLst/>
          </a:prstGeom>
        </p:spPr>
      </p:pic>
      <p:sp>
        <p:nvSpPr>
          <p:cNvPr id="2" name="Title 1"/>
          <p:cNvSpPr>
            <a:spLocks noGrp="1"/>
          </p:cNvSpPr>
          <p:nvPr>
            <p:ph type="title"/>
          </p:nvPr>
        </p:nvSpPr>
        <p:spPr/>
        <p:txBody>
          <a:bodyPr/>
          <a:lstStyle/>
          <a:p>
            <a:r>
              <a:rPr lang="en-GB" noProof="0"/>
              <a:t>Click to edit Master title style</a:t>
            </a:r>
          </a:p>
        </p:txBody>
      </p:sp>
      <p:grpSp>
        <p:nvGrpSpPr>
          <p:cNvPr id="12" name="Group 11"/>
          <p:cNvGrpSpPr/>
          <p:nvPr userDrawn="1"/>
        </p:nvGrpSpPr>
        <p:grpSpPr>
          <a:xfrm>
            <a:off x="2521743" y="3916299"/>
            <a:ext cx="3879057" cy="297000"/>
            <a:chOff x="3448050" y="5069250"/>
            <a:chExt cx="5467350" cy="396000"/>
          </a:xfrm>
        </p:grpSpPr>
        <p:sp>
          <p:nvSpPr>
            <p:cNvPr id="7" name="TextBox 6"/>
            <p:cNvSpPr txBox="1"/>
            <p:nvPr userDrawn="1"/>
          </p:nvSpPr>
          <p:spPr>
            <a:xfrm>
              <a:off x="3448050" y="5069250"/>
              <a:ext cx="5467350" cy="396000"/>
            </a:xfrm>
            <a:prstGeom prst="rect">
              <a:avLst/>
            </a:prstGeom>
            <a:noFill/>
            <a:ln>
              <a:noFill/>
            </a:ln>
          </p:spPr>
          <p:txBody>
            <a:bodyPr vert="horz" wrap="square" lIns="0" tIns="0" rIns="0" bIns="0" rtlCol="0" anchor="t" anchorCtr="0">
              <a:noAutofit/>
            </a:bodyPr>
            <a:lstStyle/>
            <a:p>
              <a:r>
                <a:rPr lang="en-GB" sz="1800" b="1" noProof="0">
                  <a:solidFill>
                    <a:schemeClr val="accent1"/>
                  </a:solidFill>
                </a:rPr>
                <a:t>jisc.ac.uk</a:t>
              </a:r>
            </a:p>
          </p:txBody>
        </p:sp>
        <p:sp>
          <p:nvSpPr>
            <p:cNvPr id="11" name="Rectangle 10">
              <a:hlinkClick r:id="rId3"/>
            </p:cNvPr>
            <p:cNvSpPr/>
            <p:nvPr userDrawn="1"/>
          </p:nvSpPr>
          <p:spPr>
            <a:xfrm>
              <a:off x="3448050" y="5069250"/>
              <a:ext cx="5467350"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GB" sz="1013" noProof="0"/>
            </a:p>
          </p:txBody>
        </p:sp>
      </p:grpSp>
      <p:sp>
        <p:nvSpPr>
          <p:cNvPr id="14" name="Text Placeholder 13"/>
          <p:cNvSpPr>
            <a:spLocks noGrp="1"/>
          </p:cNvSpPr>
          <p:nvPr>
            <p:ph type="body" sz="quarter" idx="14" hasCustomPrompt="1"/>
          </p:nvPr>
        </p:nvSpPr>
        <p:spPr>
          <a:xfrm>
            <a:off x="2521743" y="2164618"/>
            <a:ext cx="3879057" cy="249299"/>
          </a:xfrm>
          <a:prstGeom prst="rect">
            <a:avLst/>
          </a:prstGeom>
          <a:noFill/>
        </p:spPr>
        <p:txBody>
          <a:bodyPr lIns="0" tIns="0" rIns="0" bIns="0">
            <a:noAutofit/>
          </a:bodyPr>
          <a:lstStyle>
            <a:lvl1pPr marL="0" indent="0">
              <a:buNone/>
              <a:defRPr sz="1800" b="1" baseline="0"/>
            </a:lvl1pPr>
          </a:lstStyle>
          <a:p>
            <a:pPr lvl="0"/>
            <a:r>
              <a:rPr lang="en-GB" noProof="0"/>
              <a:t>Click to add description</a:t>
            </a:r>
          </a:p>
        </p:txBody>
      </p:sp>
      <p:sp>
        <p:nvSpPr>
          <p:cNvPr id="15" name="Text Placeholder 13"/>
          <p:cNvSpPr>
            <a:spLocks noGrp="1"/>
          </p:cNvSpPr>
          <p:nvPr>
            <p:ph type="body" sz="quarter" idx="15" hasCustomPrompt="1"/>
          </p:nvPr>
        </p:nvSpPr>
        <p:spPr>
          <a:xfrm>
            <a:off x="2521743" y="2700734"/>
            <a:ext cx="3879057" cy="249299"/>
          </a:xfrm>
          <a:prstGeom prst="rect">
            <a:avLst/>
          </a:prstGeom>
          <a:noFill/>
        </p:spPr>
        <p:txBody>
          <a:bodyPr lIns="0" tIns="0" rIns="0" bIns="0">
            <a:noAutofit/>
          </a:bodyPr>
          <a:lstStyle>
            <a:lvl1pPr marL="0" indent="0">
              <a:buNone/>
              <a:defRPr sz="1800" b="0" baseline="0"/>
            </a:lvl1pPr>
          </a:lstStyle>
          <a:p>
            <a:pPr lvl="0"/>
            <a:r>
              <a:rPr lang="en-GB" noProof="0"/>
              <a:t>Click to add presenter name</a:t>
            </a:r>
          </a:p>
        </p:txBody>
      </p:sp>
      <p:sp>
        <p:nvSpPr>
          <p:cNvPr id="16" name="Text Placeholder 13"/>
          <p:cNvSpPr>
            <a:spLocks noGrp="1"/>
          </p:cNvSpPr>
          <p:nvPr>
            <p:ph type="body" sz="quarter" idx="16" hasCustomPrompt="1"/>
          </p:nvPr>
        </p:nvSpPr>
        <p:spPr>
          <a:xfrm>
            <a:off x="2521743" y="3039671"/>
            <a:ext cx="3879057" cy="249299"/>
          </a:xfrm>
          <a:prstGeom prst="rect">
            <a:avLst/>
          </a:prstGeom>
          <a:noFill/>
        </p:spPr>
        <p:txBody>
          <a:bodyPr lIns="0" tIns="0" rIns="0" bIns="0">
            <a:noAutofit/>
          </a:bodyPr>
          <a:lstStyle>
            <a:lvl1pPr marL="0" indent="0">
              <a:buNone/>
              <a:defRPr sz="1800" b="0" baseline="0"/>
            </a:lvl1pPr>
          </a:lstStyle>
          <a:p>
            <a:pPr lvl="0"/>
            <a:r>
              <a:rPr lang="en-GB" noProof="0"/>
              <a:t>Click to add presenter job title</a:t>
            </a:r>
          </a:p>
        </p:txBody>
      </p:sp>
      <p:sp>
        <p:nvSpPr>
          <p:cNvPr id="17" name="Text Placeholder 13"/>
          <p:cNvSpPr>
            <a:spLocks noGrp="1"/>
          </p:cNvSpPr>
          <p:nvPr>
            <p:ph type="body" sz="quarter" idx="17" hasCustomPrompt="1"/>
          </p:nvPr>
        </p:nvSpPr>
        <p:spPr>
          <a:xfrm>
            <a:off x="2521743" y="3378608"/>
            <a:ext cx="3879057" cy="249299"/>
          </a:xfrm>
          <a:prstGeom prst="rect">
            <a:avLst/>
          </a:prstGeom>
          <a:noFill/>
        </p:spPr>
        <p:txBody>
          <a:bodyPr lIns="0" tIns="0" rIns="0" bIns="0">
            <a:noAutofit/>
          </a:bodyPr>
          <a:lstStyle>
            <a:lvl1pPr marL="0" indent="0">
              <a:buNone/>
              <a:defRPr sz="1800" b="1" baseline="0">
                <a:solidFill>
                  <a:schemeClr val="accent1"/>
                </a:solidFill>
              </a:defRPr>
            </a:lvl1pPr>
          </a:lstStyle>
          <a:p>
            <a:pPr lvl="0"/>
            <a:r>
              <a:rPr lang="en-GB" noProof="0"/>
              <a:t>Click to add email@jisc.ac.uk</a:t>
            </a:r>
          </a:p>
        </p:txBody>
      </p:sp>
      <p:cxnSp>
        <p:nvCxnSpPr>
          <p:cNvPr id="21" name="Straight Connector 20"/>
          <p:cNvCxnSpPr/>
          <p:nvPr userDrawn="1"/>
        </p:nvCxnSpPr>
        <p:spPr>
          <a:xfrm>
            <a:off x="216100" y="4872779"/>
            <a:ext cx="8712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22" name="Picture 21"/>
          <p:cNvPicPr>
            <a:picLocks noChangeAspect="1"/>
          </p:cNvPicPr>
          <p:nvPr userDrawn="1"/>
        </p:nvPicPr>
        <p:blipFill>
          <a:blip r:embed="rId4"/>
          <a:stretch>
            <a:fillRect/>
          </a:stretch>
        </p:blipFill>
        <p:spPr>
          <a:xfrm>
            <a:off x="7201693" y="4313715"/>
            <a:ext cx="740010" cy="258912"/>
          </a:xfrm>
          <a:prstGeom prst="rect">
            <a:avLst/>
          </a:prstGeom>
        </p:spPr>
      </p:pic>
      <p:sp>
        <p:nvSpPr>
          <p:cNvPr id="23" name="Text Placeholder 3"/>
          <p:cNvSpPr txBox="1">
            <a:spLocks/>
          </p:cNvSpPr>
          <p:nvPr userDrawn="1"/>
        </p:nvSpPr>
        <p:spPr>
          <a:xfrm>
            <a:off x="7201693" y="4621453"/>
            <a:ext cx="1726407" cy="202500"/>
          </a:xfrm>
          <a:prstGeom prst="rect">
            <a:avLst/>
          </a:prstGeom>
        </p:spPr>
        <p:txBody>
          <a:bodyPr lIns="0" tIns="0" rIns="0" bIns="0" anchor="ctr" anchorCtr="0">
            <a:noAutofit/>
          </a:bodyPr>
          <a:lstStyle>
            <a:lvl1pPr marL="0" indent="0" algn="l" defTabSz="457200" rtl="0" eaLnBrk="1" latinLnBrk="0" hangingPunct="1">
              <a:lnSpc>
                <a:spcPct val="90000"/>
              </a:lnSpc>
              <a:spcBef>
                <a:spcPts val="1200"/>
              </a:spcBef>
              <a:buClr>
                <a:srgbClr val="DE481C"/>
              </a:buClr>
              <a:buSzPct val="120000"/>
              <a:buFont typeface="Lucida Grande"/>
              <a:buNone/>
              <a:defRPr sz="800" kern="1200">
                <a:solidFill>
                  <a:srgbClr val="2C3841"/>
                </a:solidFill>
                <a:latin typeface="+mn-lt"/>
                <a:ea typeface="+mn-ea"/>
                <a:cs typeface="+mn-cs"/>
              </a:defRPr>
            </a:lvl1pPr>
            <a:lvl2pPr marL="457200" indent="0" algn="l" defTabSz="457200" rtl="0" eaLnBrk="1" latinLnBrk="0" hangingPunct="1">
              <a:lnSpc>
                <a:spcPct val="90000"/>
              </a:lnSpc>
              <a:spcBef>
                <a:spcPts val="800"/>
              </a:spcBef>
              <a:buClr>
                <a:srgbClr val="DE481C"/>
              </a:buClr>
              <a:buSzPct val="120000"/>
              <a:buFont typeface="Lucida Grande"/>
              <a:buNone/>
              <a:defRPr sz="1200" kern="1200">
                <a:solidFill>
                  <a:srgbClr val="2C3841"/>
                </a:solidFill>
                <a:latin typeface="+mn-lt"/>
                <a:ea typeface="+mn-ea"/>
                <a:cs typeface="+mn-cs"/>
              </a:defRPr>
            </a:lvl2pPr>
            <a:lvl3pPr marL="914400" indent="0" algn="l" defTabSz="457200" rtl="0" eaLnBrk="1" latinLnBrk="0" hangingPunct="1">
              <a:lnSpc>
                <a:spcPct val="90000"/>
              </a:lnSpc>
              <a:spcBef>
                <a:spcPts val="400"/>
              </a:spcBef>
              <a:buClr>
                <a:srgbClr val="DE481C"/>
              </a:buClr>
              <a:buSzPct val="120000"/>
              <a:buFont typeface="Lucida Grande"/>
              <a:buNone/>
              <a:defRPr sz="1000" kern="1200">
                <a:solidFill>
                  <a:srgbClr val="2C3841"/>
                </a:solidFill>
                <a:latin typeface="+mn-lt"/>
                <a:ea typeface="+mn-ea"/>
                <a:cs typeface="+mn-cs"/>
              </a:defRPr>
            </a:lvl3pPr>
            <a:lvl4pPr marL="1371600" indent="0" algn="l" defTabSz="457200" rtl="0" eaLnBrk="1" latinLnBrk="0" hangingPunct="1">
              <a:lnSpc>
                <a:spcPct val="90000"/>
              </a:lnSpc>
              <a:spcBef>
                <a:spcPts val="400"/>
              </a:spcBef>
              <a:buClr>
                <a:srgbClr val="DE481C"/>
              </a:buClr>
              <a:buSzPct val="120000"/>
              <a:buFont typeface="Lucida Grande"/>
              <a:buNone/>
              <a:defRPr sz="900" kern="1200">
                <a:solidFill>
                  <a:srgbClr val="2C3841"/>
                </a:solidFill>
                <a:latin typeface="+mn-lt"/>
                <a:ea typeface="+mn-ea"/>
                <a:cs typeface="+mn-cs"/>
              </a:defRPr>
            </a:lvl4pPr>
            <a:lvl5pPr marL="1828800" indent="0" algn="l" defTabSz="457200" rtl="0" eaLnBrk="1" latinLnBrk="0" hangingPunct="1">
              <a:lnSpc>
                <a:spcPct val="90000"/>
              </a:lnSpc>
              <a:spcBef>
                <a:spcPts val="400"/>
              </a:spcBef>
              <a:buClr>
                <a:srgbClr val="DE481C"/>
              </a:buClr>
              <a:buSzPct val="120000"/>
              <a:buFont typeface="Lucida Grande"/>
              <a:buNone/>
              <a:defRPr sz="900" kern="1200">
                <a:solidFill>
                  <a:srgbClr val="2C384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sz="800" noProof="0"/>
              <a:t>Except where otherwise noted, this work is licensed under CC-BY-NC-ND</a:t>
            </a:r>
          </a:p>
        </p:txBody>
      </p:sp>
      <p:sp>
        <p:nvSpPr>
          <p:cNvPr id="3" name="Date Placeholder 2"/>
          <p:cNvSpPr>
            <a:spLocks noGrp="1"/>
          </p:cNvSpPr>
          <p:nvPr>
            <p:ph type="dt" sz="half" idx="18"/>
          </p:nvPr>
        </p:nvSpPr>
        <p:spPr/>
        <p:txBody>
          <a:bodyPr/>
          <a:lstStyle/>
          <a:p>
            <a:fld id="{3FF0EF1E-E67B-144E-9B0C-13FDB5243367}" type="datetime1">
              <a:rPr lang="en-GB" noProof="0" smtClean="0"/>
              <a:t>23/10/2018</a:t>
            </a:fld>
            <a:endParaRPr lang="en-GB" noProof="0"/>
          </a:p>
        </p:txBody>
      </p:sp>
      <p:sp>
        <p:nvSpPr>
          <p:cNvPr id="4" name="Footer Placeholder 3"/>
          <p:cNvSpPr>
            <a:spLocks noGrp="1"/>
          </p:cNvSpPr>
          <p:nvPr>
            <p:ph type="ftr" sz="quarter" idx="19"/>
          </p:nvPr>
        </p:nvSpPr>
        <p:spPr/>
        <p:txBody>
          <a:bodyPr/>
          <a:lstStyle/>
          <a:p>
            <a:r>
              <a:rPr lang="en-GB" noProof="0"/>
              <a:t>Title of presentation (Insert &gt; Header &amp; Footer &gt; Slide &gt; Footer &gt; Apply to all)</a:t>
            </a:r>
          </a:p>
        </p:txBody>
      </p:sp>
      <p:sp>
        <p:nvSpPr>
          <p:cNvPr id="5" name="Slide Number Placeholder 4"/>
          <p:cNvSpPr>
            <a:spLocks noGrp="1"/>
          </p:cNvSpPr>
          <p:nvPr>
            <p:ph type="sldNum" sz="quarter" idx="20"/>
          </p:nvPr>
        </p:nvSpPr>
        <p:spPr/>
        <p:txBody>
          <a:bodyPr/>
          <a:lstStyle/>
          <a:p>
            <a:fld id="{BC1903E8-1638-4376-A5CE-0131C1204B53}" type="slidenum">
              <a:rPr lang="en-GB" noProof="0" smtClean="0"/>
              <a:pPr/>
              <a:t>‹#›</a:t>
            </a:fld>
            <a:endParaRPr lang="en-GB" noProof="0"/>
          </a:p>
        </p:txBody>
      </p:sp>
    </p:spTree>
    <p:extLst>
      <p:ext uri="{BB962C8B-B14F-4D97-AF65-F5344CB8AC3E}">
        <p14:creationId xmlns:p14="http://schemas.microsoft.com/office/powerpoint/2010/main" val="3847799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50938" y="2124075"/>
            <a:ext cx="6085791" cy="447675"/>
          </a:xfrm>
        </p:spPr>
        <p:txBody>
          <a:bodyPr anchor="t" anchorCtr="0"/>
          <a:lstStyle>
            <a:lvl1pPr>
              <a:defRPr/>
            </a:lvl1pPr>
          </a:lstStyle>
          <a:p>
            <a:r>
              <a:rPr lang="en-GB" noProof="0"/>
              <a:t>Insert section title</a:t>
            </a:r>
          </a:p>
        </p:txBody>
      </p:sp>
      <p:sp>
        <p:nvSpPr>
          <p:cNvPr id="8" name="Text Placeholder 7"/>
          <p:cNvSpPr>
            <a:spLocks noGrp="1"/>
          </p:cNvSpPr>
          <p:nvPr>
            <p:ph type="body" sz="quarter" idx="13" hasCustomPrompt="1"/>
          </p:nvPr>
        </p:nvSpPr>
        <p:spPr>
          <a:xfrm>
            <a:off x="1150937" y="2578894"/>
            <a:ext cx="6085791" cy="307777"/>
          </a:xfrm>
          <a:prstGeom prst="rect">
            <a:avLst/>
          </a:prstGeom>
        </p:spPr>
        <p:txBody>
          <a:bodyPr wrap="square" lIns="0" tIns="0" rIns="0" bIns="0" anchor="b" anchorCtr="0">
            <a:noAutofit/>
          </a:bodyPr>
          <a:lstStyle>
            <a:lvl1pPr marL="0" indent="0">
              <a:lnSpc>
                <a:spcPct val="100000"/>
              </a:lnSpc>
              <a:spcBef>
                <a:spcPts val="1800"/>
              </a:spcBef>
              <a:buNone/>
              <a:defRPr sz="2000"/>
            </a:lvl1pPr>
          </a:lstStyle>
          <a:p>
            <a:pPr lvl="0"/>
            <a:r>
              <a:rPr lang="en-GB" noProof="0"/>
              <a:t>Insert section subtitle</a:t>
            </a:r>
          </a:p>
        </p:txBody>
      </p:sp>
      <p:sp>
        <p:nvSpPr>
          <p:cNvPr id="6" name="Date Placeholder 5"/>
          <p:cNvSpPr>
            <a:spLocks noGrp="1"/>
          </p:cNvSpPr>
          <p:nvPr>
            <p:ph type="dt" sz="half" idx="14"/>
          </p:nvPr>
        </p:nvSpPr>
        <p:spPr/>
        <p:txBody>
          <a:bodyPr/>
          <a:lstStyle/>
          <a:p>
            <a:fld id="{871318F9-163E-934F-B4D2-13507C9258FB}" type="datetime1">
              <a:rPr lang="en-GB" noProof="0" smtClean="0"/>
              <a:t>23/10/2018</a:t>
            </a:fld>
            <a:endParaRPr lang="en-GB" noProof="0"/>
          </a:p>
        </p:txBody>
      </p:sp>
      <p:sp>
        <p:nvSpPr>
          <p:cNvPr id="7" name="Footer Placeholder 6"/>
          <p:cNvSpPr>
            <a:spLocks noGrp="1"/>
          </p:cNvSpPr>
          <p:nvPr>
            <p:ph type="ftr" sz="quarter" idx="15"/>
          </p:nvPr>
        </p:nvSpPr>
        <p:spPr/>
        <p:txBody>
          <a:bodyPr/>
          <a:lstStyle/>
          <a:p>
            <a:r>
              <a:rPr lang="en-GB" noProof="0"/>
              <a:t>Title of presentation (Insert &gt; Header &amp; Footer &gt; Slide &gt; Footer &gt; Apply to all)</a:t>
            </a:r>
          </a:p>
        </p:txBody>
      </p:sp>
      <p:sp>
        <p:nvSpPr>
          <p:cNvPr id="9" name="Slide Number Placeholder 8"/>
          <p:cNvSpPr>
            <a:spLocks noGrp="1"/>
          </p:cNvSpPr>
          <p:nvPr>
            <p:ph type="sldNum" sz="quarter" idx="16"/>
          </p:nvPr>
        </p:nvSpPr>
        <p:spPr/>
        <p:txBody>
          <a:bodyPr/>
          <a:lstStyle/>
          <a:p>
            <a:fld id="{BC1903E8-1638-4376-A5CE-0131C1204B53}" type="slidenum">
              <a:rPr lang="en-GB" noProof="0" smtClean="0"/>
              <a:pPr/>
              <a:t>‹#›</a:t>
            </a:fld>
            <a:endParaRPr lang="en-GB" noProof="0"/>
          </a:p>
        </p:txBody>
      </p:sp>
    </p:spTree>
    <p:extLst>
      <p:ext uri="{BB962C8B-B14F-4D97-AF65-F5344CB8AC3E}">
        <p14:creationId xmlns:p14="http://schemas.microsoft.com/office/powerpoint/2010/main" val="243542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pact Divider">
    <p:spTree>
      <p:nvGrpSpPr>
        <p:cNvPr id="1" name=""/>
        <p:cNvGrpSpPr/>
        <p:nvPr/>
      </p:nvGrpSpPr>
      <p:grpSpPr>
        <a:xfrm>
          <a:off x="0" y="0"/>
          <a:ext cx="0" cy="0"/>
          <a:chOff x="0" y="0"/>
          <a:chExt cx="0" cy="0"/>
        </a:xfrm>
      </p:grpSpPr>
      <p:sp>
        <p:nvSpPr>
          <p:cNvPr id="2" name="Title 1"/>
          <p:cNvSpPr>
            <a:spLocks noGrp="1"/>
          </p:cNvSpPr>
          <p:nvPr>
            <p:ph type="title"/>
          </p:nvPr>
        </p:nvSpPr>
        <p:spPr>
          <a:xfrm>
            <a:off x="1150938" y="2183952"/>
            <a:ext cx="6842125" cy="777600"/>
          </a:xfrm>
          <a:noFill/>
        </p:spPr>
        <p:txBody>
          <a:bodyPr wrap="square" rtlCol="0" anchor="t" anchorCtr="1">
            <a:noAutofit/>
          </a:bodyPr>
          <a:lstStyle>
            <a:lvl1pPr algn="ctr">
              <a:defRPr lang="en-GB" sz="2800" b="1">
                <a:solidFill>
                  <a:srgbClr val="B71A8B"/>
                </a:solidFill>
                <a:latin typeface="+mn-lt"/>
                <a:ea typeface="+mn-ea"/>
                <a:cs typeface="+mn-cs"/>
              </a:defRPr>
            </a:lvl1pPr>
          </a:lstStyle>
          <a:p>
            <a:pPr marL="0" lvl="0" algn="ctr" defTabSz="457200"/>
            <a:r>
              <a:rPr lang="en-US"/>
              <a:t>Click to edit Master title</a:t>
            </a:r>
            <a:endParaRPr lang="en-GB"/>
          </a:p>
        </p:txBody>
      </p:sp>
      <p:sp>
        <p:nvSpPr>
          <p:cNvPr id="3" name="Date Placeholder 2"/>
          <p:cNvSpPr>
            <a:spLocks noGrp="1"/>
          </p:cNvSpPr>
          <p:nvPr>
            <p:ph type="dt" sz="half" idx="10"/>
          </p:nvPr>
        </p:nvSpPr>
        <p:spPr/>
        <p:txBody>
          <a:bodyPr/>
          <a:lstStyle/>
          <a:p>
            <a:fld id="{9937D22F-C85B-CD41-812F-8D2412377334}" type="datetime1">
              <a:rPr lang="en-GB" noProof="0" smtClean="0"/>
              <a:t>23/10/2018</a:t>
            </a:fld>
            <a:endParaRPr lang="en-GB" noProof="0"/>
          </a:p>
        </p:txBody>
      </p:sp>
      <p:sp>
        <p:nvSpPr>
          <p:cNvPr id="4" name="Footer Placeholder 3"/>
          <p:cNvSpPr>
            <a:spLocks noGrp="1"/>
          </p:cNvSpPr>
          <p:nvPr>
            <p:ph type="ftr" sz="quarter" idx="11"/>
          </p:nvPr>
        </p:nvSpPr>
        <p:spPr/>
        <p:txBody>
          <a:bodyPr/>
          <a:lstStyle/>
          <a:p>
            <a:r>
              <a:rPr lang="en-GB" noProof="0"/>
              <a:t>Title of presentation (Insert &gt; Header &amp; Footer &gt; Slide &gt; Footer &gt; Apply to all)</a:t>
            </a:r>
          </a:p>
        </p:txBody>
      </p:sp>
      <p:sp>
        <p:nvSpPr>
          <p:cNvPr id="5" name="Slide Number Placeholder 4"/>
          <p:cNvSpPr>
            <a:spLocks noGrp="1"/>
          </p:cNvSpPr>
          <p:nvPr>
            <p:ph type="sldNum" sz="quarter" idx="12"/>
          </p:nvPr>
        </p:nvSpPr>
        <p:spPr/>
        <p:txBody>
          <a:bodyPr/>
          <a:lstStyle/>
          <a:p>
            <a:fld id="{BC1903E8-1638-4376-A5CE-0131C1204B53}" type="slidenum">
              <a:rPr lang="en-GB" noProof="0" smtClean="0"/>
              <a:pPr/>
              <a:t>‹#›</a:t>
            </a:fld>
            <a:endParaRPr lang="en-GB" noProof="0"/>
          </a:p>
        </p:txBody>
      </p:sp>
    </p:spTree>
    <p:extLst>
      <p:ext uri="{BB962C8B-B14F-4D97-AF65-F5344CB8AC3E}">
        <p14:creationId xmlns:p14="http://schemas.microsoft.com/office/powerpoint/2010/main" val="2996615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Col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7" name="Content Placeholder 6"/>
          <p:cNvSpPr>
            <a:spLocks noGrp="1"/>
          </p:cNvSpPr>
          <p:nvPr>
            <p:ph sz="quarter" idx="13"/>
          </p:nvPr>
        </p:nvSpPr>
        <p:spPr>
          <a:xfrm>
            <a:off x="215900" y="879474"/>
            <a:ext cx="4103687" cy="3852865"/>
          </a:xfrm>
        </p:spPr>
        <p:txBody>
          <a:bodyPr lIns="0" tIns="0" rIns="0" bIns="0">
            <a:noAutofit/>
          </a:bodyPr>
          <a:lstStyle>
            <a:lvl1pPr>
              <a:defRPr sz="2400"/>
            </a:lvl1pPr>
            <a:lvl2pPr>
              <a:defRPr sz="2400"/>
            </a:lvl2pPr>
            <a:lvl3pPr>
              <a:defRPr sz="2000"/>
            </a:lvl3pPr>
            <a:lvl4pPr>
              <a:defRPr sz="2000"/>
            </a:lvl4pPr>
            <a:lvl5pPr>
              <a:defRPr sz="20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Content Placeholder 6"/>
          <p:cNvSpPr>
            <a:spLocks noGrp="1"/>
          </p:cNvSpPr>
          <p:nvPr>
            <p:ph sz="quarter" idx="14"/>
          </p:nvPr>
        </p:nvSpPr>
        <p:spPr>
          <a:xfrm>
            <a:off x="4824414" y="879475"/>
            <a:ext cx="4103686" cy="3852864"/>
          </a:xfrm>
        </p:spPr>
        <p:txBody>
          <a:bodyPr lIns="0" tIns="0" rIns="0" bIns="0">
            <a:noAutofit/>
          </a:bodyPr>
          <a:lstStyle>
            <a:lvl1pPr>
              <a:defRPr sz="2400"/>
            </a:lvl1pPr>
            <a:lvl2pPr>
              <a:defRPr sz="2400"/>
            </a:lvl2pPr>
            <a:lvl3pPr>
              <a:defRPr sz="2000"/>
            </a:lvl3pPr>
            <a:lvl4pPr>
              <a:defRPr sz="2000"/>
            </a:lvl4pPr>
            <a:lvl5pPr>
              <a:defRPr sz="20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 name="Date Placeholder 2"/>
          <p:cNvSpPr>
            <a:spLocks noGrp="1"/>
          </p:cNvSpPr>
          <p:nvPr>
            <p:ph type="dt" sz="half" idx="15"/>
          </p:nvPr>
        </p:nvSpPr>
        <p:spPr/>
        <p:txBody>
          <a:bodyPr/>
          <a:lstStyle/>
          <a:p>
            <a:fld id="{FF12C236-1E0B-2540-80F1-3023CA280F03}" type="datetime1">
              <a:rPr lang="en-GB" noProof="0" smtClean="0"/>
              <a:t>23/10/2018</a:t>
            </a:fld>
            <a:endParaRPr lang="en-GB" noProof="0"/>
          </a:p>
        </p:txBody>
      </p:sp>
      <p:sp>
        <p:nvSpPr>
          <p:cNvPr id="4" name="Footer Placeholder 3"/>
          <p:cNvSpPr>
            <a:spLocks noGrp="1"/>
          </p:cNvSpPr>
          <p:nvPr>
            <p:ph type="ftr" sz="quarter" idx="16"/>
          </p:nvPr>
        </p:nvSpPr>
        <p:spPr/>
        <p:txBody>
          <a:bodyPr/>
          <a:lstStyle/>
          <a:p>
            <a:r>
              <a:rPr lang="en-GB" noProof="0"/>
              <a:t>Title of presentation (Insert &gt; Header &amp; Footer &gt; Slide &gt; Footer &gt; Apply to all)</a:t>
            </a:r>
          </a:p>
        </p:txBody>
      </p:sp>
      <p:sp>
        <p:nvSpPr>
          <p:cNvPr id="5" name="Slide Number Placeholder 4"/>
          <p:cNvSpPr>
            <a:spLocks noGrp="1"/>
          </p:cNvSpPr>
          <p:nvPr>
            <p:ph type="sldNum" sz="quarter" idx="17"/>
          </p:nvPr>
        </p:nvSpPr>
        <p:spPr/>
        <p:txBody>
          <a:bodyPr/>
          <a:lstStyle/>
          <a:p>
            <a:fld id="{BC1903E8-1638-4376-A5CE-0131C1204B53}" type="slidenum">
              <a:rPr lang="en-GB" noProof="0" smtClean="0"/>
              <a:pPr/>
              <a:t>‹#›</a:t>
            </a:fld>
            <a:endParaRPr lang="en-GB" noProof="0"/>
          </a:p>
        </p:txBody>
      </p:sp>
    </p:spTree>
    <p:extLst>
      <p:ext uri="{BB962C8B-B14F-4D97-AF65-F5344CB8AC3E}">
        <p14:creationId xmlns:p14="http://schemas.microsoft.com/office/powerpoint/2010/main" val="3857667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screen Image + Title +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Date Placeholder 3"/>
          <p:cNvSpPr>
            <a:spLocks noGrp="1"/>
          </p:cNvSpPr>
          <p:nvPr>
            <p:ph type="dt" sz="half" idx="2"/>
          </p:nvPr>
        </p:nvSpPr>
        <p:spPr>
          <a:xfrm>
            <a:off x="215901" y="4872778"/>
            <a:ext cx="719138" cy="162000"/>
          </a:xfrm>
          <a:prstGeom prst="rect">
            <a:avLst/>
          </a:prstGeom>
        </p:spPr>
        <p:txBody>
          <a:bodyPr vert="horz" wrap="square" lIns="0" tIns="0" rIns="0" bIns="0" rtlCol="0" anchor="t" anchorCtr="0">
            <a:noAutofit/>
          </a:bodyPr>
          <a:lstStyle>
            <a:lvl1pPr algn="l">
              <a:defRPr sz="950" b="1">
                <a:solidFill>
                  <a:srgbClr val="9BA7A8"/>
                </a:solidFill>
              </a:defRPr>
            </a:lvl1pPr>
          </a:lstStyle>
          <a:p>
            <a:fld id="{FBE92A79-DCFC-1646-A6E5-6C7F615B1A87}" type="datetime1">
              <a:rPr lang="en-GB" noProof="0" smtClean="0"/>
              <a:t>23/10/2018</a:t>
            </a:fld>
            <a:endParaRPr lang="en-GB" noProof="0"/>
          </a:p>
        </p:txBody>
      </p:sp>
      <p:sp>
        <p:nvSpPr>
          <p:cNvPr id="4" name="Footer Placeholder 4"/>
          <p:cNvSpPr>
            <a:spLocks noGrp="1"/>
          </p:cNvSpPr>
          <p:nvPr>
            <p:ph type="ftr" sz="quarter" idx="3"/>
          </p:nvPr>
        </p:nvSpPr>
        <p:spPr>
          <a:xfrm>
            <a:off x="935039" y="4872779"/>
            <a:ext cx="7273924" cy="162000"/>
          </a:xfrm>
          <a:prstGeom prst="rect">
            <a:avLst/>
          </a:prstGeom>
        </p:spPr>
        <p:txBody>
          <a:bodyPr vert="horz" wrap="square" lIns="0" tIns="7200" rIns="0" bIns="0" rtlCol="0" anchor="t" anchorCtr="0">
            <a:noAutofit/>
          </a:bodyPr>
          <a:lstStyle>
            <a:lvl1pPr algn="l">
              <a:defRPr sz="950">
                <a:solidFill>
                  <a:srgbClr val="9BA7A8"/>
                </a:solidFill>
              </a:defRPr>
            </a:lvl1pPr>
          </a:lstStyle>
          <a:p>
            <a:r>
              <a:rPr lang="en-GB" noProof="0"/>
              <a:t>Title of presentation (Insert &gt; Header &amp; Footer &gt; Slide &gt; Footer &gt; Apply to all)</a:t>
            </a:r>
          </a:p>
        </p:txBody>
      </p:sp>
      <p:sp>
        <p:nvSpPr>
          <p:cNvPr id="5" name="Slide Number Placeholder 5"/>
          <p:cNvSpPr>
            <a:spLocks noGrp="1"/>
          </p:cNvSpPr>
          <p:nvPr>
            <p:ph type="sldNum" sz="quarter" idx="4"/>
          </p:nvPr>
        </p:nvSpPr>
        <p:spPr>
          <a:xfrm>
            <a:off x="8208963" y="4872778"/>
            <a:ext cx="719137" cy="162000"/>
          </a:xfrm>
          <a:prstGeom prst="rect">
            <a:avLst/>
          </a:prstGeom>
        </p:spPr>
        <p:txBody>
          <a:bodyPr vert="horz" wrap="square" lIns="0" tIns="0" rIns="0" bIns="0" rtlCol="0" anchor="t" anchorCtr="0">
            <a:noAutofit/>
          </a:bodyPr>
          <a:lstStyle>
            <a:lvl1pPr algn="r">
              <a:defRPr sz="950" b="1">
                <a:solidFill>
                  <a:srgbClr val="9BA7A8"/>
                </a:solidFill>
              </a:defRPr>
            </a:lvl1pPr>
          </a:lstStyle>
          <a:p>
            <a:fld id="{BC1903E8-1638-4376-A5CE-0131C1204B53}" type="slidenum">
              <a:rPr lang="en-GB" noProof="0" smtClean="0"/>
              <a:pPr/>
              <a:t>‹#›</a:t>
            </a:fld>
            <a:endParaRPr lang="en-GB" noProof="0"/>
          </a:p>
        </p:txBody>
      </p:sp>
      <p:cxnSp>
        <p:nvCxnSpPr>
          <p:cNvPr id="6" name="Straight Connector 5"/>
          <p:cNvCxnSpPr/>
          <p:nvPr userDrawn="1"/>
        </p:nvCxnSpPr>
        <p:spPr>
          <a:xfrm>
            <a:off x="216100" y="4872779"/>
            <a:ext cx="8712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7" name="Picture 6" descr="2013_Jisc_Logo_RGB300(19.5mm).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5901" y="0"/>
            <a:ext cx="719138" cy="418976"/>
          </a:xfrm>
          <a:prstGeom prst="rect">
            <a:avLst/>
          </a:prstGeom>
        </p:spPr>
      </p:pic>
      <p:cxnSp>
        <p:nvCxnSpPr>
          <p:cNvPr id="8" name="Straight Connector 7"/>
          <p:cNvCxnSpPr/>
          <p:nvPr userDrawn="1"/>
        </p:nvCxnSpPr>
        <p:spPr>
          <a:xfrm>
            <a:off x="215900" y="519113"/>
            <a:ext cx="87122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spTree>
    <p:extLst>
      <p:ext uri="{BB962C8B-B14F-4D97-AF65-F5344CB8AC3E}">
        <p14:creationId xmlns:p14="http://schemas.microsoft.com/office/powerpoint/2010/main" val="814246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screen Image +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3"/>
          <p:cNvSpPr>
            <a:spLocks noGrp="1"/>
          </p:cNvSpPr>
          <p:nvPr>
            <p:ph type="dt" sz="half" idx="2"/>
          </p:nvPr>
        </p:nvSpPr>
        <p:spPr>
          <a:xfrm>
            <a:off x="215901" y="4872778"/>
            <a:ext cx="719138" cy="162000"/>
          </a:xfrm>
          <a:prstGeom prst="rect">
            <a:avLst/>
          </a:prstGeom>
        </p:spPr>
        <p:txBody>
          <a:bodyPr vert="horz" wrap="square" lIns="0" tIns="0" rIns="0" bIns="0" rtlCol="0" anchor="t" anchorCtr="0">
            <a:noAutofit/>
          </a:bodyPr>
          <a:lstStyle>
            <a:lvl1pPr algn="l">
              <a:defRPr sz="950" b="1">
                <a:solidFill>
                  <a:srgbClr val="9BA7A8"/>
                </a:solidFill>
              </a:defRPr>
            </a:lvl1pPr>
          </a:lstStyle>
          <a:p>
            <a:fld id="{A16545A6-E982-9946-9118-2AEE0C45B08D}" type="datetime1">
              <a:rPr lang="en-GB" noProof="0" smtClean="0"/>
              <a:t>23/10/2018</a:t>
            </a:fld>
            <a:endParaRPr lang="en-GB" noProof="0"/>
          </a:p>
        </p:txBody>
      </p:sp>
      <p:sp>
        <p:nvSpPr>
          <p:cNvPr id="4" name="Footer Placeholder 4"/>
          <p:cNvSpPr>
            <a:spLocks noGrp="1"/>
          </p:cNvSpPr>
          <p:nvPr>
            <p:ph type="ftr" sz="quarter" idx="3"/>
          </p:nvPr>
        </p:nvSpPr>
        <p:spPr>
          <a:xfrm>
            <a:off x="935039" y="4872779"/>
            <a:ext cx="7273924" cy="162000"/>
          </a:xfrm>
          <a:prstGeom prst="rect">
            <a:avLst/>
          </a:prstGeom>
        </p:spPr>
        <p:txBody>
          <a:bodyPr vert="horz" wrap="square" lIns="0" tIns="7200" rIns="0" bIns="0" rtlCol="0" anchor="t" anchorCtr="0">
            <a:noAutofit/>
          </a:bodyPr>
          <a:lstStyle>
            <a:lvl1pPr algn="l">
              <a:defRPr sz="950">
                <a:solidFill>
                  <a:srgbClr val="9BA7A8"/>
                </a:solidFill>
              </a:defRPr>
            </a:lvl1pPr>
          </a:lstStyle>
          <a:p>
            <a:r>
              <a:rPr lang="en-GB" noProof="0"/>
              <a:t>Title of presentation (Insert &gt; Header &amp; Footer &gt; Slide &gt; Footer &gt; Apply to all)</a:t>
            </a:r>
          </a:p>
        </p:txBody>
      </p:sp>
      <p:sp>
        <p:nvSpPr>
          <p:cNvPr id="5" name="Slide Number Placeholder 5"/>
          <p:cNvSpPr>
            <a:spLocks noGrp="1"/>
          </p:cNvSpPr>
          <p:nvPr>
            <p:ph type="sldNum" sz="quarter" idx="4"/>
          </p:nvPr>
        </p:nvSpPr>
        <p:spPr>
          <a:xfrm>
            <a:off x="8208963" y="4872778"/>
            <a:ext cx="719137" cy="162000"/>
          </a:xfrm>
          <a:prstGeom prst="rect">
            <a:avLst/>
          </a:prstGeom>
        </p:spPr>
        <p:txBody>
          <a:bodyPr vert="horz" wrap="square" lIns="0" tIns="0" rIns="0" bIns="0" rtlCol="0" anchor="t" anchorCtr="0">
            <a:noAutofit/>
          </a:bodyPr>
          <a:lstStyle>
            <a:lvl1pPr algn="r">
              <a:defRPr sz="950" b="1">
                <a:solidFill>
                  <a:srgbClr val="9BA7A8"/>
                </a:solidFill>
              </a:defRPr>
            </a:lvl1pPr>
          </a:lstStyle>
          <a:p>
            <a:fld id="{BC1903E8-1638-4376-A5CE-0131C1204B53}" type="slidenum">
              <a:rPr lang="en-GB" noProof="0" smtClean="0"/>
              <a:pPr/>
              <a:t>‹#›</a:t>
            </a:fld>
            <a:endParaRPr lang="en-GB" noProof="0"/>
          </a:p>
        </p:txBody>
      </p:sp>
      <p:pic>
        <p:nvPicPr>
          <p:cNvPr id="6" name="Picture 5" descr="2013_Jisc_Logo_RGB300(19.5m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5901" y="0"/>
            <a:ext cx="719138" cy="418976"/>
          </a:xfrm>
          <a:prstGeom prst="rect">
            <a:avLst/>
          </a:prstGeom>
        </p:spPr>
      </p:pic>
      <p:cxnSp>
        <p:nvCxnSpPr>
          <p:cNvPr id="7" name="Straight Connector 6"/>
          <p:cNvCxnSpPr/>
          <p:nvPr userDrawn="1"/>
        </p:nvCxnSpPr>
        <p:spPr>
          <a:xfrm>
            <a:off x="216100" y="4872779"/>
            <a:ext cx="8712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spTree>
    <p:extLst>
      <p:ext uri="{BB962C8B-B14F-4D97-AF65-F5344CB8AC3E}">
        <p14:creationId xmlns:p14="http://schemas.microsoft.com/office/powerpoint/2010/main" val="3027013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screen Image +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bg1"/>
                </a:solidFill>
              </a:defRPr>
            </a:lvl1pPr>
          </a:lstStyle>
          <a:p>
            <a:endParaRPr lang="en-GB"/>
          </a:p>
        </p:txBody>
      </p:sp>
      <p:pic>
        <p:nvPicPr>
          <p:cNvPr id="3" name="Picture 2" descr="2013_Jisc_Logo_RGB300(19.5m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5901" y="0"/>
            <a:ext cx="719138" cy="418976"/>
          </a:xfrm>
          <a:prstGeom prst="rect">
            <a:avLst/>
          </a:prstGeom>
        </p:spPr>
      </p:pic>
    </p:spTree>
    <p:extLst>
      <p:ext uri="{BB962C8B-B14F-4D97-AF65-F5344CB8AC3E}">
        <p14:creationId xmlns:p14="http://schemas.microsoft.com/office/powerpoint/2010/main" val="1953446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screen image +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2013_Jisc_Logo_RGB300(19.5m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5901" y="0"/>
            <a:ext cx="719138" cy="418976"/>
          </a:xfrm>
          <a:prstGeom prst="rect">
            <a:avLst/>
          </a:prstGeom>
        </p:spPr>
      </p:pic>
    </p:spTree>
    <p:extLst>
      <p:ext uri="{BB962C8B-B14F-4D97-AF65-F5344CB8AC3E}">
        <p14:creationId xmlns:p14="http://schemas.microsoft.com/office/powerpoint/2010/main" val="2598269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lour Referenc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Jisc colour reference</a:t>
            </a:r>
            <a:endParaRPr lang="en-GB"/>
          </a:p>
        </p:txBody>
      </p:sp>
      <p:sp>
        <p:nvSpPr>
          <p:cNvPr id="6" name="Date Placeholder 5"/>
          <p:cNvSpPr>
            <a:spLocks noGrp="1"/>
          </p:cNvSpPr>
          <p:nvPr>
            <p:ph type="dt" sz="half" idx="10"/>
          </p:nvPr>
        </p:nvSpPr>
        <p:spPr/>
        <p:txBody>
          <a:bodyPr/>
          <a:lstStyle/>
          <a:p>
            <a:fld id="{811BED28-1765-3F4D-8FEB-DF8021D48280}" type="datetime1">
              <a:rPr lang="en-GB" noProof="0" smtClean="0"/>
              <a:t>23/10/2018</a:t>
            </a:fld>
            <a:endParaRPr lang="en-GB" noProof="0"/>
          </a:p>
        </p:txBody>
      </p:sp>
      <p:sp>
        <p:nvSpPr>
          <p:cNvPr id="7" name="Footer Placeholder 6"/>
          <p:cNvSpPr>
            <a:spLocks noGrp="1"/>
          </p:cNvSpPr>
          <p:nvPr>
            <p:ph type="ftr" sz="quarter" idx="11"/>
          </p:nvPr>
        </p:nvSpPr>
        <p:spPr/>
        <p:txBody>
          <a:bodyPr/>
          <a:lstStyle/>
          <a:p>
            <a:r>
              <a:rPr lang="en-GB" noProof="0"/>
              <a:t>Title of presentation (Insert &gt; Header &amp; Footer &gt; Slide &gt; Footer &gt; Apply to all)</a:t>
            </a:r>
          </a:p>
        </p:txBody>
      </p:sp>
      <p:sp>
        <p:nvSpPr>
          <p:cNvPr id="8" name="Slide Number Placeholder 7"/>
          <p:cNvSpPr>
            <a:spLocks noGrp="1"/>
          </p:cNvSpPr>
          <p:nvPr>
            <p:ph type="sldNum" sz="quarter" idx="12"/>
          </p:nvPr>
        </p:nvSpPr>
        <p:spPr/>
        <p:txBody>
          <a:bodyPr/>
          <a:lstStyle/>
          <a:p>
            <a:fld id="{BC1903E8-1638-4376-A5CE-0131C1204B53}" type="slidenum">
              <a:rPr lang="en-GB" noProof="0" smtClean="0"/>
              <a:pPr/>
              <a:t>‹#›</a:t>
            </a:fld>
            <a:endParaRPr lang="en-GB" noProof="0"/>
          </a:p>
        </p:txBody>
      </p:sp>
    </p:spTree>
    <p:extLst>
      <p:ext uri="{BB962C8B-B14F-4D97-AF65-F5344CB8AC3E}">
        <p14:creationId xmlns:p14="http://schemas.microsoft.com/office/powerpoint/2010/main" val="2763558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Panel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7" name="Content Placeholder 6"/>
          <p:cNvSpPr>
            <a:spLocks noGrp="1"/>
          </p:cNvSpPr>
          <p:nvPr>
            <p:ph sz="quarter" idx="13"/>
          </p:nvPr>
        </p:nvSpPr>
        <p:spPr>
          <a:xfrm>
            <a:off x="215900" y="879475"/>
            <a:ext cx="4103595" cy="3852864"/>
          </a:xfrm>
        </p:spPr>
        <p:txBody>
          <a:bodyPr lIns="0" tIns="0" rIns="0" bIns="0">
            <a:noAutofit/>
          </a:bodyPr>
          <a:lstStyle>
            <a:lvl1pPr>
              <a:defRPr sz="2400"/>
            </a:lvl1pPr>
            <a:lvl2pPr>
              <a:defRPr sz="2400"/>
            </a:lvl2pPr>
            <a:lvl3pPr>
              <a:defRPr sz="2000"/>
            </a:lvl3pPr>
            <a:lvl4pPr>
              <a:defRPr sz="2000"/>
            </a:lvl4pPr>
            <a:lvl5pPr>
              <a:defRPr sz="20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Content Placeholder 6"/>
          <p:cNvSpPr>
            <a:spLocks noGrp="1"/>
          </p:cNvSpPr>
          <p:nvPr>
            <p:ph sz="quarter" idx="14"/>
          </p:nvPr>
        </p:nvSpPr>
        <p:spPr>
          <a:xfrm>
            <a:off x="4824412" y="879475"/>
            <a:ext cx="4103687" cy="1692275"/>
          </a:xfrm>
        </p:spPr>
        <p:txBody>
          <a:bodyPr lIns="0" tIns="0" rIns="0" bIns="0">
            <a:noAutofit/>
          </a:bodyPr>
          <a:lstStyle>
            <a:lvl1pPr>
              <a:defRPr sz="2400"/>
            </a:lvl1pPr>
            <a:lvl2pPr>
              <a:defRPr sz="2400"/>
            </a:lvl2pPr>
            <a:lvl3pPr>
              <a:defRPr sz="2000"/>
            </a:lvl3pPr>
            <a:lvl4pPr>
              <a:defRPr sz="2000"/>
            </a:lvl4pPr>
            <a:lvl5pPr>
              <a:defRPr sz="20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Content Placeholder 6"/>
          <p:cNvSpPr>
            <a:spLocks noGrp="1"/>
          </p:cNvSpPr>
          <p:nvPr>
            <p:ph sz="quarter" idx="15"/>
          </p:nvPr>
        </p:nvSpPr>
        <p:spPr>
          <a:xfrm>
            <a:off x="4824451" y="3040339"/>
            <a:ext cx="4103649" cy="1692000"/>
          </a:xfrm>
        </p:spPr>
        <p:txBody>
          <a:bodyPr lIns="0" tIns="0" rIns="0" bIns="0">
            <a:noAutofit/>
          </a:bodyPr>
          <a:lstStyle>
            <a:lvl1pPr>
              <a:defRPr sz="2400"/>
            </a:lvl1pPr>
            <a:lvl2pPr>
              <a:defRPr sz="2400"/>
            </a:lvl2pPr>
            <a:lvl3pPr>
              <a:defRPr sz="2000"/>
            </a:lvl3pPr>
            <a:lvl4pPr>
              <a:defRPr sz="2000"/>
            </a:lvl4pPr>
            <a:lvl5pPr>
              <a:defRPr sz="20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 name="Date Placeholder 2"/>
          <p:cNvSpPr>
            <a:spLocks noGrp="1"/>
          </p:cNvSpPr>
          <p:nvPr>
            <p:ph type="dt" sz="half" idx="16"/>
          </p:nvPr>
        </p:nvSpPr>
        <p:spPr/>
        <p:txBody>
          <a:bodyPr/>
          <a:lstStyle/>
          <a:p>
            <a:fld id="{9BC27D1E-8252-ED41-BE2A-73DE5E1E66AD}" type="datetime1">
              <a:rPr lang="en-GB" noProof="0" smtClean="0"/>
              <a:t>23/10/2018</a:t>
            </a:fld>
            <a:endParaRPr lang="en-GB" noProof="0"/>
          </a:p>
        </p:txBody>
      </p:sp>
      <p:sp>
        <p:nvSpPr>
          <p:cNvPr id="4" name="Footer Placeholder 3"/>
          <p:cNvSpPr>
            <a:spLocks noGrp="1"/>
          </p:cNvSpPr>
          <p:nvPr>
            <p:ph type="ftr" sz="quarter" idx="17"/>
          </p:nvPr>
        </p:nvSpPr>
        <p:spPr/>
        <p:txBody>
          <a:bodyPr/>
          <a:lstStyle/>
          <a:p>
            <a:r>
              <a:rPr lang="en-GB" noProof="0"/>
              <a:t>Title of presentation (Insert &gt; Header &amp; Footer &gt; Slide &gt; Footer &gt; Apply to all)</a:t>
            </a:r>
          </a:p>
        </p:txBody>
      </p:sp>
      <p:sp>
        <p:nvSpPr>
          <p:cNvPr id="5" name="Slide Number Placeholder 4"/>
          <p:cNvSpPr>
            <a:spLocks noGrp="1"/>
          </p:cNvSpPr>
          <p:nvPr>
            <p:ph type="sldNum" sz="quarter" idx="18"/>
          </p:nvPr>
        </p:nvSpPr>
        <p:spPr/>
        <p:txBody>
          <a:bodyPr/>
          <a:lstStyle/>
          <a:p>
            <a:fld id="{BC1903E8-1638-4376-A5CE-0131C1204B53}" type="slidenum">
              <a:rPr lang="en-GB" noProof="0" smtClean="0"/>
              <a:pPr/>
              <a:t>‹#›</a:t>
            </a:fld>
            <a:endParaRPr lang="en-GB" noProof="0"/>
          </a:p>
        </p:txBody>
      </p:sp>
    </p:spTree>
    <p:extLst>
      <p:ext uri="{BB962C8B-B14F-4D97-AF65-F5344CB8AC3E}">
        <p14:creationId xmlns:p14="http://schemas.microsoft.com/office/powerpoint/2010/main" val="133629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7" name="Content Placeholder 6"/>
          <p:cNvSpPr>
            <a:spLocks noGrp="1"/>
          </p:cNvSpPr>
          <p:nvPr>
            <p:ph sz="quarter" idx="13"/>
          </p:nvPr>
        </p:nvSpPr>
        <p:spPr>
          <a:xfrm>
            <a:off x="215902" y="1384300"/>
            <a:ext cx="8712198" cy="3348037"/>
          </a:xfrm>
        </p:spPr>
        <p:txBody>
          <a:bodyPr lIns="0" tIns="0" rIns="0" bIns="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7"/>
          <p:cNvSpPr>
            <a:spLocks noGrp="1"/>
          </p:cNvSpPr>
          <p:nvPr>
            <p:ph type="body" sz="quarter" idx="14"/>
          </p:nvPr>
        </p:nvSpPr>
        <p:spPr>
          <a:xfrm>
            <a:off x="215900" y="879475"/>
            <a:ext cx="8677276" cy="387798"/>
          </a:xfrm>
        </p:spPr>
        <p:txBody>
          <a:bodyPr wrap="square">
            <a:spAutoFit/>
          </a:bodyPr>
          <a:lstStyle>
            <a:lvl1pPr marL="0" indent="0">
              <a:buNone/>
              <a:defRPr b="1"/>
            </a:lvl1pPr>
          </a:lstStyle>
          <a:p>
            <a:pPr lvl="0"/>
            <a:r>
              <a:rPr lang="en-US" noProof="0"/>
              <a:t>Edit Master text styles</a:t>
            </a:r>
          </a:p>
        </p:txBody>
      </p:sp>
      <p:sp>
        <p:nvSpPr>
          <p:cNvPr id="3" name="Date Placeholder 2"/>
          <p:cNvSpPr>
            <a:spLocks noGrp="1"/>
          </p:cNvSpPr>
          <p:nvPr>
            <p:ph type="dt" sz="half" idx="15"/>
          </p:nvPr>
        </p:nvSpPr>
        <p:spPr/>
        <p:txBody>
          <a:bodyPr/>
          <a:lstStyle/>
          <a:p>
            <a:fld id="{B7E874E5-2CEB-7D4E-A93A-3DC9B0613519}" type="datetime1">
              <a:rPr lang="en-GB" noProof="0" smtClean="0"/>
              <a:t>23/10/2018</a:t>
            </a:fld>
            <a:endParaRPr lang="en-GB" noProof="0"/>
          </a:p>
        </p:txBody>
      </p:sp>
      <p:sp>
        <p:nvSpPr>
          <p:cNvPr id="4" name="Footer Placeholder 3"/>
          <p:cNvSpPr>
            <a:spLocks noGrp="1"/>
          </p:cNvSpPr>
          <p:nvPr>
            <p:ph type="ftr" sz="quarter" idx="16"/>
          </p:nvPr>
        </p:nvSpPr>
        <p:spPr/>
        <p:txBody>
          <a:bodyPr/>
          <a:lstStyle/>
          <a:p>
            <a:r>
              <a:rPr lang="en-GB" noProof="0"/>
              <a:t>Title of presentation (Insert &gt; Header &amp; Footer &gt; Slide &gt; Footer &gt; Apply to all)</a:t>
            </a:r>
          </a:p>
        </p:txBody>
      </p:sp>
      <p:sp>
        <p:nvSpPr>
          <p:cNvPr id="5" name="Slide Number Placeholder 4"/>
          <p:cNvSpPr>
            <a:spLocks noGrp="1"/>
          </p:cNvSpPr>
          <p:nvPr>
            <p:ph type="sldNum" sz="quarter" idx="17"/>
          </p:nvPr>
        </p:nvSpPr>
        <p:spPr/>
        <p:txBody>
          <a:bodyPr/>
          <a:lstStyle/>
          <a:p>
            <a:fld id="{BC1903E8-1638-4376-A5CE-0131C1204B53}" type="slidenum">
              <a:rPr lang="en-GB" noProof="0" smtClean="0"/>
              <a:pPr/>
              <a:t>‹#›</a:t>
            </a:fld>
            <a:endParaRPr lang="en-GB" noProof="0"/>
          </a:p>
        </p:txBody>
      </p:sp>
    </p:spTree>
    <p:extLst>
      <p:ext uri="{BB962C8B-B14F-4D97-AF65-F5344CB8AC3E}">
        <p14:creationId xmlns:p14="http://schemas.microsoft.com/office/powerpoint/2010/main" val="3665509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Col Heading +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7" name="Content Placeholder 6"/>
          <p:cNvSpPr>
            <a:spLocks noGrp="1"/>
          </p:cNvSpPr>
          <p:nvPr>
            <p:ph sz="quarter" idx="13"/>
          </p:nvPr>
        </p:nvSpPr>
        <p:spPr>
          <a:xfrm>
            <a:off x="215901" y="1384300"/>
            <a:ext cx="4103593" cy="3348038"/>
          </a:xfrm>
        </p:spPr>
        <p:txBody>
          <a:bodyPr lIns="0" tIns="0" rIns="0" bIns="0">
            <a:noAutofit/>
          </a:bodyPr>
          <a:lstStyle>
            <a:lvl1pPr>
              <a:defRPr sz="2400"/>
            </a:lvl1pPr>
            <a:lvl2pPr>
              <a:defRPr sz="2400"/>
            </a:lvl2pPr>
            <a:lvl3pPr>
              <a:defRPr sz="2000"/>
            </a:lvl3pPr>
            <a:lvl4pPr>
              <a:defRPr sz="2000"/>
            </a:lvl4pPr>
            <a:lvl5pPr>
              <a:defRPr sz="20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7"/>
          <p:cNvSpPr>
            <a:spLocks noGrp="1"/>
          </p:cNvSpPr>
          <p:nvPr>
            <p:ph type="body" sz="quarter" idx="14"/>
          </p:nvPr>
        </p:nvSpPr>
        <p:spPr>
          <a:xfrm>
            <a:off x="215901" y="879475"/>
            <a:ext cx="4103687" cy="337500"/>
          </a:xfrm>
        </p:spPr>
        <p:txBody>
          <a:bodyPr/>
          <a:lstStyle>
            <a:lvl1pPr marL="0" indent="0">
              <a:buNone/>
              <a:defRPr sz="2400" b="1"/>
            </a:lvl1pPr>
          </a:lstStyle>
          <a:p>
            <a:pPr lvl="0"/>
            <a:r>
              <a:rPr lang="en-US" noProof="0"/>
              <a:t>Edit Master text styles</a:t>
            </a:r>
          </a:p>
        </p:txBody>
      </p:sp>
      <p:sp>
        <p:nvSpPr>
          <p:cNvPr id="9" name="Content Placeholder 6"/>
          <p:cNvSpPr>
            <a:spLocks noGrp="1"/>
          </p:cNvSpPr>
          <p:nvPr>
            <p:ph sz="quarter" idx="15"/>
          </p:nvPr>
        </p:nvSpPr>
        <p:spPr>
          <a:xfrm>
            <a:off x="4824450" y="1384300"/>
            <a:ext cx="4103650" cy="3348038"/>
          </a:xfrm>
        </p:spPr>
        <p:txBody>
          <a:bodyPr lIns="0" tIns="0" rIns="0" bIns="0">
            <a:noAutofit/>
          </a:bodyPr>
          <a:lstStyle>
            <a:lvl1pPr>
              <a:defRPr sz="2400"/>
            </a:lvl1pPr>
            <a:lvl2pPr>
              <a:defRPr sz="2400"/>
            </a:lvl2pPr>
            <a:lvl3pPr>
              <a:defRPr sz="2000"/>
            </a:lvl3pPr>
            <a:lvl4pPr>
              <a:defRPr sz="2000"/>
            </a:lvl4pPr>
            <a:lvl5pPr>
              <a:defRPr sz="20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0" name="Text Placeholder 7"/>
          <p:cNvSpPr>
            <a:spLocks noGrp="1"/>
          </p:cNvSpPr>
          <p:nvPr>
            <p:ph type="body" sz="quarter" idx="16"/>
          </p:nvPr>
        </p:nvSpPr>
        <p:spPr>
          <a:xfrm>
            <a:off x="4824450" y="877356"/>
            <a:ext cx="4103650" cy="337500"/>
          </a:xfrm>
        </p:spPr>
        <p:txBody>
          <a:bodyPr/>
          <a:lstStyle>
            <a:lvl1pPr marL="0" indent="0">
              <a:buNone/>
              <a:defRPr sz="2400" b="1"/>
            </a:lvl1pPr>
          </a:lstStyle>
          <a:p>
            <a:pPr lvl="0"/>
            <a:r>
              <a:rPr lang="en-US" noProof="0"/>
              <a:t>Edit Master text styles</a:t>
            </a:r>
          </a:p>
        </p:txBody>
      </p:sp>
      <p:sp>
        <p:nvSpPr>
          <p:cNvPr id="3" name="Date Placeholder 2"/>
          <p:cNvSpPr>
            <a:spLocks noGrp="1"/>
          </p:cNvSpPr>
          <p:nvPr>
            <p:ph type="dt" sz="half" idx="17"/>
          </p:nvPr>
        </p:nvSpPr>
        <p:spPr/>
        <p:txBody>
          <a:bodyPr/>
          <a:lstStyle/>
          <a:p>
            <a:fld id="{7416F793-CE43-C742-9396-A820050CA42C}" type="datetime1">
              <a:rPr lang="en-GB" noProof="0" smtClean="0"/>
              <a:t>23/10/2018</a:t>
            </a:fld>
            <a:endParaRPr lang="en-GB" noProof="0"/>
          </a:p>
        </p:txBody>
      </p:sp>
      <p:sp>
        <p:nvSpPr>
          <p:cNvPr id="4" name="Footer Placeholder 3"/>
          <p:cNvSpPr>
            <a:spLocks noGrp="1"/>
          </p:cNvSpPr>
          <p:nvPr>
            <p:ph type="ftr" sz="quarter" idx="18"/>
          </p:nvPr>
        </p:nvSpPr>
        <p:spPr/>
        <p:txBody>
          <a:bodyPr/>
          <a:lstStyle/>
          <a:p>
            <a:r>
              <a:rPr lang="en-GB" noProof="0"/>
              <a:t>Title of presentation (Insert &gt; Header &amp; Footer &gt; Slide &gt; Footer &gt; Apply to all)</a:t>
            </a:r>
          </a:p>
        </p:txBody>
      </p:sp>
      <p:sp>
        <p:nvSpPr>
          <p:cNvPr id="5" name="Slide Number Placeholder 4"/>
          <p:cNvSpPr>
            <a:spLocks noGrp="1"/>
          </p:cNvSpPr>
          <p:nvPr>
            <p:ph type="sldNum" sz="quarter" idx="19"/>
          </p:nvPr>
        </p:nvSpPr>
        <p:spPr/>
        <p:txBody>
          <a:bodyPr/>
          <a:lstStyle/>
          <a:p>
            <a:fld id="{BC1903E8-1638-4376-A5CE-0131C1204B53}" type="slidenum">
              <a:rPr lang="en-GB" noProof="0" smtClean="0"/>
              <a:pPr/>
              <a:t>‹#›</a:t>
            </a:fld>
            <a:endParaRPr lang="en-GB" noProof="0"/>
          </a:p>
        </p:txBody>
      </p:sp>
    </p:spTree>
    <p:extLst>
      <p:ext uri="{BB962C8B-B14F-4D97-AF65-F5344CB8AC3E}">
        <p14:creationId xmlns:p14="http://schemas.microsoft.com/office/powerpoint/2010/main" val="3155877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Panel Heading +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8" name="Content Placeholder 6"/>
          <p:cNvSpPr>
            <a:spLocks noGrp="1"/>
          </p:cNvSpPr>
          <p:nvPr>
            <p:ph sz="quarter" idx="14"/>
          </p:nvPr>
        </p:nvSpPr>
        <p:spPr>
          <a:xfrm>
            <a:off x="4824413" y="1384299"/>
            <a:ext cx="4103650" cy="1548000"/>
          </a:xfrm>
        </p:spPr>
        <p:txBody>
          <a:bodyPr lIns="0" tIns="0" rIns="0" bIns="0">
            <a:noAutofit/>
          </a:bodyPr>
          <a:lstStyle>
            <a:lvl1pPr>
              <a:defRPr sz="2400"/>
            </a:lvl1pPr>
            <a:lvl2pPr>
              <a:defRPr sz="2400"/>
            </a:lvl2pPr>
            <a:lvl3pPr>
              <a:defRPr sz="2000"/>
            </a:lvl3pPr>
            <a:lvl4pPr>
              <a:defRPr sz="2000"/>
            </a:lvl4pPr>
            <a:lvl5pPr>
              <a:defRPr sz="20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9" name="Content Placeholder 6"/>
          <p:cNvSpPr>
            <a:spLocks noGrp="1"/>
          </p:cNvSpPr>
          <p:nvPr>
            <p:ph sz="quarter" idx="15"/>
          </p:nvPr>
        </p:nvSpPr>
        <p:spPr>
          <a:xfrm>
            <a:off x="4824413" y="3184338"/>
            <a:ext cx="4103650" cy="1548000"/>
          </a:xfrm>
        </p:spPr>
        <p:txBody>
          <a:bodyPr lIns="0" tIns="0" rIns="0" bIns="0">
            <a:noAutofit/>
          </a:bodyPr>
          <a:lstStyle>
            <a:lvl1pPr>
              <a:defRPr sz="2400"/>
            </a:lvl1pPr>
            <a:lvl2pPr>
              <a:defRPr sz="2400"/>
            </a:lvl2pPr>
            <a:lvl3pPr>
              <a:defRPr sz="2000"/>
            </a:lvl3pPr>
            <a:lvl4pPr>
              <a:defRPr sz="2000"/>
            </a:lvl4pPr>
            <a:lvl5pPr>
              <a:defRPr sz="20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10" name="Content Placeholder 6"/>
          <p:cNvSpPr>
            <a:spLocks noGrp="1"/>
          </p:cNvSpPr>
          <p:nvPr>
            <p:ph sz="quarter" idx="13"/>
          </p:nvPr>
        </p:nvSpPr>
        <p:spPr>
          <a:xfrm>
            <a:off x="215900" y="1384300"/>
            <a:ext cx="4103593" cy="3348038"/>
          </a:xfrm>
        </p:spPr>
        <p:txBody>
          <a:bodyPr lIns="0" tIns="0" rIns="0" bIns="0">
            <a:noAutofit/>
          </a:bodyPr>
          <a:lstStyle>
            <a:lvl1pPr>
              <a:defRPr sz="2400"/>
            </a:lvl1pPr>
            <a:lvl2pPr>
              <a:defRPr sz="2400"/>
            </a:lvl2pPr>
            <a:lvl3pPr>
              <a:defRPr sz="2000"/>
            </a:lvl3pPr>
            <a:lvl4pPr>
              <a:defRPr sz="2000"/>
            </a:lvl4pPr>
            <a:lvl5pPr>
              <a:defRPr sz="20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1" name="Text Placeholder 7"/>
          <p:cNvSpPr>
            <a:spLocks noGrp="1"/>
          </p:cNvSpPr>
          <p:nvPr>
            <p:ph type="body" sz="quarter" idx="16"/>
          </p:nvPr>
        </p:nvSpPr>
        <p:spPr>
          <a:xfrm>
            <a:off x="250824" y="879475"/>
            <a:ext cx="4068764" cy="337500"/>
          </a:xfrm>
        </p:spPr>
        <p:txBody>
          <a:bodyPr/>
          <a:lstStyle>
            <a:lvl1pPr marL="0" indent="0">
              <a:buNone/>
              <a:defRPr sz="2400" b="1"/>
            </a:lvl1pPr>
          </a:lstStyle>
          <a:p>
            <a:pPr lvl="0"/>
            <a:r>
              <a:rPr lang="en-US" noProof="0"/>
              <a:t>Edit Master text styles</a:t>
            </a:r>
          </a:p>
        </p:txBody>
      </p:sp>
      <p:sp>
        <p:nvSpPr>
          <p:cNvPr id="3" name="Date Placeholder 2"/>
          <p:cNvSpPr>
            <a:spLocks noGrp="1"/>
          </p:cNvSpPr>
          <p:nvPr>
            <p:ph type="dt" sz="half" idx="17"/>
          </p:nvPr>
        </p:nvSpPr>
        <p:spPr/>
        <p:txBody>
          <a:bodyPr/>
          <a:lstStyle/>
          <a:p>
            <a:fld id="{B5A17FFD-5126-2F4B-8D50-F70FF45DFA1C}" type="datetime1">
              <a:rPr lang="en-GB" noProof="0" smtClean="0"/>
              <a:t>23/10/2018</a:t>
            </a:fld>
            <a:endParaRPr lang="en-GB" noProof="0"/>
          </a:p>
        </p:txBody>
      </p:sp>
      <p:sp>
        <p:nvSpPr>
          <p:cNvPr id="4" name="Footer Placeholder 3"/>
          <p:cNvSpPr>
            <a:spLocks noGrp="1"/>
          </p:cNvSpPr>
          <p:nvPr>
            <p:ph type="ftr" sz="quarter" idx="18"/>
          </p:nvPr>
        </p:nvSpPr>
        <p:spPr/>
        <p:txBody>
          <a:bodyPr/>
          <a:lstStyle/>
          <a:p>
            <a:r>
              <a:rPr lang="en-GB" noProof="0"/>
              <a:t>Title of presentation (Insert &gt; Header &amp; Footer &gt; Slide &gt; Footer &gt; Apply to all)</a:t>
            </a:r>
          </a:p>
        </p:txBody>
      </p:sp>
      <p:sp>
        <p:nvSpPr>
          <p:cNvPr id="5" name="Slide Number Placeholder 4"/>
          <p:cNvSpPr>
            <a:spLocks noGrp="1"/>
          </p:cNvSpPr>
          <p:nvPr>
            <p:ph type="sldNum" sz="quarter" idx="19"/>
          </p:nvPr>
        </p:nvSpPr>
        <p:spPr/>
        <p:txBody>
          <a:bodyPr/>
          <a:lstStyle/>
          <a:p>
            <a:fld id="{BC1903E8-1638-4376-A5CE-0131C1204B53}" type="slidenum">
              <a:rPr lang="en-GB" noProof="0" smtClean="0"/>
              <a:pPr/>
              <a:t>‹#›</a:t>
            </a:fld>
            <a:endParaRPr lang="en-GB" noProof="0"/>
          </a:p>
        </p:txBody>
      </p:sp>
    </p:spTree>
    <p:extLst>
      <p:ext uri="{BB962C8B-B14F-4D97-AF65-F5344CB8AC3E}">
        <p14:creationId xmlns:p14="http://schemas.microsoft.com/office/powerpoint/2010/main" val="1114619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8" name="Picture Placeholder 7"/>
          <p:cNvSpPr>
            <a:spLocks noGrp="1"/>
          </p:cNvSpPr>
          <p:nvPr>
            <p:ph type="pic" sz="quarter" idx="13" hasCustomPrompt="1"/>
          </p:nvPr>
        </p:nvSpPr>
        <p:spPr>
          <a:xfrm>
            <a:off x="935038" y="879473"/>
            <a:ext cx="7273925" cy="3564000"/>
          </a:xfrm>
          <a:prstGeom prst="rect">
            <a:avLst/>
          </a:prstGeom>
        </p:spPr>
        <p:txBody>
          <a:bodyPr/>
          <a:lstStyle>
            <a:lvl1pPr marL="0" indent="0">
              <a:buNone/>
              <a:defRPr sz="2000"/>
            </a:lvl1pPr>
          </a:lstStyle>
          <a:p>
            <a:r>
              <a:rPr lang="en-GB" noProof="0"/>
              <a:t>Click to icon to add image</a:t>
            </a:r>
          </a:p>
        </p:txBody>
      </p:sp>
      <p:sp>
        <p:nvSpPr>
          <p:cNvPr id="11" name="Text Placeholder 10"/>
          <p:cNvSpPr>
            <a:spLocks noGrp="1"/>
          </p:cNvSpPr>
          <p:nvPr>
            <p:ph type="body" sz="quarter" idx="14" hasCustomPrompt="1"/>
          </p:nvPr>
        </p:nvSpPr>
        <p:spPr>
          <a:xfrm>
            <a:off x="935038" y="4521003"/>
            <a:ext cx="5435900" cy="202500"/>
          </a:xfrm>
          <a:prstGeom prst="rect">
            <a:avLst/>
          </a:prstGeom>
        </p:spPr>
        <p:txBody>
          <a:bodyPr/>
          <a:lstStyle>
            <a:lvl1pPr marL="0" indent="0">
              <a:buNone/>
              <a:defRPr sz="1600"/>
            </a:lvl1pPr>
            <a:lvl2pPr marL="216000" indent="0">
              <a:buNone/>
              <a:defRPr/>
            </a:lvl2pPr>
            <a:lvl3pPr marL="432000" indent="0">
              <a:buNone/>
              <a:defRPr/>
            </a:lvl3pPr>
            <a:lvl4pPr marL="648000" indent="0">
              <a:buNone/>
              <a:defRPr/>
            </a:lvl4pPr>
            <a:lvl5pPr marL="864000" indent="0">
              <a:buNone/>
              <a:defRPr/>
            </a:lvl5pPr>
          </a:lstStyle>
          <a:p>
            <a:pPr lvl="0"/>
            <a:r>
              <a:rPr lang="en-GB" noProof="0"/>
              <a:t>Click to add image caption</a:t>
            </a:r>
          </a:p>
        </p:txBody>
      </p:sp>
      <p:sp>
        <p:nvSpPr>
          <p:cNvPr id="12" name="Text Placeholder 10"/>
          <p:cNvSpPr>
            <a:spLocks noGrp="1"/>
          </p:cNvSpPr>
          <p:nvPr>
            <p:ph type="body" sz="quarter" idx="15" hasCustomPrompt="1"/>
          </p:nvPr>
        </p:nvSpPr>
        <p:spPr>
          <a:xfrm>
            <a:off x="6370938" y="4521003"/>
            <a:ext cx="1838025" cy="202500"/>
          </a:xfrm>
          <a:prstGeom prst="rect">
            <a:avLst/>
          </a:prstGeom>
        </p:spPr>
        <p:txBody>
          <a:bodyPr/>
          <a:lstStyle>
            <a:lvl1pPr marL="0" indent="0" algn="r">
              <a:buNone/>
              <a:defRPr sz="800">
                <a:solidFill>
                  <a:srgbClr val="9BA7A8"/>
                </a:solidFill>
              </a:defRPr>
            </a:lvl1pPr>
            <a:lvl2pPr marL="216000" indent="0">
              <a:buNone/>
              <a:defRPr/>
            </a:lvl2pPr>
            <a:lvl3pPr marL="432000" indent="0">
              <a:buNone/>
              <a:defRPr/>
            </a:lvl3pPr>
            <a:lvl4pPr marL="648000" indent="0">
              <a:buNone/>
              <a:defRPr/>
            </a:lvl4pPr>
            <a:lvl5pPr marL="864000" indent="0">
              <a:buNone/>
              <a:defRPr/>
            </a:lvl5pPr>
          </a:lstStyle>
          <a:p>
            <a:pPr lvl="0"/>
            <a:r>
              <a:rPr lang="en-GB" noProof="0"/>
              <a:t>Click to add image source</a:t>
            </a:r>
          </a:p>
        </p:txBody>
      </p:sp>
      <p:sp>
        <p:nvSpPr>
          <p:cNvPr id="3" name="Date Placeholder 2"/>
          <p:cNvSpPr>
            <a:spLocks noGrp="1"/>
          </p:cNvSpPr>
          <p:nvPr>
            <p:ph type="dt" sz="half" idx="16"/>
          </p:nvPr>
        </p:nvSpPr>
        <p:spPr/>
        <p:txBody>
          <a:bodyPr/>
          <a:lstStyle/>
          <a:p>
            <a:fld id="{3DEB015A-466D-F447-8BC3-D590F8663D64}" type="datetime1">
              <a:rPr lang="en-GB" noProof="0" smtClean="0"/>
              <a:t>23/10/2018</a:t>
            </a:fld>
            <a:endParaRPr lang="en-GB" noProof="0"/>
          </a:p>
        </p:txBody>
      </p:sp>
      <p:sp>
        <p:nvSpPr>
          <p:cNvPr id="4" name="Footer Placeholder 3"/>
          <p:cNvSpPr>
            <a:spLocks noGrp="1"/>
          </p:cNvSpPr>
          <p:nvPr>
            <p:ph type="ftr" sz="quarter" idx="17"/>
          </p:nvPr>
        </p:nvSpPr>
        <p:spPr/>
        <p:txBody>
          <a:bodyPr/>
          <a:lstStyle/>
          <a:p>
            <a:r>
              <a:rPr lang="en-GB" noProof="0"/>
              <a:t>Title of presentation (Insert &gt; Header &amp; Footer &gt; Slide &gt; Footer &gt; Apply to all)</a:t>
            </a:r>
          </a:p>
        </p:txBody>
      </p:sp>
      <p:sp>
        <p:nvSpPr>
          <p:cNvPr id="5" name="Slide Number Placeholder 4"/>
          <p:cNvSpPr>
            <a:spLocks noGrp="1"/>
          </p:cNvSpPr>
          <p:nvPr>
            <p:ph type="sldNum" sz="quarter" idx="18"/>
          </p:nvPr>
        </p:nvSpPr>
        <p:spPr/>
        <p:txBody>
          <a:bodyPr/>
          <a:lstStyle/>
          <a:p>
            <a:fld id="{BC1903E8-1638-4376-A5CE-0131C1204B53}" type="slidenum">
              <a:rPr lang="en-GB" noProof="0" smtClean="0"/>
              <a:pPr/>
              <a:t>‹#›</a:t>
            </a:fld>
            <a:endParaRPr lang="en-GB" noProof="0"/>
          </a:p>
        </p:txBody>
      </p:sp>
    </p:spTree>
    <p:extLst>
      <p:ext uri="{BB962C8B-B14F-4D97-AF65-F5344CB8AC3E}">
        <p14:creationId xmlns:p14="http://schemas.microsoft.com/office/powerpoint/2010/main" val="393904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 Placeho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BB98C10-297F-EC4D-A077-2CD713643E77}" type="datetime1">
              <a:rPr lang="en-GB" noProof="0" smtClean="0"/>
              <a:t>23/10/2018</a:t>
            </a:fld>
            <a:endParaRPr lang="en-GB" noProof="0"/>
          </a:p>
        </p:txBody>
      </p:sp>
      <p:sp>
        <p:nvSpPr>
          <p:cNvPr id="4" name="Footer Placeholder 3"/>
          <p:cNvSpPr>
            <a:spLocks noGrp="1"/>
          </p:cNvSpPr>
          <p:nvPr>
            <p:ph type="ftr" sz="quarter" idx="11"/>
          </p:nvPr>
        </p:nvSpPr>
        <p:spPr/>
        <p:txBody>
          <a:bodyPr/>
          <a:lstStyle/>
          <a:p>
            <a:r>
              <a:rPr lang="en-GB" noProof="0"/>
              <a:t>Title of presentation (Insert &gt; Header &amp; Footer &gt; Slide &gt; Footer &gt; Apply to all)</a:t>
            </a:r>
          </a:p>
        </p:txBody>
      </p:sp>
      <p:sp>
        <p:nvSpPr>
          <p:cNvPr id="5" name="Slide Number Placeholder 4"/>
          <p:cNvSpPr>
            <a:spLocks noGrp="1"/>
          </p:cNvSpPr>
          <p:nvPr>
            <p:ph type="sldNum" sz="quarter" idx="12"/>
          </p:nvPr>
        </p:nvSpPr>
        <p:spPr/>
        <p:txBody>
          <a:bodyPr/>
          <a:lstStyle/>
          <a:p>
            <a:fld id="{BC1903E8-1638-4376-A5CE-0131C1204B53}" type="slidenum">
              <a:rPr lang="en-GB" noProof="0" smtClean="0"/>
              <a:pPr/>
              <a:t>‹#›</a:t>
            </a:fld>
            <a:endParaRPr lang="en-GB" noProof="0"/>
          </a:p>
        </p:txBody>
      </p:sp>
    </p:spTree>
    <p:extLst>
      <p:ext uri="{BB962C8B-B14F-4D97-AF65-F5344CB8AC3E}">
        <p14:creationId xmlns:p14="http://schemas.microsoft.com/office/powerpoint/2010/main" val="1035553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Image Cover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p>
        </p:txBody>
      </p:sp>
      <p:sp>
        <p:nvSpPr>
          <p:cNvPr id="7" name="Text Placeholder 6"/>
          <p:cNvSpPr>
            <a:spLocks noGrp="1"/>
          </p:cNvSpPr>
          <p:nvPr>
            <p:ph type="body" sz="quarter" idx="13" hasCustomPrompt="1"/>
          </p:nvPr>
        </p:nvSpPr>
        <p:spPr>
          <a:xfrm>
            <a:off x="1368425" y="3872899"/>
            <a:ext cx="6624638" cy="193899"/>
          </a:xfrm>
          <a:prstGeom prst="rect">
            <a:avLst/>
          </a:prstGeom>
        </p:spPr>
        <p:txBody>
          <a:bodyPr lIns="0" tIns="0" rIns="0" bIns="0">
            <a:noAutofit/>
          </a:bodyPr>
          <a:lstStyle>
            <a:lvl1pPr marL="0" indent="0">
              <a:buNone/>
              <a:defRPr sz="1400">
                <a:solidFill>
                  <a:schemeClr val="bg1"/>
                </a:solidFill>
              </a:defRPr>
            </a:lvl1pPr>
            <a:lvl2pPr marL="216000" indent="0">
              <a:buNone/>
              <a:defRPr sz="1050"/>
            </a:lvl2pPr>
            <a:lvl3pPr marL="432000" indent="0">
              <a:buNone/>
              <a:defRPr sz="1050"/>
            </a:lvl3pPr>
            <a:lvl4pPr marL="648000" indent="0">
              <a:buNone/>
              <a:defRPr sz="1050"/>
            </a:lvl4pPr>
            <a:lvl5pPr marL="864000" indent="0">
              <a:buNone/>
              <a:defRPr sz="1050"/>
            </a:lvl5pPr>
          </a:lstStyle>
          <a:p>
            <a:pPr lvl="0"/>
            <a:r>
              <a:rPr lang="en-GB" noProof="0"/>
              <a:t>Click to add presentation subtitle</a:t>
            </a:r>
          </a:p>
        </p:txBody>
      </p:sp>
      <p:sp>
        <p:nvSpPr>
          <p:cNvPr id="6" name="Date Placeholder 3"/>
          <p:cNvSpPr>
            <a:spLocks noGrp="1"/>
          </p:cNvSpPr>
          <p:nvPr>
            <p:ph type="dt" sz="half" idx="2"/>
          </p:nvPr>
        </p:nvSpPr>
        <p:spPr>
          <a:xfrm>
            <a:off x="226219" y="3538059"/>
            <a:ext cx="781844" cy="149704"/>
          </a:xfrm>
          <a:prstGeom prst="rect">
            <a:avLst/>
          </a:prstGeom>
        </p:spPr>
        <p:txBody>
          <a:bodyPr vert="horz" lIns="0" tIns="0" rIns="0" bIns="0" rtlCol="0" anchor="t" anchorCtr="0"/>
          <a:lstStyle>
            <a:lvl1pPr algn="r">
              <a:defRPr sz="1200">
                <a:solidFill>
                  <a:schemeClr val="bg1"/>
                </a:solidFill>
              </a:defRPr>
            </a:lvl1pPr>
          </a:lstStyle>
          <a:p>
            <a:fld id="{B636FEE7-2054-7449-9FE7-937922366667}" type="datetime1">
              <a:rPr lang="en-GB" noProof="0" smtClean="0"/>
              <a:t>23/10/2018</a:t>
            </a:fld>
            <a:endParaRPr lang="en-GB" noProof="0"/>
          </a:p>
        </p:txBody>
      </p:sp>
    </p:spTree>
    <p:extLst>
      <p:ext uri="{BB962C8B-B14F-4D97-AF65-F5344CB8AC3E}">
        <p14:creationId xmlns:p14="http://schemas.microsoft.com/office/powerpoint/2010/main" val="872978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theme" Target="../theme/theme5.xml"/><Relationship Id="rId4"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71775" y="-2381"/>
            <a:ext cx="6156325" cy="447675"/>
          </a:xfrm>
          <a:prstGeom prst="rect">
            <a:avLst/>
          </a:prstGeom>
        </p:spPr>
        <p:txBody>
          <a:bodyPr vert="horz" lIns="0" tIns="0" rIns="0" bIns="0" rtlCol="0" anchor="b" anchorCtr="0">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215900" y="879475"/>
            <a:ext cx="8712200" cy="3852000"/>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a:xfrm>
            <a:off x="215901" y="4872778"/>
            <a:ext cx="719138" cy="162000"/>
          </a:xfrm>
          <a:prstGeom prst="rect">
            <a:avLst/>
          </a:prstGeom>
        </p:spPr>
        <p:txBody>
          <a:bodyPr vert="horz" wrap="square" lIns="0" tIns="0" rIns="0" bIns="0" rtlCol="0" anchor="t" anchorCtr="0">
            <a:noAutofit/>
          </a:bodyPr>
          <a:lstStyle>
            <a:lvl1pPr algn="l">
              <a:defRPr sz="950" b="1">
                <a:solidFill>
                  <a:srgbClr val="9BA7A8"/>
                </a:solidFill>
              </a:defRPr>
            </a:lvl1pPr>
          </a:lstStyle>
          <a:p>
            <a:fld id="{B3BD6540-89C0-9E49-A253-407AB1862A0E}" type="datetime1">
              <a:rPr lang="en-GB" noProof="0" smtClean="0"/>
              <a:t>23/10/2018</a:t>
            </a:fld>
            <a:endParaRPr lang="en-GB" noProof="0"/>
          </a:p>
        </p:txBody>
      </p:sp>
      <p:sp>
        <p:nvSpPr>
          <p:cNvPr id="5" name="Footer Placeholder 4"/>
          <p:cNvSpPr>
            <a:spLocks noGrp="1"/>
          </p:cNvSpPr>
          <p:nvPr>
            <p:ph type="ftr" sz="quarter" idx="3"/>
          </p:nvPr>
        </p:nvSpPr>
        <p:spPr>
          <a:xfrm>
            <a:off x="935039" y="4872779"/>
            <a:ext cx="7273924" cy="162000"/>
          </a:xfrm>
          <a:prstGeom prst="rect">
            <a:avLst/>
          </a:prstGeom>
        </p:spPr>
        <p:txBody>
          <a:bodyPr vert="horz" wrap="square" lIns="0" tIns="7200" rIns="0" bIns="0" rtlCol="0" anchor="t" anchorCtr="0">
            <a:noAutofit/>
          </a:bodyPr>
          <a:lstStyle>
            <a:lvl1pPr algn="l">
              <a:defRPr sz="950">
                <a:solidFill>
                  <a:srgbClr val="9BA7A8"/>
                </a:solidFill>
              </a:defRPr>
            </a:lvl1pPr>
          </a:lstStyle>
          <a:p>
            <a:r>
              <a:rPr lang="en-GB" noProof="0"/>
              <a:t>Title of presentation (Insert &gt; Header &amp; Footer &gt; Slide &gt; Footer &gt; Apply to all)</a:t>
            </a:r>
          </a:p>
        </p:txBody>
      </p:sp>
      <p:sp>
        <p:nvSpPr>
          <p:cNvPr id="6" name="Slide Number Placeholder 5"/>
          <p:cNvSpPr>
            <a:spLocks noGrp="1"/>
          </p:cNvSpPr>
          <p:nvPr>
            <p:ph type="sldNum" sz="quarter" idx="4"/>
          </p:nvPr>
        </p:nvSpPr>
        <p:spPr>
          <a:xfrm>
            <a:off x="8208963" y="4872778"/>
            <a:ext cx="719137" cy="162000"/>
          </a:xfrm>
          <a:prstGeom prst="rect">
            <a:avLst/>
          </a:prstGeom>
        </p:spPr>
        <p:txBody>
          <a:bodyPr vert="horz" wrap="square" lIns="0" tIns="0" rIns="0" bIns="0" rtlCol="0" anchor="t" anchorCtr="0">
            <a:noAutofit/>
          </a:bodyPr>
          <a:lstStyle>
            <a:lvl1pPr algn="r">
              <a:defRPr sz="950" b="1">
                <a:solidFill>
                  <a:srgbClr val="9BA7A8"/>
                </a:solidFill>
              </a:defRPr>
            </a:lvl1pPr>
          </a:lstStyle>
          <a:p>
            <a:fld id="{BC1903E8-1638-4376-A5CE-0131C1204B53}" type="slidenum">
              <a:rPr lang="en-GB" noProof="0" smtClean="0"/>
              <a:pPr/>
              <a:t>‹#›</a:t>
            </a:fld>
            <a:endParaRPr lang="en-GB" noProof="0"/>
          </a:p>
        </p:txBody>
      </p:sp>
      <p:pic>
        <p:nvPicPr>
          <p:cNvPr id="7" name="Picture 6" descr="2013_Jisc_Logo_RGB300(19.5mm).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5901" y="0"/>
            <a:ext cx="719138" cy="418976"/>
          </a:xfrm>
          <a:prstGeom prst="rect">
            <a:avLst/>
          </a:prstGeom>
        </p:spPr>
      </p:pic>
      <p:cxnSp>
        <p:nvCxnSpPr>
          <p:cNvPr id="10" name="Straight Connector 9"/>
          <p:cNvCxnSpPr/>
          <p:nvPr userDrawn="1"/>
        </p:nvCxnSpPr>
        <p:spPr>
          <a:xfrm>
            <a:off x="215900" y="519113"/>
            <a:ext cx="87122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11" name="Straight Connector 10"/>
          <p:cNvCxnSpPr/>
          <p:nvPr userDrawn="1"/>
        </p:nvCxnSpPr>
        <p:spPr>
          <a:xfrm>
            <a:off x="216100" y="4872779"/>
            <a:ext cx="8712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spTree>
    <p:extLst>
      <p:ext uri="{BB962C8B-B14F-4D97-AF65-F5344CB8AC3E}">
        <p14:creationId xmlns:p14="http://schemas.microsoft.com/office/powerpoint/2010/main" val="3432725901"/>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4" r:id="rId3"/>
    <p:sldLayoutId id="2147483651" r:id="rId4"/>
    <p:sldLayoutId id="2147483653" r:id="rId5"/>
    <p:sldLayoutId id="2147483655" r:id="rId6"/>
    <p:sldLayoutId id="2147483667" r:id="rId7"/>
    <p:sldLayoutId id="2147483702" r:id="rId8"/>
  </p:sldLayoutIdLst>
  <p:hf hdr="0" ftr="0" dt="0"/>
  <p:txStyles>
    <p:titleStyle>
      <a:lvl1pPr algn="r" defTabSz="685800" rtl="0" eaLnBrk="1" latinLnBrk="0" hangingPunct="1">
        <a:lnSpc>
          <a:spcPct val="90000"/>
        </a:lnSpc>
        <a:spcBef>
          <a:spcPct val="0"/>
        </a:spcBef>
        <a:buNone/>
        <a:defRPr sz="2800" b="1" kern="1200">
          <a:solidFill>
            <a:srgbClr val="B71A8B"/>
          </a:solidFill>
          <a:latin typeface="+mj-lt"/>
          <a:ea typeface="+mj-ea"/>
          <a:cs typeface="+mj-cs"/>
        </a:defRPr>
      </a:lvl1pPr>
    </p:titleStyle>
    <p:bodyStyle>
      <a:lvl1pPr marL="216000" indent="-216000" algn="l" defTabSz="685800" rtl="0" eaLnBrk="1" latinLnBrk="0" hangingPunct="1">
        <a:lnSpc>
          <a:spcPct val="90000"/>
        </a:lnSpc>
        <a:spcBef>
          <a:spcPts val="900"/>
        </a:spcBef>
        <a:buClr>
          <a:schemeClr val="accent1"/>
        </a:buClr>
        <a:buSzPct val="120000"/>
        <a:buFont typeface="Corbel" panose="020B0503020204020204" pitchFamily="34" charset="0"/>
        <a:buChar char="»"/>
        <a:defRPr sz="2800" kern="1200" baseline="0">
          <a:solidFill>
            <a:schemeClr val="tx1"/>
          </a:solidFill>
          <a:latin typeface="+mn-lt"/>
          <a:ea typeface="+mn-ea"/>
          <a:cs typeface="+mn-cs"/>
        </a:defRPr>
      </a:lvl1pPr>
      <a:lvl2pPr marL="432000" indent="-216000" algn="l" defTabSz="685800" rtl="0" eaLnBrk="1" latinLnBrk="0" hangingPunct="1">
        <a:lnSpc>
          <a:spcPct val="90000"/>
        </a:lnSpc>
        <a:spcBef>
          <a:spcPts val="750"/>
        </a:spcBef>
        <a:buClr>
          <a:schemeClr val="accent1"/>
        </a:buClr>
        <a:buSzPct val="120000"/>
        <a:buFont typeface="Corbel" panose="020B0503020204020204" pitchFamily="34" charset="0"/>
        <a:buChar char="›"/>
        <a:defRPr sz="2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Clr>
          <a:schemeClr val="accent1"/>
        </a:buClr>
        <a:buSzPct val="120000"/>
        <a:buFont typeface="Corbel" panose="020B0503020204020204" pitchFamily="34" charset="0"/>
        <a:buChar char="–"/>
        <a:defRPr sz="20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Clr>
          <a:schemeClr val="accent1"/>
        </a:buClr>
        <a:buSzPct val="120000"/>
        <a:buFont typeface="Corbel" panose="020B0503020204020204" pitchFamily="34" charset="0"/>
        <a:buChar char="–"/>
        <a:defRPr lang="en-US" sz="2000" kern="1200" dirty="0" smtClean="0">
          <a:solidFill>
            <a:schemeClr val="tx1"/>
          </a:solidFill>
          <a:latin typeface="+mn-lt"/>
          <a:ea typeface="+mn-ea"/>
          <a:cs typeface="+mn-cs"/>
        </a:defRPr>
      </a:lvl4pPr>
      <a:lvl5pPr marL="1080000" indent="-216000" algn="l" defTabSz="685800" rtl="0" eaLnBrk="1" latinLnBrk="0" hangingPunct="1">
        <a:lnSpc>
          <a:spcPct val="90000"/>
        </a:lnSpc>
        <a:spcBef>
          <a:spcPts val="300"/>
        </a:spcBef>
        <a:buClr>
          <a:schemeClr val="accent1"/>
        </a:buClr>
        <a:buSzPct val="120000"/>
        <a:buFont typeface="Corbel" panose="020B0503020204020204" pitchFamily="34" charset="0"/>
        <a:buChar char="–"/>
        <a:defRPr sz="2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6" userDrawn="1">
          <p15:clr>
            <a:srgbClr val="F26B43"/>
          </p15:clr>
        </p15:guide>
        <p15:guide id="4" pos="5624" userDrawn="1">
          <p15:clr>
            <a:srgbClr val="F26B43"/>
          </p15:clr>
        </p15:guide>
        <p15:guide id="7" orient="horz" pos="2981" userDrawn="1">
          <p15:clr>
            <a:srgbClr val="F26B43"/>
          </p15:clr>
        </p15:guide>
        <p15:guide id="8" orient="horz" pos="3072" userDrawn="1">
          <p15:clr>
            <a:srgbClr val="F26B43"/>
          </p15:clr>
        </p15:guide>
        <p15:guide id="19" orient="horz" pos="1688" userDrawn="1">
          <p15:clr>
            <a:srgbClr val="F26B43"/>
          </p15:clr>
        </p15:guide>
        <p15:guide id="22" orient="horz" pos="554" userDrawn="1">
          <p15:clr>
            <a:srgbClr val="F26B43"/>
          </p15:clr>
        </p15:guide>
        <p15:guide id="23" pos="589" userDrawn="1">
          <p15:clr>
            <a:srgbClr val="F26B43"/>
          </p15:clr>
        </p15:guide>
        <p15:guide id="46" pos="2880" userDrawn="1">
          <p15:clr>
            <a:srgbClr val="F26B43"/>
          </p15:clr>
        </p15:guide>
        <p15:guide id="47" pos="5171" userDrawn="1">
          <p15:clr>
            <a:srgbClr val="F26B43"/>
          </p15:clr>
        </p15:guide>
        <p15:guide id="49" pos="2721" userDrawn="1">
          <p15:clr>
            <a:srgbClr val="F26B43"/>
          </p15:clr>
        </p15:guide>
        <p15:guide id="50" pos="3039" userDrawn="1">
          <p15:clr>
            <a:srgbClr val="F26B43"/>
          </p15:clr>
        </p15:guide>
        <p15:guide id="51" orient="horz" pos="8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9"/>
          <p:cNvSpPr>
            <a:spLocks noChangeArrowheads="1"/>
          </p:cNvSpPr>
          <p:nvPr userDrawn="1"/>
        </p:nvSpPr>
        <p:spPr bwMode="auto">
          <a:xfrm>
            <a:off x="1253606" y="3327513"/>
            <a:ext cx="7890394" cy="900000"/>
          </a:xfrm>
          <a:prstGeom prst="rect">
            <a:avLst/>
          </a:prstGeom>
          <a:solidFill>
            <a:srgbClr val="E04A10"/>
          </a:solidFill>
          <a:ln>
            <a:noFill/>
          </a:ln>
          <a:extLst/>
        </p:spPr>
        <p:txBody>
          <a:bodyPr vert="horz" wrap="square" lIns="68580" tIns="34290" rIns="68580" bIns="34290" numCol="1" anchor="t" anchorCtr="0" compatLnSpc="1">
            <a:prstTxWarp prst="textNoShape">
              <a:avLst/>
            </a:prstTxWarp>
          </a:bodyPr>
          <a:lstStyle/>
          <a:p>
            <a:pPr marL="0" marR="0" lvl="0" indent="0" algn="l"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solidFill>
              <a:effectLst/>
              <a:uLnTx/>
              <a:uFillTx/>
            </a:endParaRPr>
          </a:p>
        </p:txBody>
      </p:sp>
      <p:sp>
        <p:nvSpPr>
          <p:cNvPr id="2" name="Title Placeholder 1"/>
          <p:cNvSpPr>
            <a:spLocks noGrp="1"/>
          </p:cNvSpPr>
          <p:nvPr>
            <p:ph type="title"/>
          </p:nvPr>
        </p:nvSpPr>
        <p:spPr>
          <a:xfrm>
            <a:off x="1368425" y="3400425"/>
            <a:ext cx="6624638" cy="387798"/>
          </a:xfrm>
          <a:prstGeom prst="rect">
            <a:avLst/>
          </a:prstGeom>
        </p:spPr>
        <p:txBody>
          <a:bodyPr vert="horz" wrap="square" lIns="0" tIns="0" rIns="0" bIns="0" rtlCol="0" anchor="t" anchorCtr="0">
            <a:spAutoFit/>
          </a:bodyPr>
          <a:lstStyle/>
          <a:p>
            <a:r>
              <a:rPr lang="en-GB" noProof="0"/>
              <a:t>Click to edit presentation title</a:t>
            </a:r>
          </a:p>
        </p:txBody>
      </p:sp>
      <p:pic>
        <p:nvPicPr>
          <p:cNvPr id="8" name="Picture 7" descr="2013_Jisc_Logo_RGB300(26mm).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6000" y="467"/>
            <a:ext cx="935738" cy="545593"/>
          </a:xfrm>
          <a:prstGeom prst="rect">
            <a:avLst/>
          </a:prstGeom>
        </p:spPr>
      </p:pic>
      <p:sp>
        <p:nvSpPr>
          <p:cNvPr id="11" name="Rectangle 7"/>
          <p:cNvSpPr>
            <a:spLocks noChangeArrowheads="1"/>
          </p:cNvSpPr>
          <p:nvPr userDrawn="1"/>
        </p:nvSpPr>
        <p:spPr bwMode="auto">
          <a:xfrm>
            <a:off x="1" y="3255963"/>
            <a:ext cx="1150937" cy="900113"/>
          </a:xfrm>
          <a:prstGeom prst="rect">
            <a:avLst/>
          </a:prstGeom>
          <a:solidFill>
            <a:srgbClr val="E04A10"/>
          </a:solidFill>
          <a:ln>
            <a:noFill/>
          </a:ln>
          <a:effectLs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ysClr val="windowText" lastClr="000000"/>
              </a:solidFill>
              <a:effectLst/>
              <a:uLnTx/>
              <a:uFillTx/>
            </a:endParaRPr>
          </a:p>
        </p:txBody>
      </p:sp>
      <p:sp>
        <p:nvSpPr>
          <p:cNvPr id="4" name="Date Placeholder 3"/>
          <p:cNvSpPr>
            <a:spLocks noGrp="1"/>
          </p:cNvSpPr>
          <p:nvPr>
            <p:ph type="dt" sz="half" idx="2"/>
          </p:nvPr>
        </p:nvSpPr>
        <p:spPr>
          <a:xfrm>
            <a:off x="226219" y="3538059"/>
            <a:ext cx="781844" cy="149704"/>
          </a:xfrm>
          <a:prstGeom prst="rect">
            <a:avLst/>
          </a:prstGeom>
        </p:spPr>
        <p:txBody>
          <a:bodyPr vert="horz" lIns="0" tIns="0" rIns="0" bIns="0" rtlCol="0" anchor="t" anchorCtr="0"/>
          <a:lstStyle>
            <a:lvl1pPr algn="r">
              <a:defRPr sz="1200">
                <a:solidFill>
                  <a:schemeClr val="bg1"/>
                </a:solidFill>
              </a:defRPr>
            </a:lvl1pPr>
          </a:lstStyle>
          <a:p>
            <a:fld id="{6AA0F517-CCDE-784C-B2F5-109BF419919F}" type="datetime1">
              <a:rPr lang="en-GB" noProof="0" smtClean="0"/>
              <a:t>23/10/2018</a:t>
            </a:fld>
            <a:endParaRPr lang="en-GB" noProof="0"/>
          </a:p>
        </p:txBody>
      </p:sp>
      <p:sp>
        <p:nvSpPr>
          <p:cNvPr id="7" name="Parallelogram 6"/>
          <p:cNvSpPr/>
          <p:nvPr userDrawn="1"/>
        </p:nvSpPr>
        <p:spPr>
          <a:xfrm rot="16200000">
            <a:off x="719139" y="3687763"/>
            <a:ext cx="971550" cy="107950"/>
          </a:xfrm>
          <a:prstGeom prst="parallelogram">
            <a:avLst>
              <a:gd name="adj" fmla="val 64812"/>
            </a:avLst>
          </a:prstGeom>
          <a:solidFill>
            <a:srgbClr val="9F3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extLst>
      <p:ext uri="{BB962C8B-B14F-4D97-AF65-F5344CB8AC3E}">
        <p14:creationId xmlns:p14="http://schemas.microsoft.com/office/powerpoint/2010/main" val="101579528"/>
      </p:ext>
    </p:extLst>
  </p:cSld>
  <p:clrMap bg1="lt1" tx1="dk1" bg2="lt2" tx2="dk2" accent1="accent1" accent2="accent2" accent3="accent3" accent4="accent4" accent5="accent5" accent6="accent6" hlink="hlink" folHlink="folHlink"/>
  <p:sldLayoutIdLst>
    <p:sldLayoutId id="2147483677" r:id="rId1"/>
    <p:sldLayoutId id="2147483683" r:id="rId2"/>
    <p:sldLayoutId id="2147483704" r:id="rId3"/>
    <p:sldLayoutId id="2147483705" r:id="rId4"/>
    <p:sldLayoutId id="2147483706" r:id="rId5"/>
  </p:sldLayoutIdLst>
  <p:hf hdr="0" ftr="0" dt="0"/>
  <p:txStyles>
    <p:titleStyle>
      <a:lvl1pPr algn="l" defTabSz="685800" rtl="0" eaLnBrk="1" latinLnBrk="0" hangingPunct="1">
        <a:lnSpc>
          <a:spcPct val="90000"/>
        </a:lnSpc>
        <a:spcBef>
          <a:spcPct val="0"/>
        </a:spcBef>
        <a:buNone/>
        <a:defRPr sz="2800" b="1" kern="1200" baseline="0">
          <a:solidFill>
            <a:schemeClr val="bg1"/>
          </a:solidFill>
          <a:latin typeface="+mj-lt"/>
          <a:ea typeface="+mj-ea"/>
          <a:cs typeface="+mj-cs"/>
        </a:defRPr>
      </a:lvl1pPr>
    </p:titleStyle>
    <p:bodyStyle>
      <a:lvl1pPr marL="216000" indent="-216000" algn="l" defTabSz="685800" rtl="0" eaLnBrk="1" latinLnBrk="0" hangingPunct="1">
        <a:lnSpc>
          <a:spcPct val="90000"/>
        </a:lnSpc>
        <a:spcBef>
          <a:spcPts val="900"/>
        </a:spcBef>
        <a:buClr>
          <a:schemeClr val="accent1"/>
        </a:buClr>
        <a:buSzPct val="120000"/>
        <a:buFont typeface="Corbel" panose="020B0503020204020204" pitchFamily="34" charset="0"/>
        <a:buChar char="»"/>
        <a:defRPr sz="2100" kern="1200">
          <a:solidFill>
            <a:schemeClr val="tx1"/>
          </a:solidFill>
          <a:latin typeface="+mn-lt"/>
          <a:ea typeface="+mn-ea"/>
          <a:cs typeface="+mn-cs"/>
        </a:defRPr>
      </a:lvl1pPr>
      <a:lvl2pPr marL="432000" indent="-216000" algn="l" defTabSz="685800" rtl="0" eaLnBrk="1" latinLnBrk="0" hangingPunct="1">
        <a:lnSpc>
          <a:spcPct val="90000"/>
        </a:lnSpc>
        <a:spcBef>
          <a:spcPts val="750"/>
        </a:spcBef>
        <a:buClr>
          <a:schemeClr val="accent1"/>
        </a:buClr>
        <a:buSzPct val="120000"/>
        <a:buFont typeface="Corbel" panose="020B0503020204020204" pitchFamily="34" charset="0"/>
        <a:buChar char="›"/>
        <a:defRPr sz="18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Clr>
          <a:schemeClr val="accent1"/>
        </a:buClr>
        <a:buSzPct val="120000"/>
        <a:buFont typeface="Corbel" panose="020B0503020204020204" pitchFamily="34" charset="0"/>
        <a:buChar char="–"/>
        <a:defRPr sz="18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Clr>
          <a:schemeClr val="accent1"/>
        </a:buClr>
        <a:buSzPct val="120000"/>
        <a:buFont typeface="Corbel" panose="020B0503020204020204" pitchFamily="34" charset="0"/>
        <a:buChar char="–"/>
        <a:defRPr lang="en-US" sz="1800" kern="1200" dirty="0" smtClean="0">
          <a:solidFill>
            <a:schemeClr val="tx1"/>
          </a:solidFill>
          <a:latin typeface="+mn-lt"/>
          <a:ea typeface="+mn-ea"/>
          <a:cs typeface="+mn-cs"/>
        </a:defRPr>
      </a:lvl4pPr>
      <a:lvl5pPr marL="1080000" indent="-216000" algn="l" defTabSz="685800" rtl="0" eaLnBrk="1" latinLnBrk="0" hangingPunct="1">
        <a:lnSpc>
          <a:spcPct val="90000"/>
        </a:lnSpc>
        <a:spcBef>
          <a:spcPts val="300"/>
        </a:spcBef>
        <a:buClr>
          <a:schemeClr val="accent1"/>
        </a:buClr>
        <a:buSzPct val="120000"/>
        <a:buFont typeface="Corbel" panose="020B0503020204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725" userDrawn="1">
          <p15:clr>
            <a:srgbClr val="F26B43"/>
          </p15:clr>
        </p15:guide>
        <p15:guide id="4" pos="5035" userDrawn="1">
          <p15:clr>
            <a:srgbClr val="F26B43"/>
          </p15:clr>
        </p15:guide>
        <p15:guide id="6" pos="793" userDrawn="1">
          <p15:clr>
            <a:srgbClr val="F26B43"/>
          </p15:clr>
        </p15:guide>
        <p15:guide id="7" orient="horz" pos="2051" userDrawn="1">
          <p15:clr>
            <a:srgbClr val="F26B43"/>
          </p15:clr>
        </p15:guide>
        <p15:guide id="8" orient="horz" pos="2618" userDrawn="1">
          <p15:clr>
            <a:srgbClr val="F26B43"/>
          </p15:clr>
        </p15:guide>
        <p15:guide id="9" orient="horz" pos="2663" userDrawn="1">
          <p15:clr>
            <a:srgbClr val="F26B43"/>
          </p15:clr>
        </p15:guide>
        <p15:guide id="10" orient="horz" pos="2096" userDrawn="1">
          <p15:clr>
            <a:srgbClr val="F26B43"/>
          </p15:clr>
        </p15:guide>
        <p15:guide id="11" orient="horz" pos="2142" userDrawn="1">
          <p15:clr>
            <a:srgbClr val="F26B43"/>
          </p15:clr>
        </p15:guide>
        <p15:guide id="12" pos="862" userDrawn="1">
          <p15:clr>
            <a:srgbClr val="F26B43"/>
          </p15:clr>
        </p15:guide>
        <p15:guide id="13" orient="horz" pos="2436" userDrawn="1">
          <p15:clr>
            <a:srgbClr val="F26B43"/>
          </p15:clr>
        </p15:guide>
        <p15:guide id="14" pos="136" userDrawn="1">
          <p15:clr>
            <a:srgbClr val="F26B43"/>
          </p15:clr>
        </p15:guide>
        <p15:guide id="15" pos="635" userDrawn="1">
          <p15:clr>
            <a:srgbClr val="F26B43"/>
          </p15:clr>
        </p15:guide>
        <p15:guide id="16" orient="horz" pos="2323" userDrawn="1">
          <p15:clr>
            <a:srgbClr val="F26B43"/>
          </p15:clr>
        </p15:guide>
        <p15:guide id="17" pos="2721" userDrawn="1">
          <p15:clr>
            <a:srgbClr val="F26B43"/>
          </p15:clr>
        </p15:guide>
        <p15:guide id="18" pos="303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71775" y="-2381"/>
            <a:ext cx="6156325" cy="447675"/>
          </a:xfrm>
          <a:prstGeom prst="rect">
            <a:avLst/>
          </a:prstGeom>
        </p:spPr>
        <p:txBody>
          <a:bodyPr vert="horz" lIns="0" tIns="0" rIns="0" bIns="0" rtlCol="0" anchor="b" anchorCtr="0">
            <a:noAutofit/>
          </a:bodyPr>
          <a:lstStyle/>
          <a:p>
            <a:r>
              <a:rPr lang="en-GB" noProof="0"/>
              <a:t>Click to edit Master title style</a:t>
            </a:r>
          </a:p>
        </p:txBody>
      </p:sp>
      <p:sp>
        <p:nvSpPr>
          <p:cNvPr id="3" name="Text Placeholder 2"/>
          <p:cNvSpPr>
            <a:spLocks noGrp="1"/>
          </p:cNvSpPr>
          <p:nvPr>
            <p:ph type="body" idx="1"/>
          </p:nvPr>
        </p:nvSpPr>
        <p:spPr>
          <a:xfrm>
            <a:off x="215900" y="879475"/>
            <a:ext cx="8712200" cy="3852000"/>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p:cNvSpPr>
            <a:spLocks noGrp="1"/>
          </p:cNvSpPr>
          <p:nvPr>
            <p:ph type="dt" sz="half" idx="2"/>
          </p:nvPr>
        </p:nvSpPr>
        <p:spPr>
          <a:xfrm>
            <a:off x="215901" y="4872778"/>
            <a:ext cx="719138" cy="162000"/>
          </a:xfrm>
          <a:prstGeom prst="rect">
            <a:avLst/>
          </a:prstGeom>
        </p:spPr>
        <p:txBody>
          <a:bodyPr vert="horz" wrap="square" lIns="0" tIns="0" rIns="0" bIns="0" rtlCol="0" anchor="t" anchorCtr="0">
            <a:noAutofit/>
          </a:bodyPr>
          <a:lstStyle>
            <a:lvl1pPr algn="l">
              <a:defRPr sz="950" b="1">
                <a:solidFill>
                  <a:srgbClr val="9BA7A8"/>
                </a:solidFill>
              </a:defRPr>
            </a:lvl1pPr>
          </a:lstStyle>
          <a:p>
            <a:fld id="{31E804B3-B024-6840-9E66-15D7950E565B}" type="datetime1">
              <a:rPr lang="en-GB" noProof="0" smtClean="0"/>
              <a:t>23/10/2018</a:t>
            </a:fld>
            <a:endParaRPr lang="en-GB" noProof="0"/>
          </a:p>
        </p:txBody>
      </p:sp>
      <p:sp>
        <p:nvSpPr>
          <p:cNvPr id="5" name="Footer Placeholder 4"/>
          <p:cNvSpPr>
            <a:spLocks noGrp="1"/>
          </p:cNvSpPr>
          <p:nvPr>
            <p:ph type="ftr" sz="quarter" idx="3"/>
          </p:nvPr>
        </p:nvSpPr>
        <p:spPr>
          <a:xfrm>
            <a:off x="935039" y="4872779"/>
            <a:ext cx="7273924" cy="162000"/>
          </a:xfrm>
          <a:prstGeom prst="rect">
            <a:avLst/>
          </a:prstGeom>
        </p:spPr>
        <p:txBody>
          <a:bodyPr vert="horz" wrap="square" lIns="0" tIns="7200" rIns="0" bIns="0" rtlCol="0" anchor="t" anchorCtr="0">
            <a:noAutofit/>
          </a:bodyPr>
          <a:lstStyle>
            <a:lvl1pPr algn="l">
              <a:defRPr sz="950">
                <a:solidFill>
                  <a:srgbClr val="9BA7A8"/>
                </a:solidFill>
              </a:defRPr>
            </a:lvl1pPr>
          </a:lstStyle>
          <a:p>
            <a:r>
              <a:rPr lang="en-GB" noProof="0"/>
              <a:t>Title of presentation (Insert &gt; Header &amp; Footer &gt; Slide &gt; Footer &gt; Apply to all)</a:t>
            </a:r>
          </a:p>
        </p:txBody>
      </p:sp>
      <p:sp>
        <p:nvSpPr>
          <p:cNvPr id="6" name="Slide Number Placeholder 5"/>
          <p:cNvSpPr>
            <a:spLocks noGrp="1"/>
          </p:cNvSpPr>
          <p:nvPr>
            <p:ph type="sldNum" sz="quarter" idx="4"/>
          </p:nvPr>
        </p:nvSpPr>
        <p:spPr>
          <a:xfrm>
            <a:off x="8208963" y="4872778"/>
            <a:ext cx="719137" cy="162000"/>
          </a:xfrm>
          <a:prstGeom prst="rect">
            <a:avLst/>
          </a:prstGeom>
        </p:spPr>
        <p:txBody>
          <a:bodyPr vert="horz" wrap="square" lIns="0" tIns="0" rIns="0" bIns="0" rtlCol="0" anchor="t" anchorCtr="0">
            <a:noAutofit/>
          </a:bodyPr>
          <a:lstStyle>
            <a:lvl1pPr algn="r">
              <a:defRPr sz="950" b="1">
                <a:solidFill>
                  <a:srgbClr val="9BA7A8"/>
                </a:solidFill>
              </a:defRPr>
            </a:lvl1pPr>
          </a:lstStyle>
          <a:p>
            <a:fld id="{BC1903E8-1638-4376-A5CE-0131C1204B53}" type="slidenum">
              <a:rPr lang="en-GB" noProof="0" smtClean="0"/>
              <a:pPr/>
              <a:t>‹#›</a:t>
            </a:fld>
            <a:endParaRPr lang="en-GB" noProof="0"/>
          </a:p>
        </p:txBody>
      </p:sp>
      <p:pic>
        <p:nvPicPr>
          <p:cNvPr id="7" name="Picture 6" descr="2013_Jisc_Logo_RGB300(19.5mm).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5901" y="0"/>
            <a:ext cx="719138" cy="418976"/>
          </a:xfrm>
          <a:prstGeom prst="rect">
            <a:avLst/>
          </a:prstGeom>
        </p:spPr>
      </p:pic>
      <p:cxnSp>
        <p:nvCxnSpPr>
          <p:cNvPr id="10" name="Straight Connector 9"/>
          <p:cNvCxnSpPr/>
          <p:nvPr userDrawn="1"/>
        </p:nvCxnSpPr>
        <p:spPr>
          <a:xfrm>
            <a:off x="215900" y="519113"/>
            <a:ext cx="87122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11" name="Straight Connector 10"/>
          <p:cNvCxnSpPr/>
          <p:nvPr userDrawn="1"/>
        </p:nvCxnSpPr>
        <p:spPr>
          <a:xfrm>
            <a:off x="216100" y="4872779"/>
            <a:ext cx="8712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spTree>
    <p:extLst>
      <p:ext uri="{BB962C8B-B14F-4D97-AF65-F5344CB8AC3E}">
        <p14:creationId xmlns:p14="http://schemas.microsoft.com/office/powerpoint/2010/main" val="3856515404"/>
      </p:ext>
    </p:extLst>
  </p:cSld>
  <p:clrMap bg1="lt1" tx1="dk1" bg2="lt2" tx2="dk2" accent1="accent1" accent2="accent2" accent3="accent3" accent4="accent4" accent5="accent5" accent6="accent6" hlink="hlink" folHlink="folHlink"/>
  <p:sldLayoutIdLst>
    <p:sldLayoutId id="2147483685" r:id="rId1"/>
    <p:sldLayoutId id="2147483689" r:id="rId2"/>
    <p:sldLayoutId id="2147483687" r:id="rId3"/>
    <p:sldLayoutId id="2147483690" r:id="rId4"/>
  </p:sldLayoutIdLst>
  <p:hf hdr="0" ftr="0" dt="0"/>
  <p:txStyles>
    <p:titleStyle>
      <a:lvl1pPr algn="r" defTabSz="685800" rtl="0" eaLnBrk="1" latinLnBrk="0" hangingPunct="1">
        <a:lnSpc>
          <a:spcPct val="90000"/>
        </a:lnSpc>
        <a:spcBef>
          <a:spcPct val="0"/>
        </a:spcBef>
        <a:buNone/>
        <a:defRPr sz="2800" b="1" kern="1200">
          <a:solidFill>
            <a:srgbClr val="B71A8B"/>
          </a:solidFill>
          <a:latin typeface="+mj-lt"/>
          <a:ea typeface="+mj-ea"/>
          <a:cs typeface="+mj-cs"/>
        </a:defRPr>
      </a:lvl1pPr>
    </p:titleStyle>
    <p:bodyStyle>
      <a:lvl1pPr marL="216000" indent="-216000" algn="l" defTabSz="685800" rtl="0" eaLnBrk="1" latinLnBrk="0" hangingPunct="1">
        <a:lnSpc>
          <a:spcPct val="90000"/>
        </a:lnSpc>
        <a:spcBef>
          <a:spcPts val="900"/>
        </a:spcBef>
        <a:buClr>
          <a:schemeClr val="accent1"/>
        </a:buClr>
        <a:buSzPct val="120000"/>
        <a:buFont typeface="Corbel" panose="020B0503020204020204" pitchFamily="34" charset="0"/>
        <a:buChar char="»"/>
        <a:defRPr sz="2800" kern="1200">
          <a:solidFill>
            <a:schemeClr val="tx1"/>
          </a:solidFill>
          <a:latin typeface="+mn-lt"/>
          <a:ea typeface="+mn-ea"/>
          <a:cs typeface="+mn-cs"/>
        </a:defRPr>
      </a:lvl1pPr>
      <a:lvl2pPr marL="432000" indent="-216000" algn="l" defTabSz="685800" rtl="0" eaLnBrk="1" latinLnBrk="0" hangingPunct="1">
        <a:lnSpc>
          <a:spcPct val="90000"/>
        </a:lnSpc>
        <a:spcBef>
          <a:spcPts val="750"/>
        </a:spcBef>
        <a:buClr>
          <a:schemeClr val="accent1"/>
        </a:buClr>
        <a:buSzPct val="120000"/>
        <a:buFont typeface="Corbel" panose="020B0503020204020204" pitchFamily="34" charset="0"/>
        <a:buChar char="›"/>
        <a:defRPr sz="2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Clr>
          <a:schemeClr val="accent1"/>
        </a:buClr>
        <a:buSzPct val="120000"/>
        <a:buFont typeface="Corbel" panose="020B0503020204020204" pitchFamily="34" charset="0"/>
        <a:buChar char="–"/>
        <a:defRPr sz="20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Clr>
          <a:schemeClr val="accent1"/>
        </a:buClr>
        <a:buSzPct val="120000"/>
        <a:buFont typeface="Corbel" panose="020B0503020204020204" pitchFamily="34" charset="0"/>
        <a:buChar char="–"/>
        <a:defRPr lang="en-US" sz="2000" kern="1200" dirty="0" smtClean="0">
          <a:solidFill>
            <a:schemeClr val="tx1"/>
          </a:solidFill>
          <a:latin typeface="+mn-lt"/>
          <a:ea typeface="+mn-ea"/>
          <a:cs typeface="+mn-cs"/>
        </a:defRPr>
      </a:lvl4pPr>
      <a:lvl5pPr marL="1080000" indent="-216000" algn="l" defTabSz="685800" rtl="0" eaLnBrk="1" latinLnBrk="0" hangingPunct="1">
        <a:lnSpc>
          <a:spcPct val="90000"/>
        </a:lnSpc>
        <a:spcBef>
          <a:spcPts val="300"/>
        </a:spcBef>
        <a:buClr>
          <a:schemeClr val="accent1"/>
        </a:buClr>
        <a:buSzPct val="120000"/>
        <a:buFont typeface="Corbel" panose="020B0503020204020204" pitchFamily="34" charset="0"/>
        <a:buChar char="–"/>
        <a:defRPr sz="2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36">
          <p15:clr>
            <a:srgbClr val="F26B43"/>
          </p15:clr>
        </p15:guide>
        <p15:guide id="2" pos="5624">
          <p15:clr>
            <a:srgbClr val="F26B43"/>
          </p15:clr>
        </p15:guide>
        <p15:guide id="3" orient="horz" pos="2981">
          <p15:clr>
            <a:srgbClr val="F26B43"/>
          </p15:clr>
        </p15:guide>
        <p15:guide id="4" orient="horz" pos="3072">
          <p15:clr>
            <a:srgbClr val="F26B43"/>
          </p15:clr>
        </p15:guide>
        <p15:guide id="5" orient="horz" pos="1688" userDrawn="1">
          <p15:clr>
            <a:srgbClr val="F26B43"/>
          </p15:clr>
        </p15:guide>
        <p15:guide id="8" orient="horz" pos="554">
          <p15:clr>
            <a:srgbClr val="F26B43"/>
          </p15:clr>
        </p15:guide>
        <p15:guide id="9" pos="589">
          <p15:clr>
            <a:srgbClr val="F26B43"/>
          </p15:clr>
        </p15:guide>
        <p15:guide id="10" pos="2880">
          <p15:clr>
            <a:srgbClr val="F26B43"/>
          </p15:clr>
        </p15:guide>
        <p15:guide id="11" pos="5171">
          <p15:clr>
            <a:srgbClr val="F26B43"/>
          </p15:clr>
        </p15:guide>
        <p15:guide id="13" pos="2721">
          <p15:clr>
            <a:srgbClr val="F26B43"/>
          </p15:clr>
        </p15:guide>
        <p15:guide id="14" pos="3039">
          <p15:clr>
            <a:srgbClr val="F26B43"/>
          </p15:clr>
        </p15:guide>
        <p15:guide id="15" orient="horz" pos="87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738" y="2124075"/>
            <a:ext cx="6085791" cy="447675"/>
          </a:xfrm>
          <a:prstGeom prst="rect">
            <a:avLst/>
          </a:prstGeom>
        </p:spPr>
        <p:txBody>
          <a:bodyPr vert="horz" lIns="0" tIns="0" rIns="0" bIns="0" rtlCol="0" anchor="t" anchorCtr="0">
            <a:noAutofit/>
          </a:bodyPr>
          <a:lstStyle/>
          <a:p>
            <a:r>
              <a:rPr lang="en-GB" noProof="0"/>
              <a:t>Click to edit Master title style</a:t>
            </a:r>
          </a:p>
        </p:txBody>
      </p:sp>
      <p:sp>
        <p:nvSpPr>
          <p:cNvPr id="4" name="Date Placeholder 3"/>
          <p:cNvSpPr>
            <a:spLocks noGrp="1"/>
          </p:cNvSpPr>
          <p:nvPr>
            <p:ph type="dt" sz="half" idx="2"/>
          </p:nvPr>
        </p:nvSpPr>
        <p:spPr>
          <a:xfrm>
            <a:off x="215901" y="4872778"/>
            <a:ext cx="719138" cy="162000"/>
          </a:xfrm>
          <a:prstGeom prst="rect">
            <a:avLst/>
          </a:prstGeom>
        </p:spPr>
        <p:txBody>
          <a:bodyPr vert="horz" wrap="square" lIns="0" tIns="0" rIns="0" bIns="0" rtlCol="0" anchor="t" anchorCtr="0">
            <a:noAutofit/>
          </a:bodyPr>
          <a:lstStyle>
            <a:lvl1pPr algn="l">
              <a:defRPr sz="950" b="1">
                <a:solidFill>
                  <a:srgbClr val="9BA7A8"/>
                </a:solidFill>
              </a:defRPr>
            </a:lvl1pPr>
          </a:lstStyle>
          <a:p>
            <a:fld id="{7BF36320-42AF-534D-919A-2080D816029E}" type="datetime1">
              <a:rPr lang="en-GB" noProof="0" smtClean="0"/>
              <a:t>23/10/2018</a:t>
            </a:fld>
            <a:endParaRPr lang="en-GB" noProof="0"/>
          </a:p>
        </p:txBody>
      </p:sp>
      <p:sp>
        <p:nvSpPr>
          <p:cNvPr id="5" name="Footer Placeholder 4"/>
          <p:cNvSpPr>
            <a:spLocks noGrp="1"/>
          </p:cNvSpPr>
          <p:nvPr>
            <p:ph type="ftr" sz="quarter" idx="3"/>
          </p:nvPr>
        </p:nvSpPr>
        <p:spPr>
          <a:xfrm>
            <a:off x="935039" y="4872779"/>
            <a:ext cx="7273924" cy="162000"/>
          </a:xfrm>
          <a:prstGeom prst="rect">
            <a:avLst/>
          </a:prstGeom>
        </p:spPr>
        <p:txBody>
          <a:bodyPr vert="horz" wrap="square" lIns="0" tIns="7200" rIns="0" bIns="0" rtlCol="0" anchor="t" anchorCtr="0">
            <a:noAutofit/>
          </a:bodyPr>
          <a:lstStyle>
            <a:lvl1pPr algn="l">
              <a:defRPr sz="950">
                <a:solidFill>
                  <a:srgbClr val="9BA7A8"/>
                </a:solidFill>
              </a:defRPr>
            </a:lvl1pPr>
          </a:lstStyle>
          <a:p>
            <a:r>
              <a:rPr lang="en-GB" noProof="0"/>
              <a:t>Title of presentation (Insert &gt; Header &amp; Footer &gt; Slide &gt; Footer &gt; Apply to all)</a:t>
            </a:r>
          </a:p>
        </p:txBody>
      </p:sp>
      <p:sp>
        <p:nvSpPr>
          <p:cNvPr id="6" name="Slide Number Placeholder 5"/>
          <p:cNvSpPr>
            <a:spLocks noGrp="1"/>
          </p:cNvSpPr>
          <p:nvPr>
            <p:ph type="sldNum" sz="quarter" idx="4"/>
          </p:nvPr>
        </p:nvSpPr>
        <p:spPr>
          <a:xfrm>
            <a:off x="8208963" y="4872778"/>
            <a:ext cx="719137" cy="162000"/>
          </a:xfrm>
          <a:prstGeom prst="rect">
            <a:avLst/>
          </a:prstGeom>
        </p:spPr>
        <p:txBody>
          <a:bodyPr vert="horz" wrap="square" lIns="0" tIns="0" rIns="0" bIns="0" rtlCol="0" anchor="t" anchorCtr="0">
            <a:noAutofit/>
          </a:bodyPr>
          <a:lstStyle>
            <a:lvl1pPr algn="r">
              <a:defRPr sz="950" b="1">
                <a:solidFill>
                  <a:srgbClr val="9BA7A8"/>
                </a:solidFill>
              </a:defRPr>
            </a:lvl1pPr>
          </a:lstStyle>
          <a:p>
            <a:fld id="{BC1903E8-1638-4376-A5CE-0131C1204B53}" type="slidenum">
              <a:rPr lang="en-GB" noProof="0" smtClean="0"/>
              <a:pPr/>
              <a:t>‹#›</a:t>
            </a:fld>
            <a:endParaRPr lang="en-GB" noProof="0"/>
          </a:p>
        </p:txBody>
      </p:sp>
      <p:cxnSp>
        <p:nvCxnSpPr>
          <p:cNvPr id="11" name="Straight Connector 10"/>
          <p:cNvCxnSpPr/>
          <p:nvPr userDrawn="1"/>
        </p:nvCxnSpPr>
        <p:spPr>
          <a:xfrm>
            <a:off x="216100" y="4872779"/>
            <a:ext cx="8712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9" name="Picture 8" descr="2013_Jisc_Logo_RGB300(26mm).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6000" y="467"/>
            <a:ext cx="935738" cy="545593"/>
          </a:xfrm>
          <a:prstGeom prst="rect">
            <a:avLst/>
          </a:prstGeom>
        </p:spPr>
      </p:pic>
    </p:spTree>
    <p:extLst>
      <p:ext uri="{BB962C8B-B14F-4D97-AF65-F5344CB8AC3E}">
        <p14:creationId xmlns:p14="http://schemas.microsoft.com/office/powerpoint/2010/main" val="3880320971"/>
      </p:ext>
    </p:extLst>
  </p:cSld>
  <p:clrMap bg1="lt1" tx1="dk1" bg2="lt2" tx2="dk2" accent1="accent1" accent2="accent2" accent3="accent3" accent4="accent4" accent5="accent5" accent6="accent6" hlink="hlink" folHlink="folHlink"/>
  <p:sldLayoutIdLst>
    <p:sldLayoutId id="2147483692" r:id="rId1"/>
    <p:sldLayoutId id="2147483700" r:id="rId2"/>
  </p:sldLayoutIdLst>
  <p:hf hdr="0" ftr="0" dt="0"/>
  <p:txStyles>
    <p:titleStyle>
      <a:lvl1pPr algn="l" defTabSz="685800" rtl="0" eaLnBrk="1" latinLnBrk="0" hangingPunct="1">
        <a:lnSpc>
          <a:spcPct val="90000"/>
        </a:lnSpc>
        <a:spcBef>
          <a:spcPct val="0"/>
        </a:spcBef>
        <a:buNone/>
        <a:defRPr sz="2800" b="1" kern="1200">
          <a:solidFill>
            <a:srgbClr val="B71A8B"/>
          </a:solidFill>
          <a:latin typeface="+mj-lt"/>
          <a:ea typeface="+mj-ea"/>
          <a:cs typeface="+mj-cs"/>
        </a:defRPr>
      </a:lvl1pPr>
    </p:titleStyle>
    <p:bodyStyle>
      <a:lvl1pPr marL="216000" indent="-216000" algn="l" defTabSz="685800" rtl="0" eaLnBrk="1" latinLnBrk="0" hangingPunct="1">
        <a:lnSpc>
          <a:spcPct val="90000"/>
        </a:lnSpc>
        <a:spcBef>
          <a:spcPts val="900"/>
        </a:spcBef>
        <a:buClr>
          <a:schemeClr val="accent1"/>
        </a:buClr>
        <a:buSzPct val="120000"/>
        <a:buFont typeface="Corbel" panose="020B0503020204020204" pitchFamily="34" charset="0"/>
        <a:buChar char="»"/>
        <a:defRPr sz="2800" kern="1200">
          <a:solidFill>
            <a:schemeClr val="tx1"/>
          </a:solidFill>
          <a:latin typeface="+mn-lt"/>
          <a:ea typeface="+mn-ea"/>
          <a:cs typeface="+mn-cs"/>
        </a:defRPr>
      </a:lvl1pPr>
      <a:lvl2pPr marL="432000" indent="-216000" algn="l" defTabSz="685800" rtl="0" eaLnBrk="1" latinLnBrk="0" hangingPunct="1">
        <a:lnSpc>
          <a:spcPct val="90000"/>
        </a:lnSpc>
        <a:spcBef>
          <a:spcPts val="750"/>
        </a:spcBef>
        <a:buClr>
          <a:schemeClr val="accent1"/>
        </a:buClr>
        <a:buSzPct val="120000"/>
        <a:buFont typeface="Corbel" panose="020B0503020204020204" pitchFamily="34" charset="0"/>
        <a:buChar char="›"/>
        <a:defRPr sz="28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Clr>
          <a:schemeClr val="accent1"/>
        </a:buClr>
        <a:buSzPct val="120000"/>
        <a:buFont typeface="Corbel" panose="020B0503020204020204" pitchFamily="34" charset="0"/>
        <a:buChar char="–"/>
        <a:defRPr sz="24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Clr>
          <a:schemeClr val="accent1"/>
        </a:buClr>
        <a:buSzPct val="120000"/>
        <a:buFont typeface="Corbel" panose="020B0503020204020204" pitchFamily="34" charset="0"/>
        <a:buChar char="–"/>
        <a:defRPr lang="en-US" sz="2400" kern="1200" dirty="0" smtClean="0">
          <a:solidFill>
            <a:schemeClr val="tx1"/>
          </a:solidFill>
          <a:latin typeface="+mn-lt"/>
          <a:ea typeface="+mn-ea"/>
          <a:cs typeface="+mn-cs"/>
        </a:defRPr>
      </a:lvl4pPr>
      <a:lvl5pPr marL="1080000" indent="-216000" algn="l" defTabSz="685800" rtl="0" eaLnBrk="1" latinLnBrk="0" hangingPunct="1">
        <a:lnSpc>
          <a:spcPct val="90000"/>
        </a:lnSpc>
        <a:spcBef>
          <a:spcPts val="300"/>
        </a:spcBef>
        <a:buClr>
          <a:schemeClr val="accent1"/>
        </a:buClr>
        <a:buSzPct val="120000"/>
        <a:buFont typeface="Corbel" panose="020B0503020204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36">
          <p15:clr>
            <a:srgbClr val="F26B43"/>
          </p15:clr>
        </p15:guide>
        <p15:guide id="2" pos="5624">
          <p15:clr>
            <a:srgbClr val="F26B43"/>
          </p15:clr>
        </p15:guide>
        <p15:guide id="3" orient="horz" pos="2981">
          <p15:clr>
            <a:srgbClr val="F26B43"/>
          </p15:clr>
        </p15:guide>
        <p15:guide id="4" orient="horz" pos="3072">
          <p15:clr>
            <a:srgbClr val="F26B43"/>
          </p15:clr>
        </p15:guide>
        <p15:guide id="5" orient="horz" pos="1620">
          <p15:clr>
            <a:srgbClr val="F26B43"/>
          </p15:clr>
        </p15:guide>
        <p15:guide id="9" pos="725" userDrawn="1">
          <p15:clr>
            <a:srgbClr val="F26B43"/>
          </p15:clr>
        </p15:guide>
        <p15:guide id="10" pos="2880">
          <p15:clr>
            <a:srgbClr val="F26B43"/>
          </p15:clr>
        </p15:guide>
        <p15:guide id="11" pos="5035" userDrawn="1">
          <p15:clr>
            <a:srgbClr val="F26B43"/>
          </p15:clr>
        </p15:guide>
        <p15:guide id="13" pos="2721">
          <p15:clr>
            <a:srgbClr val="F26B43"/>
          </p15:clr>
        </p15:guide>
        <p15:guide id="14" pos="3039">
          <p15:clr>
            <a:srgbClr val="F26B43"/>
          </p15:clr>
        </p15:guide>
        <p15:guide id="15" orient="horz" pos="55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71775" y="-2381"/>
            <a:ext cx="6156325" cy="447675"/>
          </a:xfrm>
          <a:prstGeom prst="rect">
            <a:avLst/>
          </a:prstGeom>
        </p:spPr>
        <p:txBody>
          <a:bodyPr vert="horz" lIns="0" tIns="0" rIns="0" bIns="0" rtlCol="0" anchor="b" anchorCtr="0">
            <a:noAutofit/>
          </a:bodyPr>
          <a:lstStyle/>
          <a:p>
            <a:r>
              <a:rPr lang="en-GB" noProof="0"/>
              <a:t>Click to edit Master title style</a:t>
            </a:r>
          </a:p>
        </p:txBody>
      </p:sp>
    </p:spTree>
    <p:extLst>
      <p:ext uri="{BB962C8B-B14F-4D97-AF65-F5344CB8AC3E}">
        <p14:creationId xmlns:p14="http://schemas.microsoft.com/office/powerpoint/2010/main" val="1356732325"/>
      </p:ext>
    </p:extLst>
  </p:cSld>
  <p:clrMap bg1="lt1" tx1="dk1" bg2="lt2" tx2="dk2" accent1="accent1" accent2="accent2" accent3="accent3" accent4="accent4" accent5="accent5" accent6="accent6" hlink="hlink" folHlink="folHlink"/>
  <p:sldLayoutIdLst>
    <p:sldLayoutId id="2147483703" r:id="rId1"/>
    <p:sldLayoutId id="2147483695" r:id="rId2"/>
    <p:sldLayoutId id="2147483701" r:id="rId3"/>
    <p:sldLayoutId id="2147483696" r:id="rId4"/>
  </p:sldLayoutIdLst>
  <p:hf hdr="0" ftr="0" dt="0"/>
  <p:txStyles>
    <p:titleStyle>
      <a:lvl1pPr algn="r" defTabSz="685800" rtl="0" eaLnBrk="1" latinLnBrk="0" hangingPunct="1">
        <a:lnSpc>
          <a:spcPct val="90000"/>
        </a:lnSpc>
        <a:spcBef>
          <a:spcPct val="0"/>
        </a:spcBef>
        <a:buNone/>
        <a:defRPr sz="2800" b="1" kern="1200">
          <a:solidFill>
            <a:schemeClr val="bg1"/>
          </a:solidFill>
          <a:latin typeface="+mj-lt"/>
          <a:ea typeface="+mj-ea"/>
          <a:cs typeface="+mj-cs"/>
        </a:defRPr>
      </a:lvl1pPr>
    </p:titleStyle>
    <p:bodyStyle>
      <a:lvl1pPr marL="216000" indent="-216000" algn="l" defTabSz="685800" rtl="0" eaLnBrk="1" latinLnBrk="0" hangingPunct="1">
        <a:lnSpc>
          <a:spcPct val="90000"/>
        </a:lnSpc>
        <a:spcBef>
          <a:spcPts val="900"/>
        </a:spcBef>
        <a:buClr>
          <a:schemeClr val="accent1"/>
        </a:buClr>
        <a:buSzPct val="120000"/>
        <a:buFont typeface="Corbel" panose="020B0503020204020204" pitchFamily="34" charset="0"/>
        <a:buChar char="»"/>
        <a:defRPr sz="2800" kern="1200" baseline="0">
          <a:solidFill>
            <a:schemeClr val="tx1"/>
          </a:solidFill>
          <a:latin typeface="+mn-lt"/>
          <a:ea typeface="+mn-ea"/>
          <a:cs typeface="+mn-cs"/>
        </a:defRPr>
      </a:lvl1pPr>
      <a:lvl2pPr marL="432000" indent="-216000" algn="l" defTabSz="685800" rtl="0" eaLnBrk="1" latinLnBrk="0" hangingPunct="1">
        <a:lnSpc>
          <a:spcPct val="90000"/>
        </a:lnSpc>
        <a:spcBef>
          <a:spcPts val="750"/>
        </a:spcBef>
        <a:buClr>
          <a:schemeClr val="accent1"/>
        </a:buClr>
        <a:buSzPct val="120000"/>
        <a:buFont typeface="Corbel" panose="020B0503020204020204" pitchFamily="34" charset="0"/>
        <a:buChar char="›"/>
        <a:defRPr sz="28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Clr>
          <a:schemeClr val="accent1"/>
        </a:buClr>
        <a:buSzPct val="120000"/>
        <a:buFont typeface="Corbel" panose="020B0503020204020204" pitchFamily="34" charset="0"/>
        <a:buChar char="–"/>
        <a:defRPr sz="24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Clr>
          <a:schemeClr val="accent1"/>
        </a:buClr>
        <a:buSzPct val="120000"/>
        <a:buFont typeface="Corbel" panose="020B0503020204020204" pitchFamily="34" charset="0"/>
        <a:buChar char="–"/>
        <a:defRPr lang="en-US" sz="2400" kern="1200" dirty="0" smtClean="0">
          <a:solidFill>
            <a:schemeClr val="tx1"/>
          </a:solidFill>
          <a:latin typeface="+mn-lt"/>
          <a:ea typeface="+mn-ea"/>
          <a:cs typeface="+mn-cs"/>
        </a:defRPr>
      </a:lvl4pPr>
      <a:lvl5pPr marL="1080000" indent="-216000" algn="l" defTabSz="685800" rtl="0" eaLnBrk="1" latinLnBrk="0" hangingPunct="1">
        <a:lnSpc>
          <a:spcPct val="90000"/>
        </a:lnSpc>
        <a:spcBef>
          <a:spcPts val="300"/>
        </a:spcBef>
        <a:buClr>
          <a:schemeClr val="accent1"/>
        </a:buClr>
        <a:buSzPct val="120000"/>
        <a:buFont typeface="Corbel" panose="020B0503020204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36">
          <p15:clr>
            <a:srgbClr val="F26B43"/>
          </p15:clr>
        </p15:guide>
        <p15:guide id="2" pos="5624">
          <p15:clr>
            <a:srgbClr val="F26B43"/>
          </p15:clr>
        </p15:guide>
        <p15:guide id="3" orient="horz" pos="2981">
          <p15:clr>
            <a:srgbClr val="F26B43"/>
          </p15:clr>
        </p15:guide>
        <p15:guide id="4" orient="horz" pos="3072">
          <p15:clr>
            <a:srgbClr val="F26B43"/>
          </p15:clr>
        </p15:guide>
        <p15:guide id="5" orient="horz" pos="1688" userDrawn="1">
          <p15:clr>
            <a:srgbClr val="F26B43"/>
          </p15:clr>
        </p15:guide>
        <p15:guide id="8" orient="horz" pos="554">
          <p15:clr>
            <a:srgbClr val="F26B43"/>
          </p15:clr>
        </p15:guide>
        <p15:guide id="9" pos="589">
          <p15:clr>
            <a:srgbClr val="F26B43"/>
          </p15:clr>
        </p15:guide>
        <p15:guide id="10" pos="2880">
          <p15:clr>
            <a:srgbClr val="F26B43"/>
          </p15:clr>
        </p15:guide>
        <p15:guide id="11" pos="5171">
          <p15:clr>
            <a:srgbClr val="F26B43"/>
          </p15:clr>
        </p15:guide>
        <p15:guide id="13" pos="2721">
          <p15:clr>
            <a:srgbClr val="F26B43"/>
          </p15:clr>
        </p15:guide>
        <p15:guide id="14" pos="3039">
          <p15:clr>
            <a:srgbClr val="F26B43"/>
          </p15:clr>
        </p15:guide>
        <p15:guide id="15" orient="horz" pos="87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42309" y="-2381"/>
            <a:ext cx="6085791" cy="447675"/>
          </a:xfrm>
          <a:prstGeom prst="rect">
            <a:avLst/>
          </a:prstGeom>
        </p:spPr>
        <p:txBody>
          <a:bodyPr vert="horz" lIns="0" tIns="0" rIns="0" bIns="0" rtlCol="0" anchor="b" anchorCtr="0">
            <a:noAutofit/>
          </a:bodyPr>
          <a:lstStyle/>
          <a:p>
            <a:endParaRPr lang="en-GB" noProof="0"/>
          </a:p>
        </p:txBody>
      </p:sp>
      <p:sp>
        <p:nvSpPr>
          <p:cNvPr id="4" name="Date Placeholder 3"/>
          <p:cNvSpPr>
            <a:spLocks noGrp="1"/>
          </p:cNvSpPr>
          <p:nvPr>
            <p:ph type="dt" sz="half" idx="2"/>
          </p:nvPr>
        </p:nvSpPr>
        <p:spPr>
          <a:xfrm>
            <a:off x="215901" y="4872778"/>
            <a:ext cx="719138" cy="162000"/>
          </a:xfrm>
          <a:prstGeom prst="rect">
            <a:avLst/>
          </a:prstGeom>
        </p:spPr>
        <p:txBody>
          <a:bodyPr vert="horz" wrap="square" lIns="0" tIns="0" rIns="0" bIns="0" rtlCol="0" anchor="t" anchorCtr="0">
            <a:noAutofit/>
          </a:bodyPr>
          <a:lstStyle>
            <a:lvl1pPr algn="l">
              <a:defRPr sz="950" b="1">
                <a:solidFill>
                  <a:srgbClr val="9BA7A8"/>
                </a:solidFill>
              </a:defRPr>
            </a:lvl1pPr>
          </a:lstStyle>
          <a:p>
            <a:fld id="{1533E0D7-364B-5249-9C91-F7E556C9478F}" type="datetime1">
              <a:rPr lang="en-GB" noProof="0" smtClean="0"/>
              <a:t>23/10/2018</a:t>
            </a:fld>
            <a:endParaRPr lang="en-GB" noProof="0"/>
          </a:p>
        </p:txBody>
      </p:sp>
      <p:sp>
        <p:nvSpPr>
          <p:cNvPr id="5" name="Footer Placeholder 4"/>
          <p:cNvSpPr>
            <a:spLocks noGrp="1"/>
          </p:cNvSpPr>
          <p:nvPr>
            <p:ph type="ftr" sz="quarter" idx="3"/>
          </p:nvPr>
        </p:nvSpPr>
        <p:spPr>
          <a:xfrm>
            <a:off x="935039" y="4872779"/>
            <a:ext cx="7273924" cy="162000"/>
          </a:xfrm>
          <a:prstGeom prst="rect">
            <a:avLst/>
          </a:prstGeom>
        </p:spPr>
        <p:txBody>
          <a:bodyPr vert="horz" wrap="square" lIns="0" tIns="7200" rIns="0" bIns="0" rtlCol="0" anchor="t" anchorCtr="0">
            <a:noAutofit/>
          </a:bodyPr>
          <a:lstStyle>
            <a:lvl1pPr algn="l">
              <a:defRPr sz="950">
                <a:solidFill>
                  <a:srgbClr val="9BA7A8"/>
                </a:solidFill>
              </a:defRPr>
            </a:lvl1pPr>
          </a:lstStyle>
          <a:p>
            <a:r>
              <a:rPr lang="en-GB" noProof="0"/>
              <a:t>Title of presentation (Insert &gt; Header &amp; Footer &gt; Slide &gt; Footer &gt; Apply to all)</a:t>
            </a:r>
          </a:p>
        </p:txBody>
      </p:sp>
      <p:sp>
        <p:nvSpPr>
          <p:cNvPr id="6" name="Slide Number Placeholder 5"/>
          <p:cNvSpPr>
            <a:spLocks noGrp="1"/>
          </p:cNvSpPr>
          <p:nvPr>
            <p:ph type="sldNum" sz="quarter" idx="4"/>
          </p:nvPr>
        </p:nvSpPr>
        <p:spPr>
          <a:xfrm>
            <a:off x="8208963" y="4872778"/>
            <a:ext cx="719137" cy="162000"/>
          </a:xfrm>
          <a:prstGeom prst="rect">
            <a:avLst/>
          </a:prstGeom>
        </p:spPr>
        <p:txBody>
          <a:bodyPr vert="horz" wrap="square" lIns="0" tIns="0" rIns="0" bIns="0" rtlCol="0" anchor="t" anchorCtr="0">
            <a:noAutofit/>
          </a:bodyPr>
          <a:lstStyle>
            <a:lvl1pPr algn="r">
              <a:defRPr sz="950" b="1">
                <a:solidFill>
                  <a:srgbClr val="9BA7A8"/>
                </a:solidFill>
              </a:defRPr>
            </a:lvl1pPr>
          </a:lstStyle>
          <a:p>
            <a:fld id="{BC1903E8-1638-4376-A5CE-0131C1204B53}" type="slidenum">
              <a:rPr lang="en-GB" noProof="0" smtClean="0"/>
              <a:pPr/>
              <a:t>‹#›</a:t>
            </a:fld>
            <a:endParaRPr lang="en-GB" noProof="0"/>
          </a:p>
        </p:txBody>
      </p:sp>
      <p:pic>
        <p:nvPicPr>
          <p:cNvPr id="7" name="Picture 6" descr="2013_Jisc_Logo_RGB300(19.5m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5901" y="0"/>
            <a:ext cx="719138" cy="418976"/>
          </a:xfrm>
          <a:prstGeom prst="rect">
            <a:avLst/>
          </a:prstGeom>
        </p:spPr>
      </p:pic>
      <p:cxnSp>
        <p:nvCxnSpPr>
          <p:cNvPr id="10" name="Straight Connector 9"/>
          <p:cNvCxnSpPr/>
          <p:nvPr userDrawn="1"/>
        </p:nvCxnSpPr>
        <p:spPr>
          <a:xfrm>
            <a:off x="215900" y="519113"/>
            <a:ext cx="87122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11" name="Straight Connector 10"/>
          <p:cNvCxnSpPr/>
          <p:nvPr userDrawn="1"/>
        </p:nvCxnSpPr>
        <p:spPr>
          <a:xfrm>
            <a:off x="216100" y="4872779"/>
            <a:ext cx="8712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sp>
        <p:nvSpPr>
          <p:cNvPr id="14" name="Oval 13"/>
          <p:cNvSpPr/>
          <p:nvPr userDrawn="1"/>
        </p:nvSpPr>
        <p:spPr>
          <a:xfrm>
            <a:off x="904297" y="3480530"/>
            <a:ext cx="1188000" cy="1188000"/>
          </a:xfrm>
          <a:prstGeom prst="ellipse">
            <a:avLst/>
          </a:prstGeom>
          <a:solidFill>
            <a:srgbClr val="9F3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mn-lt"/>
                <a:ea typeface="+mn-ea"/>
                <a:cs typeface="+mn-cs"/>
              </a:rPr>
              <a:t>Jisc Dark Orange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mn-lt"/>
                <a:ea typeface="+mn-ea"/>
                <a:cs typeface="+mn-cs"/>
              </a:rPr>
              <a:t>R:159</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mn-lt"/>
                <a:ea typeface="+mn-ea"/>
                <a:cs typeface="+mn-cs"/>
              </a:rPr>
              <a:t>G:53</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mn-lt"/>
                <a:ea typeface="+mn-ea"/>
                <a:cs typeface="+mn-cs"/>
              </a:rPr>
              <a:t>B:21</a:t>
            </a:r>
          </a:p>
        </p:txBody>
      </p:sp>
      <p:sp>
        <p:nvSpPr>
          <p:cNvPr id="17" name="Oval 16"/>
          <p:cNvSpPr/>
          <p:nvPr userDrawn="1"/>
        </p:nvSpPr>
        <p:spPr>
          <a:xfrm>
            <a:off x="760297" y="723362"/>
            <a:ext cx="1476000" cy="1476000"/>
          </a:xfrm>
          <a:prstGeom prst="ellipse">
            <a:avLst/>
          </a:prstGeom>
          <a:solidFill>
            <a:srgbClr val="E85E1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mn-lt"/>
                <a:ea typeface="+mn-ea"/>
                <a:cs typeface="+mn-cs"/>
              </a:rPr>
              <a:t>Jisc Orange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mn-lt"/>
                <a:ea typeface="+mn-ea"/>
                <a:cs typeface="+mn-cs"/>
              </a:rPr>
              <a:t>R:232</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mn-lt"/>
                <a:ea typeface="+mn-ea"/>
                <a:cs typeface="+mn-cs"/>
              </a:rPr>
              <a:t>G:94</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mn-lt"/>
                <a:ea typeface="+mn-ea"/>
                <a:cs typeface="+mn-cs"/>
              </a:rPr>
              <a:t>B:18</a:t>
            </a:r>
          </a:p>
        </p:txBody>
      </p:sp>
      <p:sp>
        <p:nvSpPr>
          <p:cNvPr id="26" name="Oval 25"/>
          <p:cNvSpPr>
            <a:spLocks noChangeAspect="1"/>
          </p:cNvSpPr>
          <p:nvPr userDrawn="1"/>
        </p:nvSpPr>
        <p:spPr>
          <a:xfrm>
            <a:off x="6499853" y="3480530"/>
            <a:ext cx="1188000" cy="1188000"/>
          </a:xfrm>
          <a:prstGeom prst="ellipse">
            <a:avLst/>
          </a:prstGeom>
          <a:solidFill>
            <a:schemeClr val="bg1"/>
          </a:solidFill>
          <a:ln>
            <a:solidFill>
              <a:srgbClr val="2C3841"/>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2C3841"/>
                </a:solidFill>
                <a:effectLst/>
                <a:uLnTx/>
                <a:uFillTx/>
                <a:latin typeface="+mn-lt"/>
                <a:ea typeface="+mn-ea"/>
                <a:cs typeface="+mn-cs"/>
              </a:rPr>
              <a:t>Jisc Text Grey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2C3841"/>
                </a:solidFill>
                <a:effectLst/>
                <a:uLnTx/>
                <a:uFillTx/>
                <a:latin typeface="+mn-lt"/>
                <a:ea typeface="+mn-ea"/>
                <a:cs typeface="+mn-cs"/>
              </a:rPr>
              <a:t>R:202</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2C3841"/>
                </a:solidFill>
                <a:effectLst/>
                <a:uLnTx/>
                <a:uFillTx/>
                <a:latin typeface="+mn-lt"/>
                <a:ea typeface="+mn-ea"/>
                <a:cs typeface="+mn-cs"/>
              </a:rPr>
              <a:t>G:220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2C3841"/>
                </a:solidFill>
                <a:effectLst/>
                <a:uLnTx/>
                <a:uFillTx/>
                <a:latin typeface="+mn-lt"/>
                <a:ea typeface="+mn-ea"/>
                <a:cs typeface="+mn-cs"/>
              </a:rPr>
              <a:t>B:240</a:t>
            </a:r>
          </a:p>
        </p:txBody>
      </p:sp>
      <p:grpSp>
        <p:nvGrpSpPr>
          <p:cNvPr id="37" name="Group 36"/>
          <p:cNvGrpSpPr/>
          <p:nvPr userDrawn="1"/>
        </p:nvGrpSpPr>
        <p:grpSpPr>
          <a:xfrm>
            <a:off x="2788478" y="2182622"/>
            <a:ext cx="6139621" cy="1188000"/>
            <a:chOff x="2788478" y="1871025"/>
            <a:chExt cx="6139621" cy="1188000"/>
          </a:xfrm>
        </p:grpSpPr>
        <p:sp>
          <p:nvSpPr>
            <p:cNvPr id="9" name="Oval 8"/>
            <p:cNvSpPr>
              <a:spLocks noChangeAspect="1"/>
            </p:cNvSpPr>
            <p:nvPr userDrawn="1"/>
          </p:nvSpPr>
          <p:spPr>
            <a:xfrm>
              <a:off x="5264288" y="1871025"/>
              <a:ext cx="1188000" cy="1188000"/>
            </a:xfrm>
            <a:prstGeom prst="ellipse">
              <a:avLst/>
            </a:prstGeom>
            <a:solidFill>
              <a:srgbClr val="45855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r>
                <a:rPr lang="en-GB" sz="1050">
                  <a:solidFill>
                    <a:schemeClr val="bg1"/>
                  </a:solidFill>
                </a:rPr>
                <a:t>Jisc Green</a:t>
              </a:r>
            </a:p>
            <a:p>
              <a:pPr algn="l"/>
              <a:r>
                <a:rPr lang="en-GB" sz="1050">
                  <a:solidFill>
                    <a:schemeClr val="bg1"/>
                  </a:solidFill>
                </a:rPr>
                <a:t>R:69</a:t>
              </a:r>
            </a:p>
            <a:p>
              <a:pPr algn="l"/>
              <a:r>
                <a:rPr lang="en-GB" sz="1050">
                  <a:solidFill>
                    <a:schemeClr val="bg1"/>
                  </a:solidFill>
                </a:rPr>
                <a:t>G:133</a:t>
              </a:r>
            </a:p>
            <a:p>
              <a:pPr algn="l"/>
              <a:r>
                <a:rPr lang="en-GB" sz="1050">
                  <a:solidFill>
                    <a:schemeClr val="bg1"/>
                  </a:solidFill>
                </a:rPr>
                <a:t>B:37</a:t>
              </a:r>
            </a:p>
          </p:txBody>
        </p:sp>
        <p:sp>
          <p:nvSpPr>
            <p:cNvPr id="23" name="Oval 22"/>
            <p:cNvSpPr>
              <a:spLocks noChangeAspect="1"/>
            </p:cNvSpPr>
            <p:nvPr userDrawn="1"/>
          </p:nvSpPr>
          <p:spPr>
            <a:xfrm>
              <a:off x="7740099" y="1871025"/>
              <a:ext cx="1188000" cy="1188000"/>
            </a:xfrm>
            <a:prstGeom prst="ellipse">
              <a:avLst/>
            </a:prstGeom>
            <a:solidFill>
              <a:srgbClr val="55248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r>
                <a:rPr lang="en-GB" sz="1050">
                  <a:solidFill>
                    <a:schemeClr val="bg1"/>
                  </a:solidFill>
                </a:rPr>
                <a:t>Jisc</a:t>
              </a:r>
              <a:r>
                <a:rPr lang="en-GB" sz="1050" baseline="0">
                  <a:solidFill>
                    <a:schemeClr val="bg1"/>
                  </a:solidFill>
                </a:rPr>
                <a:t> Purple</a:t>
              </a:r>
              <a:endParaRPr lang="en-GB" sz="1050">
                <a:solidFill>
                  <a:schemeClr val="bg1"/>
                </a:solidFill>
              </a:endParaRPr>
            </a:p>
            <a:p>
              <a:pPr algn="l"/>
              <a:r>
                <a:rPr lang="en-GB" sz="1050">
                  <a:solidFill>
                    <a:schemeClr val="bg1"/>
                  </a:solidFill>
                </a:rPr>
                <a:t>R:85</a:t>
              </a:r>
            </a:p>
            <a:p>
              <a:pPr algn="l"/>
              <a:r>
                <a:rPr lang="en-GB" sz="1050">
                  <a:solidFill>
                    <a:schemeClr val="bg1"/>
                  </a:solidFill>
                </a:rPr>
                <a:t>G:36</a:t>
              </a:r>
            </a:p>
            <a:p>
              <a:pPr algn="l"/>
              <a:r>
                <a:rPr lang="en-GB" sz="1050">
                  <a:solidFill>
                    <a:schemeClr val="bg1"/>
                  </a:solidFill>
                </a:rPr>
                <a:t>B:129</a:t>
              </a:r>
            </a:p>
          </p:txBody>
        </p:sp>
        <p:sp>
          <p:nvSpPr>
            <p:cNvPr id="24" name="Oval 23"/>
            <p:cNvSpPr>
              <a:spLocks noChangeAspect="1"/>
            </p:cNvSpPr>
            <p:nvPr userDrawn="1"/>
          </p:nvSpPr>
          <p:spPr>
            <a:xfrm>
              <a:off x="6502193" y="1871025"/>
              <a:ext cx="1188000" cy="1188000"/>
            </a:xfrm>
            <a:prstGeom prst="ellipse">
              <a:avLst/>
            </a:prstGeom>
            <a:solidFill>
              <a:srgbClr val="00557F"/>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r>
                <a:rPr lang="en-GB" sz="1050">
                  <a:solidFill>
                    <a:schemeClr val="bg1"/>
                  </a:solidFill>
                </a:rPr>
                <a:t>Jisc Indigo</a:t>
              </a:r>
            </a:p>
            <a:p>
              <a:pPr algn="l"/>
              <a:r>
                <a:rPr lang="en-GB" sz="1050">
                  <a:solidFill>
                    <a:schemeClr val="bg1"/>
                  </a:solidFill>
                </a:rPr>
                <a:t>R:0</a:t>
              </a:r>
            </a:p>
            <a:p>
              <a:pPr algn="l"/>
              <a:r>
                <a:rPr lang="en-GB" sz="1050">
                  <a:solidFill>
                    <a:schemeClr val="bg1"/>
                  </a:solidFill>
                </a:rPr>
                <a:t>G:85</a:t>
              </a:r>
            </a:p>
            <a:p>
              <a:pPr algn="l"/>
              <a:r>
                <a:rPr lang="en-GB" sz="1050">
                  <a:solidFill>
                    <a:schemeClr val="bg1"/>
                  </a:solidFill>
                </a:rPr>
                <a:t>B:127</a:t>
              </a:r>
            </a:p>
          </p:txBody>
        </p:sp>
        <p:sp>
          <p:nvSpPr>
            <p:cNvPr id="13" name="Oval 12"/>
            <p:cNvSpPr>
              <a:spLocks noChangeAspect="1"/>
            </p:cNvSpPr>
            <p:nvPr userDrawn="1"/>
          </p:nvSpPr>
          <p:spPr>
            <a:xfrm>
              <a:off x="2788478" y="1871025"/>
              <a:ext cx="1188000" cy="1188000"/>
            </a:xfrm>
            <a:prstGeom prst="ellipse">
              <a:avLst/>
            </a:prstGeom>
            <a:solidFill>
              <a:srgbClr val="82003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r>
                <a:rPr lang="en-GB" sz="1050">
                  <a:solidFill>
                    <a:schemeClr val="bg1"/>
                  </a:solidFill>
                </a:rPr>
                <a:t>Jisc Maroon</a:t>
              </a:r>
            </a:p>
            <a:p>
              <a:pPr algn="l"/>
              <a:r>
                <a:rPr lang="en-GB" sz="1050">
                  <a:solidFill>
                    <a:schemeClr val="bg1"/>
                  </a:solidFill>
                </a:rPr>
                <a:t>R:130</a:t>
              </a:r>
            </a:p>
            <a:p>
              <a:pPr algn="l"/>
              <a:r>
                <a:rPr lang="en-GB" sz="1050">
                  <a:solidFill>
                    <a:schemeClr val="bg1"/>
                  </a:solidFill>
                </a:rPr>
                <a:t>G:0</a:t>
              </a:r>
            </a:p>
            <a:p>
              <a:pPr algn="l"/>
              <a:r>
                <a:rPr lang="en-GB" sz="1050">
                  <a:solidFill>
                    <a:schemeClr val="bg1"/>
                  </a:solidFill>
                </a:rPr>
                <a:t>B:54</a:t>
              </a:r>
            </a:p>
          </p:txBody>
        </p:sp>
        <p:sp>
          <p:nvSpPr>
            <p:cNvPr id="12" name="Oval 11"/>
            <p:cNvSpPr>
              <a:spLocks noChangeAspect="1"/>
            </p:cNvSpPr>
            <p:nvPr userDrawn="1"/>
          </p:nvSpPr>
          <p:spPr>
            <a:xfrm>
              <a:off x="4026383" y="1871025"/>
              <a:ext cx="1188000" cy="1188000"/>
            </a:xfrm>
            <a:prstGeom prst="ellipse">
              <a:avLst/>
            </a:prstGeom>
            <a:solidFill>
              <a:srgbClr val="8A73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r>
                <a:rPr lang="en-GB" sz="1050">
                  <a:solidFill>
                    <a:schemeClr val="bg1"/>
                  </a:solidFill>
                </a:rPr>
                <a:t>Jisc Olive</a:t>
              </a:r>
            </a:p>
            <a:p>
              <a:pPr algn="l"/>
              <a:r>
                <a:rPr lang="en-GB" sz="1050">
                  <a:solidFill>
                    <a:schemeClr val="bg1"/>
                  </a:solidFill>
                </a:rPr>
                <a:t>R:138</a:t>
              </a:r>
            </a:p>
            <a:p>
              <a:pPr algn="l"/>
              <a:r>
                <a:rPr lang="en-GB" sz="1050">
                  <a:solidFill>
                    <a:schemeClr val="bg1"/>
                  </a:solidFill>
                </a:rPr>
                <a:t>G:115</a:t>
              </a:r>
            </a:p>
            <a:p>
              <a:pPr algn="l"/>
              <a:r>
                <a:rPr lang="en-GB" sz="1050">
                  <a:solidFill>
                    <a:schemeClr val="bg1"/>
                  </a:solidFill>
                </a:rPr>
                <a:t>B:0</a:t>
              </a:r>
            </a:p>
          </p:txBody>
        </p:sp>
      </p:grpSp>
      <p:grpSp>
        <p:nvGrpSpPr>
          <p:cNvPr id="38" name="Group 37"/>
          <p:cNvGrpSpPr/>
          <p:nvPr userDrawn="1"/>
        </p:nvGrpSpPr>
        <p:grpSpPr>
          <a:xfrm>
            <a:off x="2788478" y="867362"/>
            <a:ext cx="6139622" cy="1205352"/>
            <a:chOff x="2788478" y="791024"/>
            <a:chExt cx="6139622" cy="1205352"/>
          </a:xfrm>
        </p:grpSpPr>
        <p:sp>
          <p:nvSpPr>
            <p:cNvPr id="20" name="Oval 19"/>
            <p:cNvSpPr>
              <a:spLocks noChangeAspect="1"/>
            </p:cNvSpPr>
            <p:nvPr userDrawn="1"/>
          </p:nvSpPr>
          <p:spPr>
            <a:xfrm>
              <a:off x="5264288" y="806422"/>
              <a:ext cx="1188000" cy="1188000"/>
            </a:xfrm>
            <a:prstGeom prst="ellipse">
              <a:avLst/>
            </a:prstGeom>
            <a:solidFill>
              <a:srgbClr val="B2BB1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mn-lt"/>
                  <a:ea typeface="+mn-ea"/>
                  <a:cs typeface="+mn-cs"/>
                </a:rPr>
                <a:t>Jisc Lime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mn-lt"/>
                  <a:ea typeface="+mn-ea"/>
                  <a:cs typeface="+mn-cs"/>
                </a:rPr>
                <a:t>R:178</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mn-lt"/>
                  <a:ea typeface="+mn-ea"/>
                  <a:cs typeface="+mn-cs"/>
                </a:rPr>
                <a:t>G:187</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mn-lt"/>
                  <a:ea typeface="+mn-ea"/>
                  <a:cs typeface="+mn-cs"/>
                </a:rPr>
                <a:t>B:28</a:t>
              </a:r>
            </a:p>
          </p:txBody>
        </p:sp>
        <p:sp>
          <p:nvSpPr>
            <p:cNvPr id="15" name="Oval 14"/>
            <p:cNvSpPr>
              <a:spLocks noChangeAspect="1"/>
            </p:cNvSpPr>
            <p:nvPr userDrawn="1"/>
          </p:nvSpPr>
          <p:spPr>
            <a:xfrm>
              <a:off x="7740100" y="791024"/>
              <a:ext cx="1188000" cy="1188000"/>
            </a:xfrm>
            <a:prstGeom prst="ellipse">
              <a:avLst/>
            </a:prstGeom>
            <a:solidFill>
              <a:srgbClr val="B71A8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mn-lt"/>
                  <a:ea typeface="+mn-ea"/>
                  <a:cs typeface="+mn-cs"/>
                </a:rPr>
                <a:t>Jisc Violet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mn-lt"/>
                  <a:ea typeface="+mn-ea"/>
                  <a:cs typeface="+mn-cs"/>
                </a:rPr>
                <a:t>R:183</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mn-lt"/>
                  <a:ea typeface="+mn-ea"/>
                  <a:cs typeface="+mn-cs"/>
                </a:rPr>
                <a:t>G:26</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mn-lt"/>
                  <a:ea typeface="+mn-ea"/>
                  <a:cs typeface="+mn-cs"/>
                </a:rPr>
                <a:t>B:139</a:t>
              </a:r>
            </a:p>
          </p:txBody>
        </p:sp>
        <p:sp>
          <p:nvSpPr>
            <p:cNvPr id="16" name="Oval 15"/>
            <p:cNvSpPr>
              <a:spLocks noChangeAspect="1"/>
            </p:cNvSpPr>
            <p:nvPr userDrawn="1"/>
          </p:nvSpPr>
          <p:spPr>
            <a:xfrm>
              <a:off x="6502193" y="806422"/>
              <a:ext cx="1188000" cy="1188000"/>
            </a:xfrm>
            <a:prstGeom prst="ellipse">
              <a:avLst/>
            </a:prstGeom>
            <a:solidFill>
              <a:srgbClr val="0092C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mn-lt"/>
                  <a:ea typeface="+mn-ea"/>
                  <a:cs typeface="+mn-cs"/>
                </a:rPr>
                <a:t>Jisc Blue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mn-lt"/>
                  <a:ea typeface="+mn-ea"/>
                  <a:cs typeface="+mn-cs"/>
                </a:rPr>
                <a:t>R:0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mn-lt"/>
                  <a:ea typeface="+mn-ea"/>
                  <a:cs typeface="+mn-cs"/>
                </a:rPr>
                <a:t>G:146</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mn-lt"/>
                  <a:ea typeface="+mn-ea"/>
                  <a:cs typeface="+mn-cs"/>
                </a:rPr>
                <a:t>B:203</a:t>
              </a:r>
            </a:p>
          </p:txBody>
        </p:sp>
        <p:sp>
          <p:nvSpPr>
            <p:cNvPr id="18" name="Oval 17"/>
            <p:cNvSpPr>
              <a:spLocks noChangeAspect="1"/>
            </p:cNvSpPr>
            <p:nvPr userDrawn="1"/>
          </p:nvSpPr>
          <p:spPr>
            <a:xfrm>
              <a:off x="2788478" y="808376"/>
              <a:ext cx="1188000" cy="1188000"/>
            </a:xfrm>
            <a:prstGeom prst="ellipse">
              <a:avLst/>
            </a:prstGeom>
            <a:solidFill>
              <a:srgbClr val="E6155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r>
                <a:rPr lang="en-GB" sz="1050">
                  <a:solidFill>
                    <a:schemeClr val="bg1"/>
                  </a:solidFill>
                </a:rPr>
                <a:t>Jisc</a:t>
              </a:r>
              <a:r>
                <a:rPr lang="en-GB" sz="1050" baseline="0">
                  <a:solidFill>
                    <a:schemeClr val="bg1"/>
                  </a:solidFill>
                </a:rPr>
                <a:t> Pink</a:t>
              </a:r>
              <a:endParaRPr lang="en-GB" sz="1050">
                <a:solidFill>
                  <a:schemeClr val="bg1"/>
                </a:solidFill>
              </a:endParaRPr>
            </a:p>
            <a:p>
              <a:pPr algn="l"/>
              <a:r>
                <a:rPr lang="en-GB" sz="1050">
                  <a:solidFill>
                    <a:schemeClr val="bg1"/>
                  </a:solidFill>
                </a:rPr>
                <a:t>R:230</a:t>
              </a:r>
            </a:p>
            <a:p>
              <a:pPr algn="l"/>
              <a:r>
                <a:rPr lang="en-GB" sz="1050">
                  <a:solidFill>
                    <a:schemeClr val="bg1"/>
                  </a:solidFill>
                </a:rPr>
                <a:t>G:21</a:t>
              </a:r>
            </a:p>
            <a:p>
              <a:pPr algn="l"/>
              <a:r>
                <a:rPr lang="en-GB" sz="1050">
                  <a:solidFill>
                    <a:schemeClr val="bg1"/>
                  </a:solidFill>
                </a:rPr>
                <a:t>B:84</a:t>
              </a:r>
            </a:p>
          </p:txBody>
        </p:sp>
        <p:sp>
          <p:nvSpPr>
            <p:cNvPr id="19" name="Oval 18"/>
            <p:cNvSpPr>
              <a:spLocks noChangeAspect="1"/>
            </p:cNvSpPr>
            <p:nvPr userDrawn="1"/>
          </p:nvSpPr>
          <p:spPr>
            <a:xfrm>
              <a:off x="4026383" y="808375"/>
              <a:ext cx="1188000" cy="1188000"/>
            </a:xfrm>
            <a:prstGeom prst="ellips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chemeClr val="bg1"/>
                  </a:solidFill>
                  <a:effectLst/>
                  <a:uLnTx/>
                  <a:uFillTx/>
                  <a:latin typeface="+mn-lt"/>
                  <a:ea typeface="+mn-ea"/>
                  <a:cs typeface="+mn-cs"/>
                </a:rPr>
                <a:t>Jisc Yellow</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chemeClr val="bg1"/>
                  </a:solidFill>
                  <a:effectLst/>
                  <a:uLnTx/>
                  <a:uFillTx/>
                  <a:latin typeface="+mn-lt"/>
                  <a:ea typeface="+mn-ea"/>
                  <a:cs typeface="+mn-cs"/>
                </a:rPr>
                <a:t>R:249</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chemeClr val="bg1"/>
                  </a:solidFill>
                  <a:effectLst/>
                  <a:uLnTx/>
                  <a:uFillTx/>
                  <a:latin typeface="+mn-lt"/>
                  <a:ea typeface="+mn-ea"/>
                  <a:cs typeface="+mn-cs"/>
                </a:rPr>
                <a:t>G:176</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chemeClr val="bg1"/>
                  </a:solidFill>
                  <a:effectLst/>
                  <a:uLnTx/>
                  <a:uFillTx/>
                  <a:latin typeface="+mn-lt"/>
                  <a:ea typeface="+mn-ea"/>
                  <a:cs typeface="+mn-cs"/>
                </a:rPr>
                <a:t>B:80</a:t>
              </a:r>
            </a:p>
          </p:txBody>
        </p:sp>
      </p:grpSp>
      <p:grpSp>
        <p:nvGrpSpPr>
          <p:cNvPr id="39" name="Group 38"/>
          <p:cNvGrpSpPr/>
          <p:nvPr userDrawn="1"/>
        </p:nvGrpSpPr>
        <p:grpSpPr>
          <a:xfrm>
            <a:off x="2788478" y="3480530"/>
            <a:ext cx="3663810" cy="1188000"/>
            <a:chOff x="2788478" y="3404192"/>
            <a:chExt cx="3663810" cy="1188000"/>
          </a:xfrm>
        </p:grpSpPr>
        <p:sp>
          <p:nvSpPr>
            <p:cNvPr id="22" name="Oval 21"/>
            <p:cNvSpPr>
              <a:spLocks noChangeAspect="1"/>
            </p:cNvSpPr>
            <p:nvPr userDrawn="1"/>
          </p:nvSpPr>
          <p:spPr>
            <a:xfrm>
              <a:off x="5264288" y="3404192"/>
              <a:ext cx="1188000" cy="1188000"/>
            </a:xfrm>
            <a:prstGeom prst="ellipse">
              <a:avLst/>
            </a:prstGeom>
            <a:solidFill>
              <a:srgbClr val="CADCF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r>
                <a:rPr lang="en-GB" sz="1050">
                  <a:solidFill>
                    <a:schemeClr val="tx1"/>
                  </a:solidFill>
                </a:rPr>
                <a:t>Jisc Light Grey</a:t>
              </a:r>
            </a:p>
            <a:p>
              <a:pPr algn="l"/>
              <a:r>
                <a:rPr lang="en-GB" sz="1050">
                  <a:solidFill>
                    <a:schemeClr val="tx1"/>
                  </a:solidFill>
                </a:rPr>
                <a:t>R:202</a:t>
              </a:r>
            </a:p>
            <a:p>
              <a:pPr algn="l"/>
              <a:r>
                <a:rPr lang="en-GB" sz="1050">
                  <a:solidFill>
                    <a:schemeClr val="tx1"/>
                  </a:solidFill>
                </a:rPr>
                <a:t>G:220</a:t>
              </a:r>
            </a:p>
            <a:p>
              <a:pPr algn="l"/>
              <a:r>
                <a:rPr lang="en-GB" sz="1050">
                  <a:solidFill>
                    <a:schemeClr val="tx1"/>
                  </a:solidFill>
                </a:rPr>
                <a:t>B:240</a:t>
              </a:r>
            </a:p>
          </p:txBody>
        </p:sp>
        <p:sp>
          <p:nvSpPr>
            <p:cNvPr id="27" name="Oval 26"/>
            <p:cNvSpPr>
              <a:spLocks noChangeAspect="1"/>
            </p:cNvSpPr>
            <p:nvPr userDrawn="1"/>
          </p:nvSpPr>
          <p:spPr>
            <a:xfrm>
              <a:off x="2788478" y="3404192"/>
              <a:ext cx="1188000" cy="1188000"/>
            </a:xfrm>
            <a:prstGeom prst="ellipse">
              <a:avLst/>
            </a:prstGeom>
            <a:solidFill>
              <a:srgbClr val="9BA7B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r>
                <a:rPr lang="en-GB" sz="1050">
                  <a:solidFill>
                    <a:schemeClr val="bg1"/>
                  </a:solidFill>
                </a:rPr>
                <a:t>Jisc Dark Grey</a:t>
              </a:r>
            </a:p>
            <a:p>
              <a:pPr algn="l"/>
              <a:r>
                <a:rPr lang="en-GB" sz="1050">
                  <a:solidFill>
                    <a:schemeClr val="bg1"/>
                  </a:solidFill>
                </a:rPr>
                <a:t>R:155</a:t>
              </a:r>
            </a:p>
            <a:p>
              <a:pPr algn="l"/>
              <a:r>
                <a:rPr lang="en-GB" sz="1050">
                  <a:solidFill>
                    <a:schemeClr val="bg1"/>
                  </a:solidFill>
                </a:rPr>
                <a:t>G:167</a:t>
              </a:r>
            </a:p>
            <a:p>
              <a:pPr algn="l"/>
              <a:r>
                <a:rPr lang="en-GB" sz="1050">
                  <a:solidFill>
                    <a:schemeClr val="bg1"/>
                  </a:solidFill>
                </a:rPr>
                <a:t>B:176</a:t>
              </a:r>
            </a:p>
          </p:txBody>
        </p:sp>
        <p:sp>
          <p:nvSpPr>
            <p:cNvPr id="28" name="Oval 27"/>
            <p:cNvSpPr>
              <a:spLocks noChangeAspect="1"/>
            </p:cNvSpPr>
            <p:nvPr userDrawn="1"/>
          </p:nvSpPr>
          <p:spPr>
            <a:xfrm>
              <a:off x="4026383" y="3404192"/>
              <a:ext cx="1188000" cy="1188000"/>
            </a:xfrm>
            <a:prstGeom prst="ellipse">
              <a:avLst/>
            </a:prstGeom>
            <a:solidFill>
              <a:srgbClr val="B9C9D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l"/>
              <a:r>
                <a:rPr lang="en-GB" sz="1050">
                  <a:solidFill>
                    <a:schemeClr val="tx1"/>
                  </a:solidFill>
                </a:rPr>
                <a:t>Jisc Dark Grey</a:t>
              </a:r>
            </a:p>
            <a:p>
              <a:pPr algn="l"/>
              <a:r>
                <a:rPr lang="en-GB" sz="1050">
                  <a:solidFill>
                    <a:schemeClr val="tx1"/>
                  </a:solidFill>
                </a:rPr>
                <a:t>R:185</a:t>
              </a:r>
            </a:p>
            <a:p>
              <a:pPr algn="l"/>
              <a:r>
                <a:rPr lang="en-GB" sz="1050">
                  <a:solidFill>
                    <a:schemeClr val="tx1"/>
                  </a:solidFill>
                </a:rPr>
                <a:t>G:201</a:t>
              </a:r>
            </a:p>
            <a:p>
              <a:pPr algn="l"/>
              <a:r>
                <a:rPr lang="en-GB" sz="1050">
                  <a:solidFill>
                    <a:schemeClr val="tx1"/>
                  </a:solidFill>
                </a:rPr>
                <a:t>B:213</a:t>
              </a:r>
            </a:p>
          </p:txBody>
        </p:sp>
      </p:grpSp>
    </p:spTree>
    <p:extLst>
      <p:ext uri="{BB962C8B-B14F-4D97-AF65-F5344CB8AC3E}">
        <p14:creationId xmlns:p14="http://schemas.microsoft.com/office/powerpoint/2010/main" val="2990755769"/>
      </p:ext>
    </p:extLst>
  </p:cSld>
  <p:clrMap bg1="lt1" tx1="dk1" bg2="lt2" tx2="dk2" accent1="accent1" accent2="accent2" accent3="accent3" accent4="accent4" accent5="accent5" accent6="accent6" hlink="hlink" folHlink="folHlink"/>
  <p:sldLayoutIdLst>
    <p:sldLayoutId id="2147483699" r:id="rId1"/>
  </p:sldLayoutIdLst>
  <p:hf hdr="0" ftr="0" dt="0"/>
  <p:txStyles>
    <p:titleStyle>
      <a:lvl1pPr algn="r" defTabSz="685800" rtl="0" eaLnBrk="1" latinLnBrk="0" hangingPunct="1">
        <a:lnSpc>
          <a:spcPct val="90000"/>
        </a:lnSpc>
        <a:spcBef>
          <a:spcPct val="0"/>
        </a:spcBef>
        <a:buNone/>
        <a:defRPr sz="2800" b="1" kern="1200">
          <a:solidFill>
            <a:srgbClr val="B71A8B"/>
          </a:solidFill>
          <a:latin typeface="+mj-lt"/>
          <a:ea typeface="+mj-ea"/>
          <a:cs typeface="+mj-cs"/>
        </a:defRPr>
      </a:lvl1pPr>
    </p:titleStyle>
    <p:bodyStyle>
      <a:lvl1pPr marL="216000" indent="-216000" algn="l" defTabSz="685800" rtl="0" eaLnBrk="1" latinLnBrk="0" hangingPunct="1">
        <a:lnSpc>
          <a:spcPct val="90000"/>
        </a:lnSpc>
        <a:spcBef>
          <a:spcPts val="900"/>
        </a:spcBef>
        <a:buClr>
          <a:schemeClr val="accent1"/>
        </a:buClr>
        <a:buSzPct val="120000"/>
        <a:buFont typeface="Corbel" panose="020B0503020204020204" pitchFamily="34" charset="0"/>
        <a:buChar char="»"/>
        <a:defRPr sz="2800" kern="1200" baseline="0">
          <a:solidFill>
            <a:schemeClr val="tx1"/>
          </a:solidFill>
          <a:latin typeface="+mn-lt"/>
          <a:ea typeface="+mn-ea"/>
          <a:cs typeface="+mn-cs"/>
        </a:defRPr>
      </a:lvl1pPr>
      <a:lvl2pPr marL="432000" indent="-216000" algn="l" defTabSz="685800" rtl="0" eaLnBrk="1" latinLnBrk="0" hangingPunct="1">
        <a:lnSpc>
          <a:spcPct val="90000"/>
        </a:lnSpc>
        <a:spcBef>
          <a:spcPts val="750"/>
        </a:spcBef>
        <a:buClr>
          <a:schemeClr val="accent1"/>
        </a:buClr>
        <a:buSzPct val="120000"/>
        <a:buFont typeface="Corbel" panose="020B0503020204020204" pitchFamily="34" charset="0"/>
        <a:buChar char="›"/>
        <a:defRPr sz="28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Clr>
          <a:schemeClr val="accent1"/>
        </a:buClr>
        <a:buSzPct val="120000"/>
        <a:buFont typeface="Corbel" panose="020B0503020204020204" pitchFamily="34" charset="0"/>
        <a:buChar char="–"/>
        <a:defRPr sz="24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Clr>
          <a:schemeClr val="accent1"/>
        </a:buClr>
        <a:buSzPct val="120000"/>
        <a:buFont typeface="Corbel" panose="020B0503020204020204" pitchFamily="34" charset="0"/>
        <a:buChar char="–"/>
        <a:defRPr lang="en-US" sz="2400" kern="1200" dirty="0" smtClean="0">
          <a:solidFill>
            <a:schemeClr val="tx1"/>
          </a:solidFill>
          <a:latin typeface="+mn-lt"/>
          <a:ea typeface="+mn-ea"/>
          <a:cs typeface="+mn-cs"/>
        </a:defRPr>
      </a:lvl4pPr>
      <a:lvl5pPr marL="1080000" indent="-216000" algn="l" defTabSz="685800" rtl="0" eaLnBrk="1" latinLnBrk="0" hangingPunct="1">
        <a:lnSpc>
          <a:spcPct val="90000"/>
        </a:lnSpc>
        <a:spcBef>
          <a:spcPts val="300"/>
        </a:spcBef>
        <a:buClr>
          <a:schemeClr val="accent1"/>
        </a:buClr>
        <a:buSzPct val="120000"/>
        <a:buFont typeface="Corbel" panose="020B0503020204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36">
          <p15:clr>
            <a:srgbClr val="F26B43"/>
          </p15:clr>
        </p15:guide>
        <p15:guide id="2" pos="5624">
          <p15:clr>
            <a:srgbClr val="F26B43"/>
          </p15:clr>
        </p15:guide>
        <p15:guide id="3" orient="horz" pos="2981">
          <p15:clr>
            <a:srgbClr val="F26B43"/>
          </p15:clr>
        </p15:guide>
        <p15:guide id="4" orient="horz" pos="3072">
          <p15:clr>
            <a:srgbClr val="F26B43"/>
          </p15:clr>
        </p15:guide>
        <p15:guide id="5" orient="horz" pos="1620">
          <p15:clr>
            <a:srgbClr val="F26B43"/>
          </p15:clr>
        </p15:guide>
        <p15:guide id="8" orient="horz" pos="554">
          <p15:clr>
            <a:srgbClr val="F26B43"/>
          </p15:clr>
        </p15:guide>
        <p15:guide id="9" pos="589">
          <p15:clr>
            <a:srgbClr val="F26B43"/>
          </p15:clr>
        </p15:guide>
        <p15:guide id="10" pos="2880">
          <p15:clr>
            <a:srgbClr val="F26B43"/>
          </p15:clr>
        </p15:guide>
        <p15:guide id="11" pos="5171">
          <p15:clr>
            <a:srgbClr val="F26B43"/>
          </p15:clr>
        </p15:guide>
        <p15:guide id="13" pos="2721">
          <p15:clr>
            <a:srgbClr val="F26B43"/>
          </p15:clr>
        </p15:guide>
        <p15:guide id="14" pos="3039">
          <p15:clr>
            <a:srgbClr val="F26B43"/>
          </p15:clr>
        </p15:guide>
        <p15:guide id="15" orient="horz" pos="8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jalopnik.com/this-old-deck-of-gm-engine-and-transmission-trading-car-1827657205" TargetMode="Externa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chart" Target="../charts/chart8.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chart" Target="../charts/chart10.xml"/></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chart" Target="../charts/chart12.xml"/></Relationships>
</file>

<file path=ppt/slides/_rels/slide2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chart" Target="../charts/char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chart" Target="../charts/char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chart" Target="../charts/chart19.xml"/><Relationship Id="rId4" Type="http://schemas.openxmlformats.org/officeDocument/2006/relationships/chart" Target="../charts/chart18.xml"/></Relationships>
</file>

<file path=ppt/slides/_rels/slide3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chart" Target="../charts/chart21.xml"/></Relationships>
</file>

<file path=ppt/slides/_rels/slide3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www.learningapps.co.uk/moodle/xertetoolkits/play.php?template_id=1856" TargetMode="External"/><Relationship Id="rId7" Type="http://schemas.openxmlformats.org/officeDocument/2006/relationships/hyperlink" Target="https://www.textboxdigital.com/searchboxhome"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https://www.learningapps.co.uk/moodle/xertetoolkits/play.php?template_id=1781" TargetMode="External"/><Relationship Id="rId5" Type="http://schemas.openxmlformats.org/officeDocument/2006/relationships/hyperlink" Target="https://www.jisc.ac.uk/training/e-book-accessibility" TargetMode="External"/><Relationship Id="rId4" Type="http://schemas.openxmlformats.org/officeDocument/2006/relationships/hyperlink" Target="http://tiny.cc/aspire201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t="-5000"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08696-421F-4275-B05B-655CCF07CBE7}"/>
              </a:ext>
            </a:extLst>
          </p:cNvPr>
          <p:cNvSpPr>
            <a:spLocks noGrp="1"/>
          </p:cNvSpPr>
          <p:nvPr>
            <p:ph type="title"/>
          </p:nvPr>
        </p:nvSpPr>
        <p:spPr/>
        <p:txBody>
          <a:bodyPr/>
          <a:lstStyle/>
          <a:p>
            <a:r>
              <a:rPr lang="en-US" dirty="0"/>
              <a:t>Aspire – why it matters, what it means</a:t>
            </a:r>
          </a:p>
        </p:txBody>
      </p:sp>
      <p:sp>
        <p:nvSpPr>
          <p:cNvPr id="3" name="Content Placeholder 2">
            <a:extLst>
              <a:ext uri="{FF2B5EF4-FFF2-40B4-BE49-F238E27FC236}">
                <a16:creationId xmlns:a16="http://schemas.microsoft.com/office/drawing/2014/main" id="{99FECF55-1898-4E06-97C6-9E96ECA8C8AC}"/>
              </a:ext>
            </a:extLst>
          </p:cNvPr>
          <p:cNvSpPr>
            <a:spLocks noGrp="1"/>
          </p:cNvSpPr>
          <p:nvPr>
            <p:ph type="body" sz="quarter" idx="13"/>
          </p:nvPr>
        </p:nvSpPr>
        <p:spPr/>
        <p:txBody>
          <a:bodyPr lIns="0" tIns="0" rIns="0" bIns="0" anchor="t">
            <a:noAutofit/>
          </a:bodyPr>
          <a:lstStyle/>
          <a:p>
            <a:r>
              <a:rPr lang="en-US" dirty="0"/>
              <a:t>Accessibility statements providing improved reader experiences</a:t>
            </a:r>
            <a:endParaRPr lang="en-US" dirty="0">
              <a:solidFill>
                <a:schemeClr val="tx1"/>
              </a:solidFill>
            </a:endParaRPr>
          </a:p>
        </p:txBody>
      </p:sp>
      <p:sp>
        <p:nvSpPr>
          <p:cNvPr id="7" name="Slide Number Placeholder 6">
            <a:extLst>
              <a:ext uri="{FF2B5EF4-FFF2-40B4-BE49-F238E27FC236}">
                <a16:creationId xmlns:a16="http://schemas.microsoft.com/office/drawing/2014/main" id="{92D62400-0473-4517-BEA4-E9CD08D44D7B}"/>
              </a:ext>
            </a:extLst>
          </p:cNvPr>
          <p:cNvSpPr>
            <a:spLocks noGrp="1"/>
          </p:cNvSpPr>
          <p:nvPr>
            <p:ph type="sldNum" sz="quarter" idx="4294967295"/>
          </p:nvPr>
        </p:nvSpPr>
        <p:spPr>
          <a:xfrm>
            <a:off x="8424863" y="4872038"/>
            <a:ext cx="719137" cy="163512"/>
          </a:xfrm>
          <a:prstGeom prst="rect">
            <a:avLst/>
          </a:prstGeom>
        </p:spPr>
        <p:txBody>
          <a:bodyPr/>
          <a:lstStyle/>
          <a:p>
            <a:fld id="{BC1903E8-1638-4376-A5CE-0131C1204B53}" type="slidenum">
              <a:rPr lang="en-GB" noProof="0" smtClean="0"/>
              <a:pPr/>
              <a:t>1</a:t>
            </a:fld>
            <a:endParaRPr lang="en-GB" noProof="0"/>
          </a:p>
        </p:txBody>
      </p:sp>
    </p:spTree>
    <p:extLst>
      <p:ext uri="{BB962C8B-B14F-4D97-AF65-F5344CB8AC3E}">
        <p14:creationId xmlns:p14="http://schemas.microsoft.com/office/powerpoint/2010/main" val="4234423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7378-61E3-4EF4-9ADA-5F6BCAEA401A}"/>
              </a:ext>
            </a:extLst>
          </p:cNvPr>
          <p:cNvSpPr>
            <a:spLocks noGrp="1"/>
          </p:cNvSpPr>
          <p:nvPr>
            <p:ph type="title"/>
          </p:nvPr>
        </p:nvSpPr>
        <p:spPr/>
        <p:txBody>
          <a:bodyPr/>
          <a:lstStyle/>
          <a:p>
            <a:r>
              <a:rPr lang="en-GB" dirty="0"/>
              <a:t>Background to the Aspire project - 1</a:t>
            </a:r>
          </a:p>
        </p:txBody>
      </p:sp>
      <p:sp>
        <p:nvSpPr>
          <p:cNvPr id="4" name="Content Placeholder 3">
            <a:extLst>
              <a:ext uri="{FF2B5EF4-FFF2-40B4-BE49-F238E27FC236}">
                <a16:creationId xmlns:a16="http://schemas.microsoft.com/office/drawing/2014/main" id="{9F7F449B-E648-483E-A493-969C8DDCF3F2}"/>
              </a:ext>
            </a:extLst>
          </p:cNvPr>
          <p:cNvSpPr>
            <a:spLocks noGrp="1"/>
          </p:cNvSpPr>
          <p:nvPr>
            <p:ph sz="quarter" idx="13"/>
          </p:nvPr>
        </p:nvSpPr>
        <p:spPr/>
        <p:txBody>
          <a:bodyPr/>
          <a:lstStyle/>
          <a:p>
            <a:pPr marL="0" indent="0">
              <a:buNone/>
            </a:pPr>
            <a:r>
              <a:rPr lang="en-GB" sz="2400" b="1" dirty="0"/>
              <a:t>The big questions</a:t>
            </a:r>
          </a:p>
          <a:p>
            <a:r>
              <a:rPr lang="en-GB" sz="2000" b="1" dirty="0"/>
              <a:t>Question 1: </a:t>
            </a:r>
          </a:p>
          <a:p>
            <a:pPr lvl="1"/>
            <a:r>
              <a:rPr lang="en-GB" sz="1800" dirty="0"/>
              <a:t>What information does a disabled student need to use </a:t>
            </a:r>
            <a:r>
              <a:rPr lang="en-GB" sz="1800" dirty="0" err="1"/>
              <a:t>ebooks</a:t>
            </a:r>
            <a:r>
              <a:rPr lang="en-GB" sz="1800" dirty="0"/>
              <a:t> confidently and effectively?</a:t>
            </a:r>
          </a:p>
          <a:p>
            <a:r>
              <a:rPr lang="en-GB" sz="2000" b="1" dirty="0"/>
              <a:t>Question 2: </a:t>
            </a:r>
          </a:p>
          <a:p>
            <a:pPr lvl="1"/>
            <a:r>
              <a:rPr lang="en-GB" sz="1800" dirty="0"/>
              <a:t>Is it realistic for suppliers to provide the information?</a:t>
            </a:r>
          </a:p>
          <a:p>
            <a:r>
              <a:rPr lang="en-GB" sz="2000" b="1" dirty="0"/>
              <a:t>Question 3:</a:t>
            </a:r>
          </a:p>
          <a:p>
            <a:pPr lvl="1"/>
            <a:r>
              <a:rPr lang="en-GB" sz="1800" dirty="0"/>
              <a:t>How easy is it to find when you look for it?</a:t>
            </a:r>
          </a:p>
          <a:p>
            <a:r>
              <a:rPr lang="en-GB" sz="2000" b="1" dirty="0"/>
              <a:t>Question 4:</a:t>
            </a:r>
          </a:p>
          <a:p>
            <a:pPr lvl="1"/>
            <a:r>
              <a:rPr lang="en-GB" sz="1800" dirty="0"/>
              <a:t>How good is it?</a:t>
            </a:r>
          </a:p>
        </p:txBody>
      </p:sp>
      <p:sp>
        <p:nvSpPr>
          <p:cNvPr id="3" name="Slide Number Placeholder 2">
            <a:extLst>
              <a:ext uri="{FF2B5EF4-FFF2-40B4-BE49-F238E27FC236}">
                <a16:creationId xmlns:a16="http://schemas.microsoft.com/office/drawing/2014/main" id="{9146EEF1-7F99-43DA-82F2-136F43D9C4DF}"/>
              </a:ext>
            </a:extLst>
          </p:cNvPr>
          <p:cNvSpPr>
            <a:spLocks noGrp="1"/>
          </p:cNvSpPr>
          <p:nvPr>
            <p:ph type="sldNum" sz="quarter" idx="16"/>
          </p:nvPr>
        </p:nvSpPr>
        <p:spPr/>
        <p:txBody>
          <a:bodyPr/>
          <a:lstStyle/>
          <a:p>
            <a:fld id="{BC1903E8-1638-4376-A5CE-0131C1204B53}" type="slidenum">
              <a:rPr lang="en-GB" noProof="0" smtClean="0"/>
              <a:pPr/>
              <a:t>10</a:t>
            </a:fld>
            <a:endParaRPr lang="en-GB" noProof="0"/>
          </a:p>
        </p:txBody>
      </p:sp>
    </p:spTree>
    <p:extLst>
      <p:ext uri="{BB962C8B-B14F-4D97-AF65-F5344CB8AC3E}">
        <p14:creationId xmlns:p14="http://schemas.microsoft.com/office/powerpoint/2010/main" val="2754700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7378-61E3-4EF4-9ADA-5F6BCAEA401A}"/>
              </a:ext>
            </a:extLst>
          </p:cNvPr>
          <p:cNvSpPr>
            <a:spLocks noGrp="1"/>
          </p:cNvSpPr>
          <p:nvPr>
            <p:ph type="title"/>
          </p:nvPr>
        </p:nvSpPr>
        <p:spPr/>
        <p:txBody>
          <a:bodyPr/>
          <a:lstStyle/>
          <a:p>
            <a:r>
              <a:rPr lang="en-GB" dirty="0"/>
              <a:t>Background to the Aspire project - 2</a:t>
            </a:r>
          </a:p>
        </p:txBody>
      </p:sp>
      <p:sp>
        <p:nvSpPr>
          <p:cNvPr id="4" name="Content Placeholder 3">
            <a:extLst>
              <a:ext uri="{FF2B5EF4-FFF2-40B4-BE49-F238E27FC236}">
                <a16:creationId xmlns:a16="http://schemas.microsoft.com/office/drawing/2014/main" id="{9F7F449B-E648-483E-A493-969C8DDCF3F2}"/>
              </a:ext>
            </a:extLst>
          </p:cNvPr>
          <p:cNvSpPr>
            <a:spLocks noGrp="1"/>
          </p:cNvSpPr>
          <p:nvPr>
            <p:ph sz="quarter" idx="13"/>
          </p:nvPr>
        </p:nvSpPr>
        <p:spPr/>
        <p:txBody>
          <a:bodyPr/>
          <a:lstStyle/>
          <a:p>
            <a:r>
              <a:rPr lang="en-GB" b="1" dirty="0"/>
              <a:t>Participants: </a:t>
            </a:r>
            <a:r>
              <a:rPr lang="en-GB" dirty="0"/>
              <a:t>146 staff from</a:t>
            </a:r>
            <a:r>
              <a:rPr lang="en-GB" b="1" dirty="0"/>
              <a:t> </a:t>
            </a:r>
            <a:r>
              <a:rPr lang="en-GB" dirty="0"/>
              <a:t>49 higher education institutions took part.</a:t>
            </a:r>
          </a:p>
          <a:p>
            <a:endParaRPr lang="en-GB" dirty="0"/>
          </a:p>
        </p:txBody>
      </p:sp>
      <p:sp>
        <p:nvSpPr>
          <p:cNvPr id="3" name="Slide Number Placeholder 2">
            <a:extLst>
              <a:ext uri="{FF2B5EF4-FFF2-40B4-BE49-F238E27FC236}">
                <a16:creationId xmlns:a16="http://schemas.microsoft.com/office/drawing/2014/main" id="{9146EEF1-7F99-43DA-82F2-136F43D9C4DF}"/>
              </a:ext>
            </a:extLst>
          </p:cNvPr>
          <p:cNvSpPr>
            <a:spLocks noGrp="1"/>
          </p:cNvSpPr>
          <p:nvPr>
            <p:ph type="sldNum" sz="quarter" idx="16"/>
          </p:nvPr>
        </p:nvSpPr>
        <p:spPr/>
        <p:txBody>
          <a:bodyPr/>
          <a:lstStyle/>
          <a:p>
            <a:fld id="{BC1903E8-1638-4376-A5CE-0131C1204B53}" type="slidenum">
              <a:rPr lang="en-GB" noProof="0" smtClean="0"/>
              <a:pPr/>
              <a:t>11</a:t>
            </a:fld>
            <a:endParaRPr lang="en-GB" noProof="0"/>
          </a:p>
        </p:txBody>
      </p:sp>
      <p:graphicFrame>
        <p:nvGraphicFramePr>
          <p:cNvPr id="5" name="Chart 4">
            <a:extLst>
              <a:ext uri="{FF2B5EF4-FFF2-40B4-BE49-F238E27FC236}">
                <a16:creationId xmlns:a16="http://schemas.microsoft.com/office/drawing/2014/main" id="{F3CA8E04-1E48-42E4-B034-AF30E32112C5}"/>
              </a:ext>
            </a:extLst>
          </p:cNvPr>
          <p:cNvGraphicFramePr/>
          <p:nvPr>
            <p:extLst>
              <p:ext uri="{D42A27DB-BD31-4B8C-83A1-F6EECF244321}">
                <p14:modId xmlns:p14="http://schemas.microsoft.com/office/powerpoint/2010/main" val="3787932968"/>
              </p:ext>
            </p:extLst>
          </p:nvPr>
        </p:nvGraphicFramePr>
        <p:xfrm>
          <a:off x="1619872" y="1516967"/>
          <a:ext cx="5421443" cy="325286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1CBBE55-3AD9-4B5E-B47D-0925A12BF6E6}"/>
              </a:ext>
            </a:extLst>
          </p:cNvPr>
          <p:cNvSpPr txBox="1"/>
          <p:nvPr/>
        </p:nvSpPr>
        <p:spPr>
          <a:xfrm rot="1008288">
            <a:off x="7309146" y="3317643"/>
            <a:ext cx="1351122" cy="986800"/>
          </a:xfrm>
          <a:prstGeom prst="rect">
            <a:avLst/>
          </a:prstGeom>
          <a:solidFill>
            <a:schemeClr val="tx1">
              <a:lumMod val="20000"/>
              <a:lumOff val="80000"/>
            </a:schemeClr>
          </a:solidFill>
        </p:spPr>
        <p:txBody>
          <a:bodyPr wrap="square" lIns="72000" tIns="36000" rIns="72000" bIns="36000" rtlCol="0" anchor="ctr" anchorCtr="0">
            <a:spAutoFit/>
          </a:bodyPr>
          <a:lstStyle/>
          <a:p>
            <a:pPr>
              <a:lnSpc>
                <a:spcPct val="99000"/>
              </a:lnSpc>
            </a:pPr>
            <a:r>
              <a:rPr lang="en-GB" sz="2000" dirty="0"/>
              <a:t>Plus a hand full of suppliers</a:t>
            </a:r>
          </a:p>
        </p:txBody>
      </p:sp>
    </p:spTree>
    <p:extLst>
      <p:ext uri="{BB962C8B-B14F-4D97-AF65-F5344CB8AC3E}">
        <p14:creationId xmlns:p14="http://schemas.microsoft.com/office/powerpoint/2010/main" val="1655052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7378-61E3-4EF4-9ADA-5F6BCAEA401A}"/>
              </a:ext>
            </a:extLst>
          </p:cNvPr>
          <p:cNvSpPr>
            <a:spLocks noGrp="1"/>
          </p:cNvSpPr>
          <p:nvPr>
            <p:ph type="title"/>
          </p:nvPr>
        </p:nvSpPr>
        <p:spPr/>
        <p:txBody>
          <a:bodyPr/>
          <a:lstStyle/>
          <a:p>
            <a:r>
              <a:rPr lang="en-GB" dirty="0"/>
              <a:t>Background to the Aspire project - 3</a:t>
            </a:r>
          </a:p>
        </p:txBody>
      </p:sp>
      <p:sp>
        <p:nvSpPr>
          <p:cNvPr id="4" name="Content Placeholder 3">
            <a:extLst>
              <a:ext uri="{FF2B5EF4-FFF2-40B4-BE49-F238E27FC236}">
                <a16:creationId xmlns:a16="http://schemas.microsoft.com/office/drawing/2014/main" id="{9F7F449B-E648-483E-A493-969C8DDCF3F2}"/>
              </a:ext>
            </a:extLst>
          </p:cNvPr>
          <p:cNvSpPr>
            <a:spLocks noGrp="1"/>
          </p:cNvSpPr>
          <p:nvPr>
            <p:ph sz="quarter" idx="13"/>
          </p:nvPr>
        </p:nvSpPr>
        <p:spPr>
          <a:xfrm>
            <a:off x="215900" y="879474"/>
            <a:ext cx="8712199" cy="3993303"/>
          </a:xfrm>
        </p:spPr>
        <p:txBody>
          <a:bodyPr/>
          <a:lstStyle/>
          <a:p>
            <a:pPr marL="0" indent="0">
              <a:buNone/>
            </a:pPr>
            <a:r>
              <a:rPr lang="en-GB" b="1" dirty="0"/>
              <a:t>Cultural context</a:t>
            </a:r>
          </a:p>
          <a:p>
            <a:pPr marL="514350" indent="-514350">
              <a:buFont typeface="+mj-lt"/>
              <a:buAutoNum type="arabicPeriod"/>
            </a:pPr>
            <a:r>
              <a:rPr lang="en-GB" b="1" dirty="0"/>
              <a:t>We all want the same thing</a:t>
            </a:r>
            <a:r>
              <a:rPr lang="en-GB" dirty="0"/>
              <a:t>: more students reading more books more effectively.</a:t>
            </a:r>
          </a:p>
          <a:p>
            <a:pPr marL="514350" indent="-514350">
              <a:buFont typeface="+mj-lt"/>
              <a:buAutoNum type="arabicPeriod"/>
            </a:pPr>
            <a:r>
              <a:rPr lang="en-GB" b="1" dirty="0"/>
              <a:t>Collaboration is better than conflict: </a:t>
            </a:r>
            <a:r>
              <a:rPr lang="en-GB" dirty="0"/>
              <a:t>universities and colleges have expertise in the issues for disabled students. Suppliers have expertise in the ‘art of the possible’. </a:t>
            </a:r>
          </a:p>
          <a:p>
            <a:pPr marL="514350" indent="-514350">
              <a:buFont typeface="+mj-lt"/>
              <a:buAutoNum type="arabicPeriod"/>
            </a:pPr>
            <a:r>
              <a:rPr lang="en-GB" b="1" dirty="0"/>
              <a:t>We are all learning</a:t>
            </a:r>
            <a:r>
              <a:rPr lang="en-GB" dirty="0"/>
              <a:t>: being open to learn improves the quality of what we do – whatever our role. </a:t>
            </a:r>
          </a:p>
          <a:p>
            <a:endParaRPr lang="en-GB" dirty="0"/>
          </a:p>
        </p:txBody>
      </p:sp>
      <p:sp>
        <p:nvSpPr>
          <p:cNvPr id="3" name="Slide Number Placeholder 2">
            <a:extLst>
              <a:ext uri="{FF2B5EF4-FFF2-40B4-BE49-F238E27FC236}">
                <a16:creationId xmlns:a16="http://schemas.microsoft.com/office/drawing/2014/main" id="{9146EEF1-7F99-43DA-82F2-136F43D9C4DF}"/>
              </a:ext>
            </a:extLst>
          </p:cNvPr>
          <p:cNvSpPr>
            <a:spLocks noGrp="1"/>
          </p:cNvSpPr>
          <p:nvPr>
            <p:ph type="sldNum" sz="quarter" idx="16"/>
          </p:nvPr>
        </p:nvSpPr>
        <p:spPr/>
        <p:txBody>
          <a:bodyPr/>
          <a:lstStyle/>
          <a:p>
            <a:fld id="{BC1903E8-1638-4376-A5CE-0131C1204B53}" type="slidenum">
              <a:rPr lang="en-GB" noProof="0" smtClean="0"/>
              <a:pPr/>
              <a:t>12</a:t>
            </a:fld>
            <a:endParaRPr lang="en-GB" noProof="0"/>
          </a:p>
        </p:txBody>
      </p:sp>
    </p:spTree>
    <p:extLst>
      <p:ext uri="{BB962C8B-B14F-4D97-AF65-F5344CB8AC3E}">
        <p14:creationId xmlns:p14="http://schemas.microsoft.com/office/powerpoint/2010/main" val="2730087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7378-61E3-4EF4-9ADA-5F6BCAEA401A}"/>
              </a:ext>
            </a:extLst>
          </p:cNvPr>
          <p:cNvSpPr>
            <a:spLocks noGrp="1"/>
          </p:cNvSpPr>
          <p:nvPr>
            <p:ph type="title"/>
          </p:nvPr>
        </p:nvSpPr>
        <p:spPr/>
        <p:txBody>
          <a:bodyPr/>
          <a:lstStyle/>
          <a:p>
            <a:r>
              <a:rPr lang="en-GB" dirty="0"/>
              <a:t>Background to the Aspire project - 4</a:t>
            </a:r>
          </a:p>
        </p:txBody>
      </p:sp>
      <p:sp>
        <p:nvSpPr>
          <p:cNvPr id="4" name="Content Placeholder 3">
            <a:extLst>
              <a:ext uri="{FF2B5EF4-FFF2-40B4-BE49-F238E27FC236}">
                <a16:creationId xmlns:a16="http://schemas.microsoft.com/office/drawing/2014/main" id="{9F7F449B-E648-483E-A493-969C8DDCF3F2}"/>
              </a:ext>
            </a:extLst>
          </p:cNvPr>
          <p:cNvSpPr>
            <a:spLocks noGrp="1"/>
          </p:cNvSpPr>
          <p:nvPr>
            <p:ph sz="quarter" idx="13"/>
          </p:nvPr>
        </p:nvSpPr>
        <p:spPr>
          <a:xfrm>
            <a:off x="215900" y="879474"/>
            <a:ext cx="8712199" cy="3993303"/>
          </a:xfrm>
        </p:spPr>
        <p:txBody>
          <a:bodyPr/>
          <a:lstStyle/>
          <a:p>
            <a:pPr marL="0" indent="0">
              <a:buNone/>
            </a:pPr>
            <a:r>
              <a:rPr lang="en-GB" b="1" dirty="0"/>
              <a:t>Methodology and mode of working</a:t>
            </a:r>
          </a:p>
          <a:p>
            <a:pPr lvl="1"/>
            <a:r>
              <a:rPr lang="en-GB" sz="2000" b="1" dirty="0"/>
              <a:t>Launch meeting January 2018</a:t>
            </a:r>
            <a:r>
              <a:rPr lang="en-GB" sz="2000" dirty="0"/>
              <a:t>, sponsored by Publishers Association, hosted by Springer Nature. Publishers, aggregators, library and disability specialists.</a:t>
            </a:r>
          </a:p>
          <a:p>
            <a:pPr lvl="1"/>
            <a:r>
              <a:rPr lang="en-GB" sz="2000" dirty="0"/>
              <a:t>Open </a:t>
            </a:r>
            <a:r>
              <a:rPr lang="en-GB" sz="2000" b="1" dirty="0"/>
              <a:t>mailing list </a:t>
            </a:r>
            <a:r>
              <a:rPr lang="en-GB" sz="2000" dirty="0"/>
              <a:t>and </a:t>
            </a:r>
            <a:r>
              <a:rPr lang="en-GB" sz="2000" b="1" dirty="0"/>
              <a:t>steering group </a:t>
            </a:r>
            <a:r>
              <a:rPr lang="en-GB" sz="2000" dirty="0"/>
              <a:t>with fortnightly - monthly meetings.</a:t>
            </a:r>
          </a:p>
          <a:p>
            <a:pPr lvl="1"/>
            <a:r>
              <a:rPr lang="en-GB" sz="2000" dirty="0"/>
              <a:t>Discussions, decisions etc distributed via </a:t>
            </a:r>
            <a:r>
              <a:rPr lang="en-GB" sz="2000" b="1" dirty="0"/>
              <a:t>email list </a:t>
            </a:r>
            <a:r>
              <a:rPr lang="en-GB" sz="2000" dirty="0"/>
              <a:t>and </a:t>
            </a:r>
            <a:r>
              <a:rPr lang="en-GB" sz="2000" b="1" dirty="0"/>
              <a:t>editable Google docs</a:t>
            </a:r>
            <a:r>
              <a:rPr lang="en-GB" sz="2000" dirty="0"/>
              <a:t>.</a:t>
            </a:r>
          </a:p>
          <a:p>
            <a:pPr lvl="1"/>
            <a:r>
              <a:rPr lang="en-GB" sz="2000" dirty="0"/>
              <a:t>Agreed survey questions pre-launched to suppliers at London </a:t>
            </a:r>
            <a:r>
              <a:rPr lang="en-GB" sz="2000" dirty="0" err="1"/>
              <a:t>BookFair</a:t>
            </a:r>
            <a:r>
              <a:rPr lang="en-GB" sz="2000" dirty="0"/>
              <a:t> accessibility seminar, </a:t>
            </a:r>
            <a:r>
              <a:rPr lang="en-GB" sz="2000" b="1" dirty="0"/>
              <a:t>3 months ahead of audit</a:t>
            </a:r>
            <a:r>
              <a:rPr lang="en-GB" sz="2000" dirty="0"/>
              <a:t>.</a:t>
            </a:r>
          </a:p>
          <a:p>
            <a:pPr lvl="1"/>
            <a:r>
              <a:rPr lang="en-GB" sz="2000" dirty="0"/>
              <a:t>Data collection trialled with open </a:t>
            </a:r>
            <a:r>
              <a:rPr lang="en-GB" sz="2000" b="1" dirty="0"/>
              <a:t>pilot at Kings College London </a:t>
            </a:r>
            <a:r>
              <a:rPr lang="en-GB" sz="2000" dirty="0"/>
              <a:t>to which librarians &amp; suppliers invited. Online ‘</a:t>
            </a:r>
            <a:r>
              <a:rPr lang="en-GB" sz="2000" b="1" dirty="0"/>
              <a:t>worked walkthrough</a:t>
            </a:r>
            <a:r>
              <a:rPr lang="en-GB" sz="2000" dirty="0"/>
              <a:t>’ delivered via Jisc.</a:t>
            </a:r>
          </a:p>
          <a:p>
            <a:pPr lvl="1"/>
            <a:r>
              <a:rPr lang="en-GB" sz="2000" dirty="0"/>
              <a:t>Audits organised to provide </a:t>
            </a:r>
            <a:r>
              <a:rPr lang="en-GB" sz="2000" b="1" dirty="0"/>
              <a:t>multiple sampling</a:t>
            </a:r>
            <a:r>
              <a:rPr lang="en-GB" sz="2000" dirty="0"/>
              <a:t>.</a:t>
            </a:r>
          </a:p>
          <a:p>
            <a:pPr lvl="1"/>
            <a:r>
              <a:rPr lang="en-GB" sz="2000" dirty="0"/>
              <a:t>Data analysis and reporting opportunities offered to </a:t>
            </a:r>
            <a:r>
              <a:rPr lang="en-GB" sz="2000" b="1" dirty="0"/>
              <a:t>all participants</a:t>
            </a:r>
            <a:r>
              <a:rPr lang="en-GB" sz="2000" dirty="0"/>
              <a:t>.</a:t>
            </a:r>
          </a:p>
          <a:p>
            <a:endParaRPr lang="en-GB" dirty="0"/>
          </a:p>
        </p:txBody>
      </p:sp>
      <p:sp>
        <p:nvSpPr>
          <p:cNvPr id="3" name="Slide Number Placeholder 2">
            <a:extLst>
              <a:ext uri="{FF2B5EF4-FFF2-40B4-BE49-F238E27FC236}">
                <a16:creationId xmlns:a16="http://schemas.microsoft.com/office/drawing/2014/main" id="{9146EEF1-7F99-43DA-82F2-136F43D9C4DF}"/>
              </a:ext>
            </a:extLst>
          </p:cNvPr>
          <p:cNvSpPr>
            <a:spLocks noGrp="1"/>
          </p:cNvSpPr>
          <p:nvPr>
            <p:ph type="sldNum" sz="quarter" idx="16"/>
          </p:nvPr>
        </p:nvSpPr>
        <p:spPr/>
        <p:txBody>
          <a:bodyPr/>
          <a:lstStyle/>
          <a:p>
            <a:fld id="{BC1903E8-1638-4376-A5CE-0131C1204B53}" type="slidenum">
              <a:rPr lang="en-GB" noProof="0" smtClean="0"/>
              <a:pPr/>
              <a:t>13</a:t>
            </a:fld>
            <a:endParaRPr lang="en-GB" noProof="0"/>
          </a:p>
        </p:txBody>
      </p:sp>
    </p:spTree>
    <p:extLst>
      <p:ext uri="{BB962C8B-B14F-4D97-AF65-F5344CB8AC3E}">
        <p14:creationId xmlns:p14="http://schemas.microsoft.com/office/powerpoint/2010/main" val="2956033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D2CC8-4572-4072-A3B2-228A33DE27FC}"/>
              </a:ext>
            </a:extLst>
          </p:cNvPr>
          <p:cNvSpPr>
            <a:spLocks noGrp="1"/>
          </p:cNvSpPr>
          <p:nvPr>
            <p:ph type="title"/>
          </p:nvPr>
        </p:nvSpPr>
        <p:spPr/>
        <p:txBody>
          <a:bodyPr/>
          <a:lstStyle/>
          <a:p>
            <a:r>
              <a:rPr lang="en-GB" dirty="0"/>
              <a:t>Recognising the complexity</a:t>
            </a:r>
          </a:p>
        </p:txBody>
      </p:sp>
      <p:sp>
        <p:nvSpPr>
          <p:cNvPr id="5" name="Slide Number Placeholder 4">
            <a:extLst>
              <a:ext uri="{FF2B5EF4-FFF2-40B4-BE49-F238E27FC236}">
                <a16:creationId xmlns:a16="http://schemas.microsoft.com/office/drawing/2014/main" id="{D64FC6BB-D5DA-4284-B4D6-51D57524C9CC}"/>
              </a:ext>
            </a:extLst>
          </p:cNvPr>
          <p:cNvSpPr>
            <a:spLocks noGrp="1"/>
          </p:cNvSpPr>
          <p:nvPr>
            <p:ph type="sldNum" sz="quarter" idx="16"/>
          </p:nvPr>
        </p:nvSpPr>
        <p:spPr>
          <a:xfrm>
            <a:off x="7114683" y="4872778"/>
            <a:ext cx="719137" cy="162000"/>
          </a:xfrm>
        </p:spPr>
        <p:txBody>
          <a:bodyPr anchor="t"/>
          <a:lstStyle/>
          <a:p>
            <a:fld id="{BC1903E8-1638-4376-A5CE-0131C1204B53}" type="slidenum">
              <a:rPr lang="en-GB" noProof="0" smtClean="0"/>
              <a:pPr/>
              <a:t>14</a:t>
            </a:fld>
            <a:endParaRPr lang="en-GB" noProof="0"/>
          </a:p>
        </p:txBody>
      </p:sp>
      <p:sp>
        <p:nvSpPr>
          <p:cNvPr id="8" name="TextBox 7">
            <a:extLst>
              <a:ext uri="{FF2B5EF4-FFF2-40B4-BE49-F238E27FC236}">
                <a16:creationId xmlns:a16="http://schemas.microsoft.com/office/drawing/2014/main" id="{9287CCA2-3560-4B46-A570-BE3222184702}"/>
              </a:ext>
            </a:extLst>
          </p:cNvPr>
          <p:cNvSpPr txBox="1"/>
          <p:nvPr/>
        </p:nvSpPr>
        <p:spPr>
          <a:xfrm>
            <a:off x="335873" y="731672"/>
            <a:ext cx="2130009" cy="3546603"/>
          </a:xfrm>
          <a:prstGeom prst="rect">
            <a:avLst/>
          </a:prstGeom>
          <a:noFill/>
        </p:spPr>
        <p:txBody>
          <a:bodyPr wrap="square" lIns="72000" tIns="36000" rIns="72000" bIns="36000" rtlCol="0" anchor="t" anchorCtr="0">
            <a:spAutoFit/>
          </a:bodyPr>
          <a:lstStyle/>
          <a:p>
            <a:pPr>
              <a:lnSpc>
                <a:spcPct val="99000"/>
              </a:lnSpc>
            </a:pPr>
            <a:r>
              <a:rPr lang="en-GB" sz="2000" b="1" dirty="0"/>
              <a:t>Files and formats </a:t>
            </a:r>
          </a:p>
          <a:p>
            <a:pPr>
              <a:lnSpc>
                <a:spcPct val="99000"/>
              </a:lnSpc>
            </a:pPr>
            <a:endParaRPr lang="en-GB" sz="1600" dirty="0"/>
          </a:p>
          <a:p>
            <a:pPr>
              <a:lnSpc>
                <a:spcPct val="99000"/>
              </a:lnSpc>
            </a:pPr>
            <a:r>
              <a:rPr lang="en-GB" sz="1600" dirty="0"/>
              <a:t>Navigation (chapters, headings)</a:t>
            </a:r>
          </a:p>
          <a:p>
            <a:pPr>
              <a:lnSpc>
                <a:spcPct val="99000"/>
              </a:lnSpc>
            </a:pPr>
            <a:r>
              <a:rPr lang="en-GB" sz="1600" dirty="0"/>
              <a:t>Reflow/magnify.</a:t>
            </a:r>
          </a:p>
          <a:p>
            <a:pPr>
              <a:lnSpc>
                <a:spcPct val="99000"/>
              </a:lnSpc>
            </a:pPr>
            <a:r>
              <a:rPr lang="en-GB" sz="1600" dirty="0"/>
              <a:t>Colour change.</a:t>
            </a:r>
          </a:p>
          <a:p>
            <a:pPr>
              <a:lnSpc>
                <a:spcPct val="99000"/>
              </a:lnSpc>
            </a:pPr>
            <a:r>
              <a:rPr lang="en-GB" sz="1600" dirty="0"/>
              <a:t>Text to speech.</a:t>
            </a:r>
          </a:p>
          <a:p>
            <a:pPr>
              <a:lnSpc>
                <a:spcPct val="99000"/>
              </a:lnSpc>
            </a:pPr>
            <a:r>
              <a:rPr lang="en-GB" sz="1600" dirty="0"/>
              <a:t>Reading order.</a:t>
            </a:r>
          </a:p>
          <a:p>
            <a:pPr>
              <a:lnSpc>
                <a:spcPct val="99000"/>
              </a:lnSpc>
            </a:pPr>
            <a:r>
              <a:rPr lang="en-GB" sz="1600" dirty="0"/>
              <a:t>Screenreader.</a:t>
            </a:r>
          </a:p>
          <a:p>
            <a:pPr>
              <a:lnSpc>
                <a:spcPct val="99000"/>
              </a:lnSpc>
            </a:pPr>
            <a:r>
              <a:rPr lang="en-GB" sz="1600" dirty="0"/>
              <a:t>Image description.</a:t>
            </a:r>
          </a:p>
          <a:p>
            <a:pPr>
              <a:lnSpc>
                <a:spcPct val="99000"/>
              </a:lnSpc>
            </a:pPr>
            <a:endParaRPr lang="en-GB" sz="1600" dirty="0"/>
          </a:p>
          <a:p>
            <a:pPr>
              <a:lnSpc>
                <a:spcPct val="99000"/>
              </a:lnSpc>
            </a:pPr>
            <a:r>
              <a:rPr lang="en-GB" sz="1600" dirty="0"/>
              <a:t>PDF</a:t>
            </a:r>
          </a:p>
          <a:p>
            <a:pPr>
              <a:lnSpc>
                <a:spcPct val="99000"/>
              </a:lnSpc>
            </a:pPr>
            <a:r>
              <a:rPr lang="en-GB" sz="1600" dirty="0"/>
              <a:t>HTML</a:t>
            </a:r>
          </a:p>
          <a:p>
            <a:pPr>
              <a:lnSpc>
                <a:spcPct val="99000"/>
              </a:lnSpc>
            </a:pPr>
            <a:r>
              <a:rPr lang="en-GB" sz="1600" dirty="0"/>
              <a:t>EPUB</a:t>
            </a:r>
            <a:endParaRPr lang="en-GB" sz="2000" dirty="0"/>
          </a:p>
        </p:txBody>
      </p:sp>
    </p:spTree>
    <p:extLst>
      <p:ext uri="{BB962C8B-B14F-4D97-AF65-F5344CB8AC3E}">
        <p14:creationId xmlns:p14="http://schemas.microsoft.com/office/powerpoint/2010/main" val="3663805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D2CC8-4572-4072-A3B2-228A33DE27FC}"/>
              </a:ext>
            </a:extLst>
          </p:cNvPr>
          <p:cNvSpPr>
            <a:spLocks noGrp="1"/>
          </p:cNvSpPr>
          <p:nvPr>
            <p:ph type="title"/>
          </p:nvPr>
        </p:nvSpPr>
        <p:spPr/>
        <p:txBody>
          <a:bodyPr/>
          <a:lstStyle/>
          <a:p>
            <a:r>
              <a:rPr lang="en-GB" dirty="0"/>
              <a:t>Recognising the complexity</a:t>
            </a:r>
          </a:p>
        </p:txBody>
      </p:sp>
      <p:sp>
        <p:nvSpPr>
          <p:cNvPr id="5" name="Slide Number Placeholder 4">
            <a:extLst>
              <a:ext uri="{FF2B5EF4-FFF2-40B4-BE49-F238E27FC236}">
                <a16:creationId xmlns:a16="http://schemas.microsoft.com/office/drawing/2014/main" id="{D64FC6BB-D5DA-4284-B4D6-51D57524C9CC}"/>
              </a:ext>
            </a:extLst>
          </p:cNvPr>
          <p:cNvSpPr>
            <a:spLocks noGrp="1"/>
          </p:cNvSpPr>
          <p:nvPr>
            <p:ph type="sldNum" sz="quarter" idx="16"/>
          </p:nvPr>
        </p:nvSpPr>
        <p:spPr>
          <a:xfrm>
            <a:off x="7114683" y="4872778"/>
            <a:ext cx="719137" cy="162000"/>
          </a:xfrm>
        </p:spPr>
        <p:txBody>
          <a:bodyPr anchor="t"/>
          <a:lstStyle/>
          <a:p>
            <a:fld id="{BC1903E8-1638-4376-A5CE-0131C1204B53}" type="slidenum">
              <a:rPr lang="en-GB" noProof="0" smtClean="0"/>
              <a:pPr/>
              <a:t>15</a:t>
            </a:fld>
            <a:endParaRPr lang="en-GB" noProof="0"/>
          </a:p>
        </p:txBody>
      </p:sp>
      <p:sp>
        <p:nvSpPr>
          <p:cNvPr id="8" name="TextBox 7">
            <a:extLst>
              <a:ext uri="{FF2B5EF4-FFF2-40B4-BE49-F238E27FC236}">
                <a16:creationId xmlns:a16="http://schemas.microsoft.com/office/drawing/2014/main" id="{9287CCA2-3560-4B46-A570-BE3222184702}"/>
              </a:ext>
            </a:extLst>
          </p:cNvPr>
          <p:cNvSpPr txBox="1"/>
          <p:nvPr/>
        </p:nvSpPr>
        <p:spPr>
          <a:xfrm>
            <a:off x="335873" y="731672"/>
            <a:ext cx="2130009" cy="3546603"/>
          </a:xfrm>
          <a:prstGeom prst="rect">
            <a:avLst/>
          </a:prstGeom>
          <a:noFill/>
        </p:spPr>
        <p:txBody>
          <a:bodyPr wrap="square" lIns="72000" tIns="36000" rIns="72000" bIns="36000" rtlCol="0" anchor="t" anchorCtr="0">
            <a:spAutoFit/>
          </a:bodyPr>
          <a:lstStyle/>
          <a:p>
            <a:pPr>
              <a:lnSpc>
                <a:spcPct val="99000"/>
              </a:lnSpc>
            </a:pPr>
            <a:r>
              <a:rPr lang="en-GB" sz="2000" dirty="0">
                <a:solidFill>
                  <a:schemeClr val="bg1">
                    <a:lumMod val="50000"/>
                  </a:schemeClr>
                </a:solidFill>
              </a:rPr>
              <a:t>Files and formats </a:t>
            </a:r>
          </a:p>
          <a:p>
            <a:pPr>
              <a:lnSpc>
                <a:spcPct val="99000"/>
              </a:lnSpc>
            </a:pPr>
            <a:endParaRPr lang="en-GB" sz="1600" dirty="0">
              <a:solidFill>
                <a:schemeClr val="bg1">
                  <a:lumMod val="50000"/>
                </a:schemeClr>
              </a:solidFill>
            </a:endParaRPr>
          </a:p>
          <a:p>
            <a:pPr>
              <a:lnSpc>
                <a:spcPct val="99000"/>
              </a:lnSpc>
            </a:pPr>
            <a:r>
              <a:rPr lang="en-GB" sz="1600" dirty="0">
                <a:solidFill>
                  <a:schemeClr val="bg1">
                    <a:lumMod val="50000"/>
                  </a:schemeClr>
                </a:solidFill>
              </a:rPr>
              <a:t>Navigation (chapters, headings)</a:t>
            </a:r>
          </a:p>
          <a:p>
            <a:pPr>
              <a:lnSpc>
                <a:spcPct val="99000"/>
              </a:lnSpc>
            </a:pPr>
            <a:r>
              <a:rPr lang="en-GB" sz="1600" dirty="0">
                <a:solidFill>
                  <a:schemeClr val="bg1">
                    <a:lumMod val="50000"/>
                  </a:schemeClr>
                </a:solidFill>
              </a:rPr>
              <a:t>Reflow/magnify.</a:t>
            </a:r>
          </a:p>
          <a:p>
            <a:pPr>
              <a:lnSpc>
                <a:spcPct val="99000"/>
              </a:lnSpc>
            </a:pPr>
            <a:r>
              <a:rPr lang="en-GB" sz="1600" dirty="0">
                <a:solidFill>
                  <a:schemeClr val="bg1">
                    <a:lumMod val="50000"/>
                  </a:schemeClr>
                </a:solidFill>
              </a:rPr>
              <a:t>Colour change.</a:t>
            </a:r>
          </a:p>
          <a:p>
            <a:pPr>
              <a:lnSpc>
                <a:spcPct val="99000"/>
              </a:lnSpc>
            </a:pPr>
            <a:r>
              <a:rPr lang="en-GB" sz="1600" dirty="0">
                <a:solidFill>
                  <a:schemeClr val="bg1">
                    <a:lumMod val="50000"/>
                  </a:schemeClr>
                </a:solidFill>
              </a:rPr>
              <a:t>Text to speech.</a:t>
            </a:r>
          </a:p>
          <a:p>
            <a:pPr>
              <a:lnSpc>
                <a:spcPct val="99000"/>
              </a:lnSpc>
            </a:pPr>
            <a:r>
              <a:rPr lang="en-GB" sz="1600" dirty="0">
                <a:solidFill>
                  <a:schemeClr val="bg1">
                    <a:lumMod val="50000"/>
                  </a:schemeClr>
                </a:solidFill>
              </a:rPr>
              <a:t>Reading order.</a:t>
            </a:r>
          </a:p>
          <a:p>
            <a:pPr>
              <a:lnSpc>
                <a:spcPct val="99000"/>
              </a:lnSpc>
            </a:pPr>
            <a:r>
              <a:rPr lang="en-GB" sz="1600" dirty="0">
                <a:solidFill>
                  <a:schemeClr val="bg1">
                    <a:lumMod val="50000"/>
                  </a:schemeClr>
                </a:solidFill>
              </a:rPr>
              <a:t>Screenreader.</a:t>
            </a:r>
          </a:p>
          <a:p>
            <a:pPr>
              <a:lnSpc>
                <a:spcPct val="99000"/>
              </a:lnSpc>
            </a:pPr>
            <a:r>
              <a:rPr lang="en-GB" sz="1600" dirty="0">
                <a:solidFill>
                  <a:schemeClr val="bg1">
                    <a:lumMod val="50000"/>
                  </a:schemeClr>
                </a:solidFill>
              </a:rPr>
              <a:t>Image description.</a:t>
            </a:r>
          </a:p>
          <a:p>
            <a:pPr>
              <a:lnSpc>
                <a:spcPct val="99000"/>
              </a:lnSpc>
            </a:pPr>
            <a:endParaRPr lang="en-GB" sz="1600" dirty="0">
              <a:solidFill>
                <a:schemeClr val="bg1">
                  <a:lumMod val="50000"/>
                </a:schemeClr>
              </a:solidFill>
            </a:endParaRPr>
          </a:p>
          <a:p>
            <a:pPr>
              <a:lnSpc>
                <a:spcPct val="99000"/>
              </a:lnSpc>
            </a:pPr>
            <a:r>
              <a:rPr lang="en-GB" sz="1600" dirty="0">
                <a:solidFill>
                  <a:schemeClr val="bg1">
                    <a:lumMod val="50000"/>
                  </a:schemeClr>
                </a:solidFill>
              </a:rPr>
              <a:t>PDF</a:t>
            </a:r>
          </a:p>
          <a:p>
            <a:pPr>
              <a:lnSpc>
                <a:spcPct val="99000"/>
              </a:lnSpc>
            </a:pPr>
            <a:r>
              <a:rPr lang="en-GB" sz="1600" dirty="0">
                <a:solidFill>
                  <a:schemeClr val="bg1">
                    <a:lumMod val="50000"/>
                  </a:schemeClr>
                </a:solidFill>
              </a:rPr>
              <a:t>HTML</a:t>
            </a:r>
          </a:p>
          <a:p>
            <a:pPr>
              <a:lnSpc>
                <a:spcPct val="99000"/>
              </a:lnSpc>
            </a:pPr>
            <a:r>
              <a:rPr lang="en-GB" sz="1600" dirty="0">
                <a:solidFill>
                  <a:schemeClr val="bg1">
                    <a:lumMod val="50000"/>
                  </a:schemeClr>
                </a:solidFill>
              </a:rPr>
              <a:t>EPUB</a:t>
            </a:r>
            <a:endParaRPr lang="en-GB" sz="2000" dirty="0">
              <a:solidFill>
                <a:schemeClr val="bg1">
                  <a:lumMod val="50000"/>
                </a:schemeClr>
              </a:solidFill>
            </a:endParaRPr>
          </a:p>
        </p:txBody>
      </p:sp>
      <p:sp>
        <p:nvSpPr>
          <p:cNvPr id="10" name="TextBox 9">
            <a:extLst>
              <a:ext uri="{FF2B5EF4-FFF2-40B4-BE49-F238E27FC236}">
                <a16:creationId xmlns:a16="http://schemas.microsoft.com/office/drawing/2014/main" id="{5F62C9BB-94FE-4689-BA41-9C11DE22AE77}"/>
              </a:ext>
            </a:extLst>
          </p:cNvPr>
          <p:cNvSpPr txBox="1"/>
          <p:nvPr/>
        </p:nvSpPr>
        <p:spPr>
          <a:xfrm>
            <a:off x="2573883" y="731672"/>
            <a:ext cx="2130009" cy="4034172"/>
          </a:xfrm>
          <a:prstGeom prst="rect">
            <a:avLst/>
          </a:prstGeom>
          <a:noFill/>
        </p:spPr>
        <p:txBody>
          <a:bodyPr wrap="square" lIns="72000" tIns="36000" rIns="72000" bIns="36000" rtlCol="0" anchor="t" anchorCtr="0">
            <a:spAutoFit/>
          </a:bodyPr>
          <a:lstStyle/>
          <a:p>
            <a:pPr>
              <a:lnSpc>
                <a:spcPct val="99000"/>
              </a:lnSpc>
            </a:pPr>
            <a:r>
              <a:rPr lang="en-GB" sz="2000" b="1" dirty="0"/>
              <a:t>Interfaces</a:t>
            </a:r>
          </a:p>
          <a:p>
            <a:pPr>
              <a:lnSpc>
                <a:spcPct val="99000"/>
              </a:lnSpc>
            </a:pPr>
            <a:endParaRPr lang="en-GB" sz="1600" dirty="0"/>
          </a:p>
          <a:p>
            <a:pPr>
              <a:lnSpc>
                <a:spcPct val="99000"/>
              </a:lnSpc>
            </a:pPr>
            <a:r>
              <a:rPr lang="en-GB" sz="1600" dirty="0"/>
              <a:t>Publisher’s online </a:t>
            </a:r>
            <a:r>
              <a:rPr lang="en-GB" sz="1600" i="1" dirty="0"/>
              <a:t>eg Elsevier Science Direct or Cambridge Online.</a:t>
            </a:r>
          </a:p>
          <a:p>
            <a:pPr>
              <a:lnSpc>
                <a:spcPct val="99000"/>
              </a:lnSpc>
            </a:pPr>
            <a:endParaRPr lang="en-GB" sz="1600" dirty="0"/>
          </a:p>
          <a:p>
            <a:pPr>
              <a:lnSpc>
                <a:spcPct val="99000"/>
              </a:lnSpc>
            </a:pPr>
            <a:r>
              <a:rPr lang="en-GB" sz="1600" dirty="0"/>
              <a:t>Aggregator’s online </a:t>
            </a:r>
          </a:p>
          <a:p>
            <a:pPr>
              <a:lnSpc>
                <a:spcPct val="99000"/>
              </a:lnSpc>
            </a:pPr>
            <a:r>
              <a:rPr lang="en-GB" sz="1600" i="1" dirty="0"/>
              <a:t>eg Kortext, VitalSource.</a:t>
            </a:r>
          </a:p>
          <a:p>
            <a:pPr>
              <a:lnSpc>
                <a:spcPct val="99000"/>
              </a:lnSpc>
            </a:pPr>
            <a:endParaRPr lang="en-GB" sz="1600" i="1" dirty="0"/>
          </a:p>
          <a:p>
            <a:pPr>
              <a:lnSpc>
                <a:spcPct val="99000"/>
              </a:lnSpc>
            </a:pPr>
            <a:r>
              <a:rPr lang="en-GB" sz="1600" dirty="0"/>
              <a:t>Reading software</a:t>
            </a:r>
            <a:endParaRPr lang="en-GB" sz="1600" i="1" dirty="0"/>
          </a:p>
          <a:p>
            <a:pPr>
              <a:lnSpc>
                <a:spcPct val="99000"/>
              </a:lnSpc>
            </a:pPr>
            <a:r>
              <a:rPr lang="en-GB" sz="1600" i="1" dirty="0"/>
              <a:t>Adobe Digital Editions</a:t>
            </a:r>
          </a:p>
          <a:p>
            <a:pPr>
              <a:lnSpc>
                <a:spcPct val="99000"/>
              </a:lnSpc>
            </a:pPr>
            <a:r>
              <a:rPr lang="en-GB" sz="1600" i="1" dirty="0"/>
              <a:t>Adobe Reader</a:t>
            </a:r>
          </a:p>
          <a:p>
            <a:pPr>
              <a:lnSpc>
                <a:spcPct val="99000"/>
              </a:lnSpc>
            </a:pPr>
            <a:r>
              <a:rPr lang="en-GB" sz="1600" i="1" dirty="0"/>
              <a:t>BlueFire Reader</a:t>
            </a:r>
          </a:p>
          <a:p>
            <a:pPr>
              <a:lnSpc>
                <a:spcPct val="99000"/>
              </a:lnSpc>
            </a:pPr>
            <a:r>
              <a:rPr lang="en-GB" sz="1600" i="1" dirty="0"/>
              <a:t>Web browser  </a:t>
            </a:r>
          </a:p>
          <a:p>
            <a:pPr>
              <a:lnSpc>
                <a:spcPct val="99000"/>
              </a:lnSpc>
            </a:pPr>
            <a:r>
              <a:rPr lang="en-GB" sz="1600" i="1" dirty="0"/>
              <a:t>	Type</a:t>
            </a:r>
          </a:p>
          <a:p>
            <a:pPr>
              <a:lnSpc>
                <a:spcPct val="99000"/>
              </a:lnSpc>
            </a:pPr>
            <a:r>
              <a:rPr lang="en-GB" sz="1600" i="1" dirty="0"/>
              <a:t>	Plugins</a:t>
            </a:r>
            <a:endParaRPr lang="en-GB" sz="1200" i="1" dirty="0"/>
          </a:p>
        </p:txBody>
      </p:sp>
    </p:spTree>
    <p:extLst>
      <p:ext uri="{BB962C8B-B14F-4D97-AF65-F5344CB8AC3E}">
        <p14:creationId xmlns:p14="http://schemas.microsoft.com/office/powerpoint/2010/main" val="2830091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D2CC8-4572-4072-A3B2-228A33DE27FC}"/>
              </a:ext>
            </a:extLst>
          </p:cNvPr>
          <p:cNvSpPr>
            <a:spLocks noGrp="1"/>
          </p:cNvSpPr>
          <p:nvPr>
            <p:ph type="title"/>
          </p:nvPr>
        </p:nvSpPr>
        <p:spPr/>
        <p:txBody>
          <a:bodyPr/>
          <a:lstStyle/>
          <a:p>
            <a:r>
              <a:rPr lang="en-GB" dirty="0"/>
              <a:t>Recognising the complexity</a:t>
            </a:r>
          </a:p>
        </p:txBody>
      </p:sp>
      <p:sp>
        <p:nvSpPr>
          <p:cNvPr id="5" name="Slide Number Placeholder 4">
            <a:extLst>
              <a:ext uri="{FF2B5EF4-FFF2-40B4-BE49-F238E27FC236}">
                <a16:creationId xmlns:a16="http://schemas.microsoft.com/office/drawing/2014/main" id="{D64FC6BB-D5DA-4284-B4D6-51D57524C9CC}"/>
              </a:ext>
            </a:extLst>
          </p:cNvPr>
          <p:cNvSpPr>
            <a:spLocks noGrp="1"/>
          </p:cNvSpPr>
          <p:nvPr>
            <p:ph type="sldNum" sz="quarter" idx="16"/>
          </p:nvPr>
        </p:nvSpPr>
        <p:spPr>
          <a:xfrm>
            <a:off x="7114683" y="4872778"/>
            <a:ext cx="719137" cy="162000"/>
          </a:xfrm>
        </p:spPr>
        <p:txBody>
          <a:bodyPr anchor="t"/>
          <a:lstStyle/>
          <a:p>
            <a:fld id="{BC1903E8-1638-4376-A5CE-0131C1204B53}" type="slidenum">
              <a:rPr lang="en-GB" noProof="0" smtClean="0"/>
              <a:pPr/>
              <a:t>16</a:t>
            </a:fld>
            <a:endParaRPr lang="en-GB" noProof="0"/>
          </a:p>
        </p:txBody>
      </p:sp>
      <p:sp>
        <p:nvSpPr>
          <p:cNvPr id="8" name="TextBox 7">
            <a:extLst>
              <a:ext uri="{FF2B5EF4-FFF2-40B4-BE49-F238E27FC236}">
                <a16:creationId xmlns:a16="http://schemas.microsoft.com/office/drawing/2014/main" id="{9287CCA2-3560-4B46-A570-BE3222184702}"/>
              </a:ext>
            </a:extLst>
          </p:cNvPr>
          <p:cNvSpPr txBox="1"/>
          <p:nvPr/>
        </p:nvSpPr>
        <p:spPr>
          <a:xfrm>
            <a:off x="335873" y="731672"/>
            <a:ext cx="2130009" cy="3546603"/>
          </a:xfrm>
          <a:prstGeom prst="rect">
            <a:avLst/>
          </a:prstGeom>
          <a:noFill/>
        </p:spPr>
        <p:txBody>
          <a:bodyPr wrap="square" lIns="72000" tIns="36000" rIns="72000" bIns="36000" rtlCol="0" anchor="t" anchorCtr="0">
            <a:spAutoFit/>
          </a:bodyPr>
          <a:lstStyle/>
          <a:p>
            <a:pPr>
              <a:lnSpc>
                <a:spcPct val="99000"/>
              </a:lnSpc>
            </a:pPr>
            <a:r>
              <a:rPr lang="en-GB" sz="2000" dirty="0">
                <a:solidFill>
                  <a:schemeClr val="bg1">
                    <a:lumMod val="50000"/>
                  </a:schemeClr>
                </a:solidFill>
              </a:rPr>
              <a:t>Files and formats </a:t>
            </a:r>
          </a:p>
          <a:p>
            <a:pPr>
              <a:lnSpc>
                <a:spcPct val="99000"/>
              </a:lnSpc>
            </a:pPr>
            <a:endParaRPr lang="en-GB" sz="1600" dirty="0">
              <a:solidFill>
                <a:schemeClr val="bg1">
                  <a:lumMod val="50000"/>
                </a:schemeClr>
              </a:solidFill>
            </a:endParaRPr>
          </a:p>
          <a:p>
            <a:pPr>
              <a:lnSpc>
                <a:spcPct val="99000"/>
              </a:lnSpc>
            </a:pPr>
            <a:r>
              <a:rPr lang="en-GB" sz="1600" dirty="0">
                <a:solidFill>
                  <a:schemeClr val="bg1">
                    <a:lumMod val="50000"/>
                  </a:schemeClr>
                </a:solidFill>
              </a:rPr>
              <a:t>Navigation (chapters, headings)</a:t>
            </a:r>
          </a:p>
          <a:p>
            <a:pPr>
              <a:lnSpc>
                <a:spcPct val="99000"/>
              </a:lnSpc>
            </a:pPr>
            <a:r>
              <a:rPr lang="en-GB" sz="1600" dirty="0">
                <a:solidFill>
                  <a:schemeClr val="bg1">
                    <a:lumMod val="50000"/>
                  </a:schemeClr>
                </a:solidFill>
              </a:rPr>
              <a:t>Reflow/magnify.</a:t>
            </a:r>
          </a:p>
          <a:p>
            <a:pPr>
              <a:lnSpc>
                <a:spcPct val="99000"/>
              </a:lnSpc>
            </a:pPr>
            <a:r>
              <a:rPr lang="en-GB" sz="1600" dirty="0">
                <a:solidFill>
                  <a:schemeClr val="bg1">
                    <a:lumMod val="50000"/>
                  </a:schemeClr>
                </a:solidFill>
              </a:rPr>
              <a:t>Colour change.</a:t>
            </a:r>
          </a:p>
          <a:p>
            <a:pPr>
              <a:lnSpc>
                <a:spcPct val="99000"/>
              </a:lnSpc>
            </a:pPr>
            <a:r>
              <a:rPr lang="en-GB" sz="1600" dirty="0">
                <a:solidFill>
                  <a:schemeClr val="bg1">
                    <a:lumMod val="50000"/>
                  </a:schemeClr>
                </a:solidFill>
              </a:rPr>
              <a:t>Text to speech.</a:t>
            </a:r>
          </a:p>
          <a:p>
            <a:pPr>
              <a:lnSpc>
                <a:spcPct val="99000"/>
              </a:lnSpc>
            </a:pPr>
            <a:r>
              <a:rPr lang="en-GB" sz="1600" dirty="0">
                <a:solidFill>
                  <a:schemeClr val="bg1">
                    <a:lumMod val="50000"/>
                  </a:schemeClr>
                </a:solidFill>
              </a:rPr>
              <a:t>Reading order.</a:t>
            </a:r>
          </a:p>
          <a:p>
            <a:pPr>
              <a:lnSpc>
                <a:spcPct val="99000"/>
              </a:lnSpc>
            </a:pPr>
            <a:r>
              <a:rPr lang="en-GB" sz="1600" dirty="0">
                <a:solidFill>
                  <a:schemeClr val="bg1">
                    <a:lumMod val="50000"/>
                  </a:schemeClr>
                </a:solidFill>
              </a:rPr>
              <a:t>Screenreader.</a:t>
            </a:r>
          </a:p>
          <a:p>
            <a:pPr>
              <a:lnSpc>
                <a:spcPct val="99000"/>
              </a:lnSpc>
            </a:pPr>
            <a:r>
              <a:rPr lang="en-GB" sz="1600" dirty="0">
                <a:solidFill>
                  <a:schemeClr val="bg1">
                    <a:lumMod val="50000"/>
                  </a:schemeClr>
                </a:solidFill>
              </a:rPr>
              <a:t>Image description.</a:t>
            </a:r>
          </a:p>
          <a:p>
            <a:pPr>
              <a:lnSpc>
                <a:spcPct val="99000"/>
              </a:lnSpc>
            </a:pPr>
            <a:endParaRPr lang="en-GB" sz="1600" dirty="0">
              <a:solidFill>
                <a:schemeClr val="bg1">
                  <a:lumMod val="50000"/>
                </a:schemeClr>
              </a:solidFill>
            </a:endParaRPr>
          </a:p>
          <a:p>
            <a:pPr>
              <a:lnSpc>
                <a:spcPct val="99000"/>
              </a:lnSpc>
            </a:pPr>
            <a:r>
              <a:rPr lang="en-GB" sz="1600" dirty="0">
                <a:solidFill>
                  <a:schemeClr val="bg1">
                    <a:lumMod val="50000"/>
                  </a:schemeClr>
                </a:solidFill>
              </a:rPr>
              <a:t>PDF</a:t>
            </a:r>
          </a:p>
          <a:p>
            <a:pPr>
              <a:lnSpc>
                <a:spcPct val="99000"/>
              </a:lnSpc>
            </a:pPr>
            <a:r>
              <a:rPr lang="en-GB" sz="1600" dirty="0">
                <a:solidFill>
                  <a:schemeClr val="bg1">
                    <a:lumMod val="50000"/>
                  </a:schemeClr>
                </a:solidFill>
              </a:rPr>
              <a:t>HTML</a:t>
            </a:r>
          </a:p>
          <a:p>
            <a:pPr>
              <a:lnSpc>
                <a:spcPct val="99000"/>
              </a:lnSpc>
            </a:pPr>
            <a:r>
              <a:rPr lang="en-GB" sz="1600" dirty="0">
                <a:solidFill>
                  <a:schemeClr val="bg1">
                    <a:lumMod val="50000"/>
                  </a:schemeClr>
                </a:solidFill>
              </a:rPr>
              <a:t>EPUB</a:t>
            </a:r>
            <a:endParaRPr lang="en-GB" sz="2000" dirty="0">
              <a:solidFill>
                <a:schemeClr val="bg1">
                  <a:lumMod val="50000"/>
                </a:schemeClr>
              </a:solidFill>
            </a:endParaRPr>
          </a:p>
        </p:txBody>
      </p:sp>
      <p:sp>
        <p:nvSpPr>
          <p:cNvPr id="10" name="TextBox 9">
            <a:extLst>
              <a:ext uri="{FF2B5EF4-FFF2-40B4-BE49-F238E27FC236}">
                <a16:creationId xmlns:a16="http://schemas.microsoft.com/office/drawing/2014/main" id="{5F62C9BB-94FE-4689-BA41-9C11DE22AE77}"/>
              </a:ext>
            </a:extLst>
          </p:cNvPr>
          <p:cNvSpPr txBox="1"/>
          <p:nvPr/>
        </p:nvSpPr>
        <p:spPr>
          <a:xfrm>
            <a:off x="2573883" y="731672"/>
            <a:ext cx="2130009" cy="4034172"/>
          </a:xfrm>
          <a:prstGeom prst="rect">
            <a:avLst/>
          </a:prstGeom>
          <a:noFill/>
        </p:spPr>
        <p:txBody>
          <a:bodyPr wrap="square" lIns="72000" tIns="36000" rIns="72000" bIns="36000" rtlCol="0" anchor="t" anchorCtr="0">
            <a:spAutoFit/>
          </a:bodyPr>
          <a:lstStyle/>
          <a:p>
            <a:pPr>
              <a:lnSpc>
                <a:spcPct val="99000"/>
              </a:lnSpc>
            </a:pPr>
            <a:r>
              <a:rPr lang="en-GB" sz="2000" dirty="0">
                <a:solidFill>
                  <a:schemeClr val="bg1">
                    <a:lumMod val="50000"/>
                  </a:schemeClr>
                </a:solidFill>
              </a:rPr>
              <a:t>Interfaces</a:t>
            </a:r>
          </a:p>
          <a:p>
            <a:pPr>
              <a:lnSpc>
                <a:spcPct val="99000"/>
              </a:lnSpc>
            </a:pPr>
            <a:endParaRPr lang="en-GB" sz="1600" dirty="0">
              <a:solidFill>
                <a:schemeClr val="bg1">
                  <a:lumMod val="50000"/>
                </a:schemeClr>
              </a:solidFill>
            </a:endParaRPr>
          </a:p>
          <a:p>
            <a:pPr>
              <a:lnSpc>
                <a:spcPct val="99000"/>
              </a:lnSpc>
            </a:pPr>
            <a:r>
              <a:rPr lang="en-GB" sz="1600" dirty="0">
                <a:solidFill>
                  <a:schemeClr val="bg1">
                    <a:lumMod val="50000"/>
                  </a:schemeClr>
                </a:solidFill>
              </a:rPr>
              <a:t>Publisher’s online </a:t>
            </a:r>
            <a:r>
              <a:rPr lang="en-GB" sz="1600" i="1" dirty="0">
                <a:solidFill>
                  <a:schemeClr val="bg1">
                    <a:lumMod val="50000"/>
                  </a:schemeClr>
                </a:solidFill>
              </a:rPr>
              <a:t>eg Elsevier Science Direct or Cambridge Online.</a:t>
            </a:r>
          </a:p>
          <a:p>
            <a:pPr>
              <a:lnSpc>
                <a:spcPct val="99000"/>
              </a:lnSpc>
            </a:pPr>
            <a:endParaRPr lang="en-GB" sz="1600" dirty="0">
              <a:solidFill>
                <a:schemeClr val="bg1">
                  <a:lumMod val="50000"/>
                </a:schemeClr>
              </a:solidFill>
            </a:endParaRPr>
          </a:p>
          <a:p>
            <a:pPr>
              <a:lnSpc>
                <a:spcPct val="99000"/>
              </a:lnSpc>
            </a:pPr>
            <a:r>
              <a:rPr lang="en-GB" sz="1600" dirty="0">
                <a:solidFill>
                  <a:schemeClr val="bg1">
                    <a:lumMod val="50000"/>
                  </a:schemeClr>
                </a:solidFill>
              </a:rPr>
              <a:t>Aggregator’s online </a:t>
            </a:r>
          </a:p>
          <a:p>
            <a:pPr>
              <a:lnSpc>
                <a:spcPct val="99000"/>
              </a:lnSpc>
            </a:pPr>
            <a:r>
              <a:rPr lang="en-GB" sz="1600" i="1" dirty="0">
                <a:solidFill>
                  <a:schemeClr val="bg1">
                    <a:lumMod val="50000"/>
                  </a:schemeClr>
                </a:solidFill>
              </a:rPr>
              <a:t>eg Kortext, VitalSource.</a:t>
            </a:r>
          </a:p>
          <a:p>
            <a:pPr>
              <a:lnSpc>
                <a:spcPct val="99000"/>
              </a:lnSpc>
            </a:pPr>
            <a:endParaRPr lang="en-GB" sz="1600" i="1" dirty="0">
              <a:solidFill>
                <a:schemeClr val="bg1">
                  <a:lumMod val="50000"/>
                </a:schemeClr>
              </a:solidFill>
            </a:endParaRPr>
          </a:p>
          <a:p>
            <a:pPr>
              <a:lnSpc>
                <a:spcPct val="99000"/>
              </a:lnSpc>
            </a:pPr>
            <a:r>
              <a:rPr lang="en-GB" sz="1600" dirty="0">
                <a:solidFill>
                  <a:schemeClr val="bg1">
                    <a:lumMod val="50000"/>
                  </a:schemeClr>
                </a:solidFill>
              </a:rPr>
              <a:t>Reading software</a:t>
            </a:r>
            <a:endParaRPr lang="en-GB" sz="1600" i="1" dirty="0">
              <a:solidFill>
                <a:schemeClr val="bg1">
                  <a:lumMod val="50000"/>
                </a:schemeClr>
              </a:solidFill>
            </a:endParaRPr>
          </a:p>
          <a:p>
            <a:pPr>
              <a:lnSpc>
                <a:spcPct val="99000"/>
              </a:lnSpc>
            </a:pPr>
            <a:r>
              <a:rPr lang="en-GB" sz="1600" i="1" dirty="0">
                <a:solidFill>
                  <a:schemeClr val="bg1">
                    <a:lumMod val="50000"/>
                  </a:schemeClr>
                </a:solidFill>
              </a:rPr>
              <a:t>Adobe Digital Editions</a:t>
            </a:r>
          </a:p>
          <a:p>
            <a:pPr>
              <a:lnSpc>
                <a:spcPct val="99000"/>
              </a:lnSpc>
            </a:pPr>
            <a:r>
              <a:rPr lang="en-GB" sz="1600" i="1" dirty="0">
                <a:solidFill>
                  <a:schemeClr val="bg1">
                    <a:lumMod val="50000"/>
                  </a:schemeClr>
                </a:solidFill>
              </a:rPr>
              <a:t>Adobe Reader</a:t>
            </a:r>
          </a:p>
          <a:p>
            <a:pPr>
              <a:lnSpc>
                <a:spcPct val="99000"/>
              </a:lnSpc>
            </a:pPr>
            <a:r>
              <a:rPr lang="en-GB" sz="1600" i="1" dirty="0">
                <a:solidFill>
                  <a:schemeClr val="bg1">
                    <a:lumMod val="50000"/>
                  </a:schemeClr>
                </a:solidFill>
              </a:rPr>
              <a:t>BlueFire Reader</a:t>
            </a:r>
          </a:p>
          <a:p>
            <a:pPr>
              <a:lnSpc>
                <a:spcPct val="99000"/>
              </a:lnSpc>
            </a:pPr>
            <a:r>
              <a:rPr lang="en-GB" sz="1600" i="1" dirty="0">
                <a:solidFill>
                  <a:schemeClr val="bg1">
                    <a:lumMod val="50000"/>
                  </a:schemeClr>
                </a:solidFill>
              </a:rPr>
              <a:t>Web browser  </a:t>
            </a:r>
          </a:p>
          <a:p>
            <a:pPr>
              <a:lnSpc>
                <a:spcPct val="99000"/>
              </a:lnSpc>
            </a:pPr>
            <a:r>
              <a:rPr lang="en-GB" sz="1600" i="1" dirty="0">
                <a:solidFill>
                  <a:schemeClr val="bg1">
                    <a:lumMod val="50000"/>
                  </a:schemeClr>
                </a:solidFill>
              </a:rPr>
              <a:t>	Type</a:t>
            </a:r>
          </a:p>
          <a:p>
            <a:pPr>
              <a:lnSpc>
                <a:spcPct val="99000"/>
              </a:lnSpc>
            </a:pPr>
            <a:r>
              <a:rPr lang="en-GB" sz="1600" i="1" dirty="0">
                <a:solidFill>
                  <a:schemeClr val="bg1">
                    <a:lumMod val="50000"/>
                  </a:schemeClr>
                </a:solidFill>
              </a:rPr>
              <a:t>	Plugins</a:t>
            </a:r>
            <a:endParaRPr lang="en-GB" sz="1200" i="1" dirty="0">
              <a:solidFill>
                <a:schemeClr val="bg1">
                  <a:lumMod val="50000"/>
                </a:schemeClr>
              </a:solidFill>
            </a:endParaRPr>
          </a:p>
        </p:txBody>
      </p:sp>
      <p:sp>
        <p:nvSpPr>
          <p:cNvPr id="13" name="TextBox 12">
            <a:extLst>
              <a:ext uri="{FF2B5EF4-FFF2-40B4-BE49-F238E27FC236}">
                <a16:creationId xmlns:a16="http://schemas.microsoft.com/office/drawing/2014/main" id="{BFF55261-1FF2-48AD-A726-385BBB956DC5}"/>
              </a:ext>
            </a:extLst>
          </p:cNvPr>
          <p:cNvSpPr txBox="1"/>
          <p:nvPr/>
        </p:nvSpPr>
        <p:spPr>
          <a:xfrm>
            <a:off x="4931763" y="731672"/>
            <a:ext cx="2016177" cy="3424646"/>
          </a:xfrm>
          <a:prstGeom prst="rect">
            <a:avLst/>
          </a:prstGeom>
          <a:noFill/>
        </p:spPr>
        <p:txBody>
          <a:bodyPr wrap="square" lIns="72000" tIns="36000" rIns="72000" bIns="36000" rtlCol="0" anchor="t" anchorCtr="0">
            <a:spAutoFit/>
          </a:bodyPr>
          <a:lstStyle/>
          <a:p>
            <a:pPr>
              <a:lnSpc>
                <a:spcPct val="99000"/>
              </a:lnSpc>
            </a:pPr>
            <a:r>
              <a:rPr lang="en-GB" sz="2000" b="1" dirty="0"/>
              <a:t>Institutional IT</a:t>
            </a:r>
          </a:p>
          <a:p>
            <a:pPr>
              <a:lnSpc>
                <a:spcPct val="99000"/>
              </a:lnSpc>
            </a:pPr>
            <a:endParaRPr lang="en-GB" sz="1600" dirty="0"/>
          </a:p>
          <a:p>
            <a:pPr>
              <a:lnSpc>
                <a:spcPct val="99000"/>
              </a:lnSpc>
            </a:pPr>
            <a:r>
              <a:rPr lang="en-GB" sz="1600" dirty="0"/>
              <a:t>Guidance</a:t>
            </a:r>
            <a:endParaRPr lang="en-GB" sz="1800" dirty="0"/>
          </a:p>
          <a:p>
            <a:pPr>
              <a:lnSpc>
                <a:spcPct val="99000"/>
              </a:lnSpc>
            </a:pPr>
            <a:r>
              <a:rPr lang="en-GB" sz="1600" dirty="0"/>
              <a:t>Software available</a:t>
            </a:r>
          </a:p>
          <a:p>
            <a:pPr>
              <a:lnSpc>
                <a:spcPct val="99000"/>
              </a:lnSpc>
            </a:pPr>
            <a:r>
              <a:rPr lang="en-GB" sz="1600" dirty="0"/>
              <a:t>Software version</a:t>
            </a:r>
          </a:p>
          <a:p>
            <a:pPr>
              <a:lnSpc>
                <a:spcPct val="99000"/>
              </a:lnSpc>
            </a:pPr>
            <a:r>
              <a:rPr lang="en-GB" sz="1600" dirty="0"/>
              <a:t>Browser available</a:t>
            </a:r>
          </a:p>
          <a:p>
            <a:pPr>
              <a:lnSpc>
                <a:spcPct val="99000"/>
              </a:lnSpc>
            </a:pPr>
            <a:r>
              <a:rPr lang="en-GB" sz="1600" dirty="0"/>
              <a:t>Plugins installed</a:t>
            </a:r>
          </a:p>
          <a:p>
            <a:pPr>
              <a:lnSpc>
                <a:spcPct val="99000"/>
              </a:lnSpc>
            </a:pPr>
            <a:r>
              <a:rPr lang="en-GB" sz="1600" dirty="0"/>
              <a:t>Browser lockdown</a:t>
            </a:r>
          </a:p>
          <a:p>
            <a:pPr>
              <a:lnSpc>
                <a:spcPct val="99000"/>
              </a:lnSpc>
            </a:pPr>
            <a:r>
              <a:rPr lang="en-GB" sz="2000" dirty="0"/>
              <a:t> </a:t>
            </a:r>
            <a:endParaRPr lang="en-GB" sz="1600" dirty="0"/>
          </a:p>
          <a:p>
            <a:pPr>
              <a:lnSpc>
                <a:spcPct val="99000"/>
              </a:lnSpc>
            </a:pPr>
            <a:endParaRPr lang="en-GB" sz="1600" dirty="0"/>
          </a:p>
          <a:p>
            <a:pPr>
              <a:lnSpc>
                <a:spcPct val="99000"/>
              </a:lnSpc>
            </a:pPr>
            <a:endParaRPr lang="en-GB" sz="1600" dirty="0"/>
          </a:p>
          <a:p>
            <a:pPr>
              <a:lnSpc>
                <a:spcPct val="99000"/>
              </a:lnSpc>
            </a:pPr>
            <a:endParaRPr lang="en-GB" sz="1600" dirty="0"/>
          </a:p>
          <a:p>
            <a:pPr>
              <a:lnSpc>
                <a:spcPct val="99000"/>
              </a:lnSpc>
            </a:pPr>
            <a:endParaRPr lang="en-GB" sz="2000" dirty="0"/>
          </a:p>
        </p:txBody>
      </p:sp>
    </p:spTree>
    <p:extLst>
      <p:ext uri="{BB962C8B-B14F-4D97-AF65-F5344CB8AC3E}">
        <p14:creationId xmlns:p14="http://schemas.microsoft.com/office/powerpoint/2010/main" val="3497611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D2CC8-4572-4072-A3B2-228A33DE27FC}"/>
              </a:ext>
            </a:extLst>
          </p:cNvPr>
          <p:cNvSpPr>
            <a:spLocks noGrp="1"/>
          </p:cNvSpPr>
          <p:nvPr>
            <p:ph type="title"/>
          </p:nvPr>
        </p:nvSpPr>
        <p:spPr/>
        <p:txBody>
          <a:bodyPr/>
          <a:lstStyle/>
          <a:p>
            <a:r>
              <a:rPr lang="en-GB" dirty="0"/>
              <a:t>Recognising the complexity</a:t>
            </a:r>
          </a:p>
        </p:txBody>
      </p:sp>
      <p:sp>
        <p:nvSpPr>
          <p:cNvPr id="5" name="Slide Number Placeholder 4">
            <a:extLst>
              <a:ext uri="{FF2B5EF4-FFF2-40B4-BE49-F238E27FC236}">
                <a16:creationId xmlns:a16="http://schemas.microsoft.com/office/drawing/2014/main" id="{D64FC6BB-D5DA-4284-B4D6-51D57524C9CC}"/>
              </a:ext>
            </a:extLst>
          </p:cNvPr>
          <p:cNvSpPr>
            <a:spLocks noGrp="1"/>
          </p:cNvSpPr>
          <p:nvPr>
            <p:ph type="sldNum" sz="quarter" idx="16"/>
          </p:nvPr>
        </p:nvSpPr>
        <p:spPr>
          <a:xfrm>
            <a:off x="7114683" y="4872778"/>
            <a:ext cx="719137" cy="162000"/>
          </a:xfrm>
        </p:spPr>
        <p:txBody>
          <a:bodyPr anchor="t"/>
          <a:lstStyle/>
          <a:p>
            <a:fld id="{BC1903E8-1638-4376-A5CE-0131C1204B53}" type="slidenum">
              <a:rPr lang="en-GB" noProof="0" smtClean="0"/>
              <a:pPr/>
              <a:t>17</a:t>
            </a:fld>
            <a:endParaRPr lang="en-GB" noProof="0"/>
          </a:p>
        </p:txBody>
      </p:sp>
      <p:sp>
        <p:nvSpPr>
          <p:cNvPr id="8" name="TextBox 7">
            <a:extLst>
              <a:ext uri="{FF2B5EF4-FFF2-40B4-BE49-F238E27FC236}">
                <a16:creationId xmlns:a16="http://schemas.microsoft.com/office/drawing/2014/main" id="{9287CCA2-3560-4B46-A570-BE3222184702}"/>
              </a:ext>
            </a:extLst>
          </p:cNvPr>
          <p:cNvSpPr txBox="1"/>
          <p:nvPr/>
        </p:nvSpPr>
        <p:spPr>
          <a:xfrm>
            <a:off x="335873" y="731672"/>
            <a:ext cx="2130009" cy="3546603"/>
          </a:xfrm>
          <a:prstGeom prst="rect">
            <a:avLst/>
          </a:prstGeom>
          <a:noFill/>
        </p:spPr>
        <p:txBody>
          <a:bodyPr wrap="square" lIns="72000" tIns="36000" rIns="72000" bIns="36000" rtlCol="0" anchor="t" anchorCtr="0">
            <a:spAutoFit/>
          </a:bodyPr>
          <a:lstStyle/>
          <a:p>
            <a:pPr>
              <a:lnSpc>
                <a:spcPct val="99000"/>
              </a:lnSpc>
            </a:pPr>
            <a:r>
              <a:rPr lang="en-GB" sz="2000" dirty="0">
                <a:solidFill>
                  <a:schemeClr val="bg1">
                    <a:lumMod val="50000"/>
                  </a:schemeClr>
                </a:solidFill>
              </a:rPr>
              <a:t>Files and formats </a:t>
            </a:r>
          </a:p>
          <a:p>
            <a:pPr>
              <a:lnSpc>
                <a:spcPct val="99000"/>
              </a:lnSpc>
            </a:pPr>
            <a:endParaRPr lang="en-GB" sz="1600" dirty="0">
              <a:solidFill>
                <a:schemeClr val="bg1">
                  <a:lumMod val="50000"/>
                </a:schemeClr>
              </a:solidFill>
            </a:endParaRPr>
          </a:p>
          <a:p>
            <a:pPr>
              <a:lnSpc>
                <a:spcPct val="99000"/>
              </a:lnSpc>
            </a:pPr>
            <a:r>
              <a:rPr lang="en-GB" sz="1600" dirty="0">
                <a:solidFill>
                  <a:schemeClr val="bg1">
                    <a:lumMod val="50000"/>
                  </a:schemeClr>
                </a:solidFill>
              </a:rPr>
              <a:t>Navigation (chapters, headings)</a:t>
            </a:r>
          </a:p>
          <a:p>
            <a:pPr>
              <a:lnSpc>
                <a:spcPct val="99000"/>
              </a:lnSpc>
            </a:pPr>
            <a:r>
              <a:rPr lang="en-GB" sz="1600" dirty="0">
                <a:solidFill>
                  <a:schemeClr val="bg1">
                    <a:lumMod val="50000"/>
                  </a:schemeClr>
                </a:solidFill>
              </a:rPr>
              <a:t>Reflow/magnify.</a:t>
            </a:r>
          </a:p>
          <a:p>
            <a:pPr>
              <a:lnSpc>
                <a:spcPct val="99000"/>
              </a:lnSpc>
            </a:pPr>
            <a:r>
              <a:rPr lang="en-GB" sz="1600" dirty="0">
                <a:solidFill>
                  <a:schemeClr val="bg1">
                    <a:lumMod val="50000"/>
                  </a:schemeClr>
                </a:solidFill>
              </a:rPr>
              <a:t>Colour change.</a:t>
            </a:r>
          </a:p>
          <a:p>
            <a:pPr>
              <a:lnSpc>
                <a:spcPct val="99000"/>
              </a:lnSpc>
            </a:pPr>
            <a:r>
              <a:rPr lang="en-GB" sz="1600" dirty="0">
                <a:solidFill>
                  <a:schemeClr val="bg1">
                    <a:lumMod val="50000"/>
                  </a:schemeClr>
                </a:solidFill>
              </a:rPr>
              <a:t>Text to speech.</a:t>
            </a:r>
          </a:p>
          <a:p>
            <a:pPr>
              <a:lnSpc>
                <a:spcPct val="99000"/>
              </a:lnSpc>
            </a:pPr>
            <a:r>
              <a:rPr lang="en-GB" sz="1600" dirty="0">
                <a:solidFill>
                  <a:schemeClr val="bg1">
                    <a:lumMod val="50000"/>
                  </a:schemeClr>
                </a:solidFill>
              </a:rPr>
              <a:t>Reading order.</a:t>
            </a:r>
          </a:p>
          <a:p>
            <a:pPr>
              <a:lnSpc>
                <a:spcPct val="99000"/>
              </a:lnSpc>
            </a:pPr>
            <a:r>
              <a:rPr lang="en-GB" sz="1600" dirty="0">
                <a:solidFill>
                  <a:schemeClr val="bg1">
                    <a:lumMod val="50000"/>
                  </a:schemeClr>
                </a:solidFill>
              </a:rPr>
              <a:t>Screenreader.</a:t>
            </a:r>
          </a:p>
          <a:p>
            <a:pPr>
              <a:lnSpc>
                <a:spcPct val="99000"/>
              </a:lnSpc>
            </a:pPr>
            <a:r>
              <a:rPr lang="en-GB" sz="1600" dirty="0">
                <a:solidFill>
                  <a:schemeClr val="bg1">
                    <a:lumMod val="50000"/>
                  </a:schemeClr>
                </a:solidFill>
              </a:rPr>
              <a:t>Image description.</a:t>
            </a:r>
          </a:p>
          <a:p>
            <a:pPr>
              <a:lnSpc>
                <a:spcPct val="99000"/>
              </a:lnSpc>
            </a:pPr>
            <a:endParaRPr lang="en-GB" sz="1600" dirty="0">
              <a:solidFill>
                <a:schemeClr val="bg1">
                  <a:lumMod val="50000"/>
                </a:schemeClr>
              </a:solidFill>
            </a:endParaRPr>
          </a:p>
          <a:p>
            <a:pPr>
              <a:lnSpc>
                <a:spcPct val="99000"/>
              </a:lnSpc>
            </a:pPr>
            <a:r>
              <a:rPr lang="en-GB" sz="1600" dirty="0">
                <a:solidFill>
                  <a:schemeClr val="bg1">
                    <a:lumMod val="50000"/>
                  </a:schemeClr>
                </a:solidFill>
              </a:rPr>
              <a:t>PDF</a:t>
            </a:r>
          </a:p>
          <a:p>
            <a:pPr>
              <a:lnSpc>
                <a:spcPct val="99000"/>
              </a:lnSpc>
            </a:pPr>
            <a:r>
              <a:rPr lang="en-GB" sz="1600" dirty="0">
                <a:solidFill>
                  <a:schemeClr val="bg1">
                    <a:lumMod val="50000"/>
                  </a:schemeClr>
                </a:solidFill>
              </a:rPr>
              <a:t>HTML</a:t>
            </a:r>
          </a:p>
          <a:p>
            <a:pPr>
              <a:lnSpc>
                <a:spcPct val="99000"/>
              </a:lnSpc>
            </a:pPr>
            <a:r>
              <a:rPr lang="en-GB" sz="1600" dirty="0">
                <a:solidFill>
                  <a:schemeClr val="bg1">
                    <a:lumMod val="50000"/>
                  </a:schemeClr>
                </a:solidFill>
              </a:rPr>
              <a:t>EPUB</a:t>
            </a:r>
            <a:endParaRPr lang="en-GB" sz="2000" dirty="0">
              <a:solidFill>
                <a:schemeClr val="bg1">
                  <a:lumMod val="50000"/>
                </a:schemeClr>
              </a:solidFill>
            </a:endParaRPr>
          </a:p>
        </p:txBody>
      </p:sp>
      <p:sp>
        <p:nvSpPr>
          <p:cNvPr id="9" name="TextBox 8">
            <a:extLst>
              <a:ext uri="{FF2B5EF4-FFF2-40B4-BE49-F238E27FC236}">
                <a16:creationId xmlns:a16="http://schemas.microsoft.com/office/drawing/2014/main" id="{205585E8-3560-491B-AAE7-71314FAF23DB}"/>
              </a:ext>
            </a:extLst>
          </p:cNvPr>
          <p:cNvSpPr txBox="1"/>
          <p:nvPr/>
        </p:nvSpPr>
        <p:spPr>
          <a:xfrm>
            <a:off x="7067864" y="731672"/>
            <a:ext cx="1768839" cy="1596325"/>
          </a:xfrm>
          <a:prstGeom prst="rect">
            <a:avLst/>
          </a:prstGeom>
          <a:noFill/>
        </p:spPr>
        <p:txBody>
          <a:bodyPr wrap="square" lIns="72000" tIns="36000" rIns="72000" bIns="36000" rtlCol="0" anchor="t" anchorCtr="0">
            <a:spAutoFit/>
          </a:bodyPr>
          <a:lstStyle/>
          <a:p>
            <a:pPr>
              <a:lnSpc>
                <a:spcPct val="99000"/>
              </a:lnSpc>
            </a:pPr>
            <a:r>
              <a:rPr lang="en-GB" sz="2000" b="1" dirty="0"/>
              <a:t>Reader skill</a:t>
            </a:r>
          </a:p>
          <a:p>
            <a:pPr>
              <a:lnSpc>
                <a:spcPct val="99000"/>
              </a:lnSpc>
            </a:pPr>
            <a:endParaRPr lang="en-GB" sz="1600" dirty="0"/>
          </a:p>
          <a:p>
            <a:pPr>
              <a:lnSpc>
                <a:spcPct val="99000"/>
              </a:lnSpc>
            </a:pPr>
            <a:r>
              <a:rPr lang="en-GB" sz="1600" dirty="0"/>
              <a:t>How do I use this?</a:t>
            </a:r>
          </a:p>
          <a:p>
            <a:pPr>
              <a:lnSpc>
                <a:spcPct val="99000"/>
              </a:lnSpc>
            </a:pPr>
            <a:r>
              <a:rPr lang="en-GB" sz="1600" dirty="0"/>
              <a:t>Which do I choose?</a:t>
            </a:r>
          </a:p>
          <a:p>
            <a:pPr>
              <a:lnSpc>
                <a:spcPct val="99000"/>
              </a:lnSpc>
            </a:pPr>
            <a:r>
              <a:rPr lang="en-GB" sz="1600" dirty="0"/>
              <a:t>What is possible?</a:t>
            </a:r>
          </a:p>
          <a:p>
            <a:pPr>
              <a:lnSpc>
                <a:spcPct val="99000"/>
              </a:lnSpc>
            </a:pPr>
            <a:endParaRPr lang="en-GB" sz="1600" dirty="0"/>
          </a:p>
        </p:txBody>
      </p:sp>
      <p:sp>
        <p:nvSpPr>
          <p:cNvPr id="10" name="TextBox 9">
            <a:extLst>
              <a:ext uri="{FF2B5EF4-FFF2-40B4-BE49-F238E27FC236}">
                <a16:creationId xmlns:a16="http://schemas.microsoft.com/office/drawing/2014/main" id="{5F62C9BB-94FE-4689-BA41-9C11DE22AE77}"/>
              </a:ext>
            </a:extLst>
          </p:cNvPr>
          <p:cNvSpPr txBox="1"/>
          <p:nvPr/>
        </p:nvSpPr>
        <p:spPr>
          <a:xfrm>
            <a:off x="2573883" y="731672"/>
            <a:ext cx="2130009" cy="4034172"/>
          </a:xfrm>
          <a:prstGeom prst="rect">
            <a:avLst/>
          </a:prstGeom>
          <a:noFill/>
        </p:spPr>
        <p:txBody>
          <a:bodyPr wrap="square" lIns="72000" tIns="36000" rIns="72000" bIns="36000" rtlCol="0" anchor="t" anchorCtr="0">
            <a:spAutoFit/>
          </a:bodyPr>
          <a:lstStyle/>
          <a:p>
            <a:pPr>
              <a:lnSpc>
                <a:spcPct val="99000"/>
              </a:lnSpc>
            </a:pPr>
            <a:r>
              <a:rPr lang="en-GB" sz="2000" dirty="0">
                <a:solidFill>
                  <a:schemeClr val="bg1">
                    <a:lumMod val="50000"/>
                  </a:schemeClr>
                </a:solidFill>
              </a:rPr>
              <a:t>Interfaces</a:t>
            </a:r>
          </a:p>
          <a:p>
            <a:pPr>
              <a:lnSpc>
                <a:spcPct val="99000"/>
              </a:lnSpc>
            </a:pPr>
            <a:endParaRPr lang="en-GB" sz="1600" dirty="0">
              <a:solidFill>
                <a:schemeClr val="bg1">
                  <a:lumMod val="50000"/>
                </a:schemeClr>
              </a:solidFill>
            </a:endParaRPr>
          </a:p>
          <a:p>
            <a:pPr>
              <a:lnSpc>
                <a:spcPct val="99000"/>
              </a:lnSpc>
            </a:pPr>
            <a:r>
              <a:rPr lang="en-GB" sz="1600" dirty="0">
                <a:solidFill>
                  <a:schemeClr val="bg1">
                    <a:lumMod val="50000"/>
                  </a:schemeClr>
                </a:solidFill>
              </a:rPr>
              <a:t>Publisher’s online </a:t>
            </a:r>
            <a:r>
              <a:rPr lang="en-GB" sz="1600" i="1" dirty="0">
                <a:solidFill>
                  <a:schemeClr val="bg1">
                    <a:lumMod val="50000"/>
                  </a:schemeClr>
                </a:solidFill>
              </a:rPr>
              <a:t>eg Elsevier Science Direct or Cambridge Online.</a:t>
            </a:r>
          </a:p>
          <a:p>
            <a:pPr>
              <a:lnSpc>
                <a:spcPct val="99000"/>
              </a:lnSpc>
            </a:pPr>
            <a:endParaRPr lang="en-GB" sz="1600" dirty="0">
              <a:solidFill>
                <a:schemeClr val="bg1">
                  <a:lumMod val="50000"/>
                </a:schemeClr>
              </a:solidFill>
            </a:endParaRPr>
          </a:p>
          <a:p>
            <a:pPr>
              <a:lnSpc>
                <a:spcPct val="99000"/>
              </a:lnSpc>
            </a:pPr>
            <a:r>
              <a:rPr lang="en-GB" sz="1600" dirty="0">
                <a:solidFill>
                  <a:schemeClr val="bg1">
                    <a:lumMod val="50000"/>
                  </a:schemeClr>
                </a:solidFill>
              </a:rPr>
              <a:t>Aggregator’s online </a:t>
            </a:r>
          </a:p>
          <a:p>
            <a:pPr>
              <a:lnSpc>
                <a:spcPct val="99000"/>
              </a:lnSpc>
            </a:pPr>
            <a:r>
              <a:rPr lang="en-GB" sz="1600" i="1" dirty="0">
                <a:solidFill>
                  <a:schemeClr val="bg1">
                    <a:lumMod val="50000"/>
                  </a:schemeClr>
                </a:solidFill>
              </a:rPr>
              <a:t>eg Kortext, VitalSource.</a:t>
            </a:r>
          </a:p>
          <a:p>
            <a:pPr>
              <a:lnSpc>
                <a:spcPct val="99000"/>
              </a:lnSpc>
            </a:pPr>
            <a:endParaRPr lang="en-GB" sz="1600" i="1" dirty="0">
              <a:solidFill>
                <a:schemeClr val="bg1">
                  <a:lumMod val="50000"/>
                </a:schemeClr>
              </a:solidFill>
            </a:endParaRPr>
          </a:p>
          <a:p>
            <a:pPr>
              <a:lnSpc>
                <a:spcPct val="99000"/>
              </a:lnSpc>
            </a:pPr>
            <a:r>
              <a:rPr lang="en-GB" sz="1600" dirty="0">
                <a:solidFill>
                  <a:schemeClr val="bg1">
                    <a:lumMod val="50000"/>
                  </a:schemeClr>
                </a:solidFill>
              </a:rPr>
              <a:t>Reading software</a:t>
            </a:r>
            <a:endParaRPr lang="en-GB" sz="1600" i="1" dirty="0">
              <a:solidFill>
                <a:schemeClr val="bg1">
                  <a:lumMod val="50000"/>
                </a:schemeClr>
              </a:solidFill>
            </a:endParaRPr>
          </a:p>
          <a:p>
            <a:pPr>
              <a:lnSpc>
                <a:spcPct val="99000"/>
              </a:lnSpc>
            </a:pPr>
            <a:r>
              <a:rPr lang="en-GB" sz="1600" i="1" dirty="0">
                <a:solidFill>
                  <a:schemeClr val="bg1">
                    <a:lumMod val="50000"/>
                  </a:schemeClr>
                </a:solidFill>
              </a:rPr>
              <a:t>Adobe Digital Editions</a:t>
            </a:r>
          </a:p>
          <a:p>
            <a:pPr>
              <a:lnSpc>
                <a:spcPct val="99000"/>
              </a:lnSpc>
            </a:pPr>
            <a:r>
              <a:rPr lang="en-GB" sz="1600" i="1" dirty="0">
                <a:solidFill>
                  <a:schemeClr val="bg1">
                    <a:lumMod val="50000"/>
                  </a:schemeClr>
                </a:solidFill>
              </a:rPr>
              <a:t>Adobe Reader</a:t>
            </a:r>
          </a:p>
          <a:p>
            <a:pPr>
              <a:lnSpc>
                <a:spcPct val="99000"/>
              </a:lnSpc>
            </a:pPr>
            <a:r>
              <a:rPr lang="en-GB" sz="1600" i="1" dirty="0">
                <a:solidFill>
                  <a:schemeClr val="bg1">
                    <a:lumMod val="50000"/>
                  </a:schemeClr>
                </a:solidFill>
              </a:rPr>
              <a:t>BlueFire Reader</a:t>
            </a:r>
          </a:p>
          <a:p>
            <a:pPr>
              <a:lnSpc>
                <a:spcPct val="99000"/>
              </a:lnSpc>
            </a:pPr>
            <a:r>
              <a:rPr lang="en-GB" sz="1600" i="1" dirty="0">
                <a:solidFill>
                  <a:schemeClr val="bg1">
                    <a:lumMod val="50000"/>
                  </a:schemeClr>
                </a:solidFill>
              </a:rPr>
              <a:t>Web browser  </a:t>
            </a:r>
          </a:p>
          <a:p>
            <a:pPr>
              <a:lnSpc>
                <a:spcPct val="99000"/>
              </a:lnSpc>
            </a:pPr>
            <a:r>
              <a:rPr lang="en-GB" sz="1600" i="1" dirty="0">
                <a:solidFill>
                  <a:schemeClr val="bg1">
                    <a:lumMod val="50000"/>
                  </a:schemeClr>
                </a:solidFill>
              </a:rPr>
              <a:t>	Type</a:t>
            </a:r>
          </a:p>
          <a:p>
            <a:pPr>
              <a:lnSpc>
                <a:spcPct val="99000"/>
              </a:lnSpc>
            </a:pPr>
            <a:r>
              <a:rPr lang="en-GB" sz="1600" i="1" dirty="0">
                <a:solidFill>
                  <a:schemeClr val="bg1">
                    <a:lumMod val="50000"/>
                  </a:schemeClr>
                </a:solidFill>
              </a:rPr>
              <a:t>	Plugins</a:t>
            </a:r>
            <a:endParaRPr lang="en-GB" sz="1200" i="1" dirty="0">
              <a:solidFill>
                <a:schemeClr val="bg1">
                  <a:lumMod val="50000"/>
                </a:schemeClr>
              </a:solidFill>
            </a:endParaRPr>
          </a:p>
        </p:txBody>
      </p:sp>
      <p:sp>
        <p:nvSpPr>
          <p:cNvPr id="13" name="TextBox 12">
            <a:extLst>
              <a:ext uri="{FF2B5EF4-FFF2-40B4-BE49-F238E27FC236}">
                <a16:creationId xmlns:a16="http://schemas.microsoft.com/office/drawing/2014/main" id="{BFF55261-1FF2-48AD-A726-385BBB956DC5}"/>
              </a:ext>
            </a:extLst>
          </p:cNvPr>
          <p:cNvSpPr txBox="1"/>
          <p:nvPr/>
        </p:nvSpPr>
        <p:spPr>
          <a:xfrm>
            <a:off x="4931763" y="731672"/>
            <a:ext cx="2016177" cy="3424646"/>
          </a:xfrm>
          <a:prstGeom prst="rect">
            <a:avLst/>
          </a:prstGeom>
          <a:noFill/>
        </p:spPr>
        <p:txBody>
          <a:bodyPr wrap="square" lIns="72000" tIns="36000" rIns="72000" bIns="36000" rtlCol="0" anchor="t" anchorCtr="0">
            <a:spAutoFit/>
          </a:bodyPr>
          <a:lstStyle/>
          <a:p>
            <a:pPr>
              <a:lnSpc>
                <a:spcPct val="99000"/>
              </a:lnSpc>
            </a:pPr>
            <a:r>
              <a:rPr lang="en-GB" sz="2000" dirty="0">
                <a:solidFill>
                  <a:schemeClr val="bg1">
                    <a:lumMod val="50000"/>
                  </a:schemeClr>
                </a:solidFill>
              </a:rPr>
              <a:t>Institutional IT</a:t>
            </a:r>
          </a:p>
          <a:p>
            <a:pPr>
              <a:lnSpc>
                <a:spcPct val="99000"/>
              </a:lnSpc>
            </a:pPr>
            <a:endParaRPr lang="en-GB" sz="1600" dirty="0">
              <a:solidFill>
                <a:schemeClr val="bg1">
                  <a:lumMod val="50000"/>
                </a:schemeClr>
              </a:solidFill>
            </a:endParaRPr>
          </a:p>
          <a:p>
            <a:pPr>
              <a:lnSpc>
                <a:spcPct val="99000"/>
              </a:lnSpc>
            </a:pPr>
            <a:r>
              <a:rPr lang="en-GB" sz="1600" dirty="0">
                <a:solidFill>
                  <a:schemeClr val="bg1">
                    <a:lumMod val="50000"/>
                  </a:schemeClr>
                </a:solidFill>
              </a:rPr>
              <a:t>Guidance</a:t>
            </a:r>
            <a:endParaRPr lang="en-GB" sz="1800" dirty="0">
              <a:solidFill>
                <a:schemeClr val="bg1">
                  <a:lumMod val="50000"/>
                </a:schemeClr>
              </a:solidFill>
            </a:endParaRPr>
          </a:p>
          <a:p>
            <a:pPr>
              <a:lnSpc>
                <a:spcPct val="99000"/>
              </a:lnSpc>
            </a:pPr>
            <a:r>
              <a:rPr lang="en-GB" sz="1600" dirty="0">
                <a:solidFill>
                  <a:schemeClr val="bg1">
                    <a:lumMod val="50000"/>
                  </a:schemeClr>
                </a:solidFill>
              </a:rPr>
              <a:t>Software available</a:t>
            </a:r>
          </a:p>
          <a:p>
            <a:pPr>
              <a:lnSpc>
                <a:spcPct val="99000"/>
              </a:lnSpc>
            </a:pPr>
            <a:r>
              <a:rPr lang="en-GB" sz="1600" dirty="0">
                <a:solidFill>
                  <a:schemeClr val="bg1">
                    <a:lumMod val="50000"/>
                  </a:schemeClr>
                </a:solidFill>
              </a:rPr>
              <a:t>Software version</a:t>
            </a:r>
          </a:p>
          <a:p>
            <a:pPr>
              <a:lnSpc>
                <a:spcPct val="99000"/>
              </a:lnSpc>
            </a:pPr>
            <a:r>
              <a:rPr lang="en-GB" sz="1600" dirty="0">
                <a:solidFill>
                  <a:schemeClr val="bg1">
                    <a:lumMod val="50000"/>
                  </a:schemeClr>
                </a:solidFill>
              </a:rPr>
              <a:t>Browser available</a:t>
            </a:r>
          </a:p>
          <a:p>
            <a:pPr>
              <a:lnSpc>
                <a:spcPct val="99000"/>
              </a:lnSpc>
            </a:pPr>
            <a:r>
              <a:rPr lang="en-GB" sz="1600" dirty="0">
                <a:solidFill>
                  <a:schemeClr val="bg1">
                    <a:lumMod val="50000"/>
                  </a:schemeClr>
                </a:solidFill>
              </a:rPr>
              <a:t>Plugins installed</a:t>
            </a:r>
          </a:p>
          <a:p>
            <a:pPr>
              <a:lnSpc>
                <a:spcPct val="99000"/>
              </a:lnSpc>
            </a:pPr>
            <a:r>
              <a:rPr lang="en-GB" sz="1600" dirty="0">
                <a:solidFill>
                  <a:schemeClr val="bg1">
                    <a:lumMod val="50000"/>
                  </a:schemeClr>
                </a:solidFill>
              </a:rPr>
              <a:t>Browser lockdown</a:t>
            </a:r>
          </a:p>
          <a:p>
            <a:pPr>
              <a:lnSpc>
                <a:spcPct val="99000"/>
              </a:lnSpc>
            </a:pPr>
            <a:r>
              <a:rPr lang="en-GB" sz="2000" dirty="0">
                <a:solidFill>
                  <a:schemeClr val="bg1">
                    <a:lumMod val="50000"/>
                  </a:schemeClr>
                </a:solidFill>
              </a:rPr>
              <a:t> </a:t>
            </a:r>
            <a:endParaRPr lang="en-GB" sz="1600" dirty="0">
              <a:solidFill>
                <a:schemeClr val="bg1">
                  <a:lumMod val="50000"/>
                </a:schemeClr>
              </a:solidFill>
            </a:endParaRPr>
          </a:p>
          <a:p>
            <a:pPr>
              <a:lnSpc>
                <a:spcPct val="99000"/>
              </a:lnSpc>
            </a:pPr>
            <a:endParaRPr lang="en-GB" sz="1600" dirty="0">
              <a:solidFill>
                <a:schemeClr val="bg1">
                  <a:lumMod val="50000"/>
                </a:schemeClr>
              </a:solidFill>
            </a:endParaRPr>
          </a:p>
          <a:p>
            <a:pPr>
              <a:lnSpc>
                <a:spcPct val="99000"/>
              </a:lnSpc>
            </a:pPr>
            <a:endParaRPr lang="en-GB" sz="1600" dirty="0">
              <a:solidFill>
                <a:schemeClr val="bg1">
                  <a:lumMod val="50000"/>
                </a:schemeClr>
              </a:solidFill>
            </a:endParaRPr>
          </a:p>
          <a:p>
            <a:pPr>
              <a:lnSpc>
                <a:spcPct val="99000"/>
              </a:lnSpc>
            </a:pPr>
            <a:endParaRPr lang="en-GB" sz="1600" dirty="0">
              <a:solidFill>
                <a:schemeClr val="bg1">
                  <a:lumMod val="50000"/>
                </a:schemeClr>
              </a:solidFill>
            </a:endParaRPr>
          </a:p>
          <a:p>
            <a:pPr>
              <a:lnSpc>
                <a:spcPct val="99000"/>
              </a:lnSpc>
            </a:pPr>
            <a:endParaRPr lang="en-GB" sz="2000" dirty="0">
              <a:solidFill>
                <a:schemeClr val="bg1">
                  <a:lumMod val="50000"/>
                </a:schemeClr>
              </a:solidFill>
            </a:endParaRPr>
          </a:p>
        </p:txBody>
      </p:sp>
      <p:sp>
        <p:nvSpPr>
          <p:cNvPr id="23" name="Arrow: Right 22">
            <a:extLst>
              <a:ext uri="{FF2B5EF4-FFF2-40B4-BE49-F238E27FC236}">
                <a16:creationId xmlns:a16="http://schemas.microsoft.com/office/drawing/2014/main" id="{DA70CB48-33C6-4514-BE04-A289FF6586F8}"/>
              </a:ext>
            </a:extLst>
          </p:cNvPr>
          <p:cNvSpPr/>
          <p:nvPr/>
        </p:nvSpPr>
        <p:spPr>
          <a:xfrm>
            <a:off x="4380151" y="731672"/>
            <a:ext cx="308732" cy="447676"/>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sp>
        <p:nvSpPr>
          <p:cNvPr id="24" name="Arrow: Right 23">
            <a:extLst>
              <a:ext uri="{FF2B5EF4-FFF2-40B4-BE49-F238E27FC236}">
                <a16:creationId xmlns:a16="http://schemas.microsoft.com/office/drawing/2014/main" id="{B87AC832-9D95-4ACF-A731-E1D57E473A12}"/>
              </a:ext>
            </a:extLst>
          </p:cNvPr>
          <p:cNvSpPr/>
          <p:nvPr/>
        </p:nvSpPr>
        <p:spPr>
          <a:xfrm>
            <a:off x="2277074" y="731672"/>
            <a:ext cx="308732" cy="447676"/>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sp>
        <p:nvSpPr>
          <p:cNvPr id="25" name="Arrow: Right 24">
            <a:extLst>
              <a:ext uri="{FF2B5EF4-FFF2-40B4-BE49-F238E27FC236}">
                <a16:creationId xmlns:a16="http://schemas.microsoft.com/office/drawing/2014/main" id="{78B891CD-0F93-455B-99F1-5D9862002602}"/>
              </a:ext>
            </a:extLst>
          </p:cNvPr>
          <p:cNvSpPr/>
          <p:nvPr/>
        </p:nvSpPr>
        <p:spPr>
          <a:xfrm>
            <a:off x="6678120" y="681568"/>
            <a:ext cx="308732" cy="447676"/>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spTree>
    <p:extLst>
      <p:ext uri="{BB962C8B-B14F-4D97-AF65-F5344CB8AC3E}">
        <p14:creationId xmlns:p14="http://schemas.microsoft.com/office/powerpoint/2010/main" val="1544083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D2CC8-4572-4072-A3B2-228A33DE27FC}"/>
              </a:ext>
            </a:extLst>
          </p:cNvPr>
          <p:cNvSpPr>
            <a:spLocks noGrp="1"/>
          </p:cNvSpPr>
          <p:nvPr>
            <p:ph type="title"/>
          </p:nvPr>
        </p:nvSpPr>
        <p:spPr/>
        <p:txBody>
          <a:bodyPr/>
          <a:lstStyle/>
          <a:p>
            <a:r>
              <a:rPr lang="en-GB" dirty="0"/>
              <a:t>Recognising the complexity</a:t>
            </a:r>
          </a:p>
        </p:txBody>
      </p:sp>
      <p:sp>
        <p:nvSpPr>
          <p:cNvPr id="5" name="Slide Number Placeholder 4">
            <a:extLst>
              <a:ext uri="{FF2B5EF4-FFF2-40B4-BE49-F238E27FC236}">
                <a16:creationId xmlns:a16="http://schemas.microsoft.com/office/drawing/2014/main" id="{D64FC6BB-D5DA-4284-B4D6-51D57524C9CC}"/>
              </a:ext>
            </a:extLst>
          </p:cNvPr>
          <p:cNvSpPr>
            <a:spLocks noGrp="1"/>
          </p:cNvSpPr>
          <p:nvPr>
            <p:ph type="sldNum" sz="quarter" idx="16"/>
          </p:nvPr>
        </p:nvSpPr>
        <p:spPr>
          <a:xfrm>
            <a:off x="7114683" y="4872778"/>
            <a:ext cx="719137" cy="162000"/>
          </a:xfrm>
        </p:spPr>
        <p:txBody>
          <a:bodyPr anchor="t"/>
          <a:lstStyle/>
          <a:p>
            <a:fld id="{BC1903E8-1638-4376-A5CE-0131C1204B53}" type="slidenum">
              <a:rPr lang="en-GB" noProof="0" smtClean="0"/>
              <a:pPr/>
              <a:t>18</a:t>
            </a:fld>
            <a:endParaRPr lang="en-GB" noProof="0"/>
          </a:p>
        </p:txBody>
      </p:sp>
      <p:sp>
        <p:nvSpPr>
          <p:cNvPr id="8" name="TextBox 7">
            <a:extLst>
              <a:ext uri="{FF2B5EF4-FFF2-40B4-BE49-F238E27FC236}">
                <a16:creationId xmlns:a16="http://schemas.microsoft.com/office/drawing/2014/main" id="{9287CCA2-3560-4B46-A570-BE3222184702}"/>
              </a:ext>
            </a:extLst>
          </p:cNvPr>
          <p:cNvSpPr txBox="1"/>
          <p:nvPr/>
        </p:nvSpPr>
        <p:spPr>
          <a:xfrm>
            <a:off x="335873" y="731672"/>
            <a:ext cx="2130009" cy="3546603"/>
          </a:xfrm>
          <a:prstGeom prst="rect">
            <a:avLst/>
          </a:prstGeom>
          <a:noFill/>
        </p:spPr>
        <p:txBody>
          <a:bodyPr wrap="square" lIns="72000" tIns="36000" rIns="72000" bIns="36000" rtlCol="0" anchor="t" anchorCtr="0">
            <a:spAutoFit/>
          </a:bodyPr>
          <a:lstStyle/>
          <a:p>
            <a:pPr>
              <a:lnSpc>
                <a:spcPct val="99000"/>
              </a:lnSpc>
            </a:pPr>
            <a:r>
              <a:rPr lang="en-GB" sz="2000" dirty="0"/>
              <a:t>Files and formats </a:t>
            </a:r>
          </a:p>
          <a:p>
            <a:pPr>
              <a:lnSpc>
                <a:spcPct val="99000"/>
              </a:lnSpc>
            </a:pPr>
            <a:endParaRPr lang="en-GB" sz="1600" dirty="0"/>
          </a:p>
          <a:p>
            <a:pPr>
              <a:lnSpc>
                <a:spcPct val="99000"/>
              </a:lnSpc>
            </a:pPr>
            <a:r>
              <a:rPr lang="en-GB" sz="1600" dirty="0"/>
              <a:t>Navigation (chapters, headings)</a:t>
            </a:r>
          </a:p>
          <a:p>
            <a:pPr>
              <a:lnSpc>
                <a:spcPct val="99000"/>
              </a:lnSpc>
            </a:pPr>
            <a:r>
              <a:rPr lang="en-GB" sz="1600" dirty="0"/>
              <a:t>Reflow/magnify.</a:t>
            </a:r>
          </a:p>
          <a:p>
            <a:pPr>
              <a:lnSpc>
                <a:spcPct val="99000"/>
              </a:lnSpc>
            </a:pPr>
            <a:r>
              <a:rPr lang="en-GB" sz="1600" dirty="0"/>
              <a:t>Colour change.</a:t>
            </a:r>
          </a:p>
          <a:p>
            <a:pPr>
              <a:lnSpc>
                <a:spcPct val="99000"/>
              </a:lnSpc>
            </a:pPr>
            <a:r>
              <a:rPr lang="en-GB" sz="1600" dirty="0"/>
              <a:t>Text to speech.</a:t>
            </a:r>
          </a:p>
          <a:p>
            <a:pPr>
              <a:lnSpc>
                <a:spcPct val="99000"/>
              </a:lnSpc>
            </a:pPr>
            <a:r>
              <a:rPr lang="en-GB" sz="1600" dirty="0"/>
              <a:t>Reading order.</a:t>
            </a:r>
          </a:p>
          <a:p>
            <a:pPr>
              <a:lnSpc>
                <a:spcPct val="99000"/>
              </a:lnSpc>
            </a:pPr>
            <a:r>
              <a:rPr lang="en-GB" sz="1600" dirty="0"/>
              <a:t>Screenreader.</a:t>
            </a:r>
          </a:p>
          <a:p>
            <a:pPr>
              <a:lnSpc>
                <a:spcPct val="99000"/>
              </a:lnSpc>
            </a:pPr>
            <a:r>
              <a:rPr lang="en-GB" sz="1600" dirty="0"/>
              <a:t>Image description.</a:t>
            </a:r>
          </a:p>
          <a:p>
            <a:pPr>
              <a:lnSpc>
                <a:spcPct val="99000"/>
              </a:lnSpc>
            </a:pPr>
            <a:endParaRPr lang="en-GB" sz="1600" dirty="0"/>
          </a:p>
          <a:p>
            <a:pPr>
              <a:lnSpc>
                <a:spcPct val="99000"/>
              </a:lnSpc>
            </a:pPr>
            <a:r>
              <a:rPr lang="en-GB" sz="1600" dirty="0"/>
              <a:t>PDF</a:t>
            </a:r>
          </a:p>
          <a:p>
            <a:pPr>
              <a:lnSpc>
                <a:spcPct val="99000"/>
              </a:lnSpc>
            </a:pPr>
            <a:r>
              <a:rPr lang="en-GB" sz="1600" dirty="0"/>
              <a:t>HTML</a:t>
            </a:r>
          </a:p>
          <a:p>
            <a:pPr>
              <a:lnSpc>
                <a:spcPct val="99000"/>
              </a:lnSpc>
            </a:pPr>
            <a:r>
              <a:rPr lang="en-GB" sz="1600" dirty="0"/>
              <a:t>EPUB</a:t>
            </a:r>
            <a:endParaRPr lang="en-GB" sz="2000" dirty="0"/>
          </a:p>
        </p:txBody>
      </p:sp>
      <p:sp>
        <p:nvSpPr>
          <p:cNvPr id="9" name="TextBox 8">
            <a:extLst>
              <a:ext uri="{FF2B5EF4-FFF2-40B4-BE49-F238E27FC236}">
                <a16:creationId xmlns:a16="http://schemas.microsoft.com/office/drawing/2014/main" id="{205585E8-3560-491B-AAE7-71314FAF23DB}"/>
              </a:ext>
            </a:extLst>
          </p:cNvPr>
          <p:cNvSpPr txBox="1"/>
          <p:nvPr/>
        </p:nvSpPr>
        <p:spPr>
          <a:xfrm>
            <a:off x="7067864" y="731672"/>
            <a:ext cx="1768839" cy="1596325"/>
          </a:xfrm>
          <a:prstGeom prst="rect">
            <a:avLst/>
          </a:prstGeom>
          <a:noFill/>
        </p:spPr>
        <p:txBody>
          <a:bodyPr wrap="square" lIns="72000" tIns="36000" rIns="72000" bIns="36000" rtlCol="0" anchor="t" anchorCtr="0">
            <a:spAutoFit/>
          </a:bodyPr>
          <a:lstStyle/>
          <a:p>
            <a:pPr>
              <a:lnSpc>
                <a:spcPct val="99000"/>
              </a:lnSpc>
            </a:pPr>
            <a:r>
              <a:rPr lang="en-GB" sz="2000" dirty="0">
                <a:solidFill>
                  <a:schemeClr val="bg1">
                    <a:lumMod val="65000"/>
                  </a:schemeClr>
                </a:solidFill>
              </a:rPr>
              <a:t>Reader skill</a:t>
            </a:r>
          </a:p>
          <a:p>
            <a:pPr>
              <a:lnSpc>
                <a:spcPct val="99000"/>
              </a:lnSpc>
            </a:pPr>
            <a:endParaRPr lang="en-GB" sz="1600" dirty="0">
              <a:solidFill>
                <a:schemeClr val="bg1">
                  <a:lumMod val="65000"/>
                </a:schemeClr>
              </a:solidFill>
            </a:endParaRPr>
          </a:p>
          <a:p>
            <a:pPr>
              <a:lnSpc>
                <a:spcPct val="99000"/>
              </a:lnSpc>
            </a:pPr>
            <a:r>
              <a:rPr lang="en-GB" sz="1600" dirty="0">
                <a:solidFill>
                  <a:schemeClr val="bg1">
                    <a:lumMod val="65000"/>
                  </a:schemeClr>
                </a:solidFill>
              </a:rPr>
              <a:t>How do I use this?</a:t>
            </a:r>
          </a:p>
          <a:p>
            <a:pPr>
              <a:lnSpc>
                <a:spcPct val="99000"/>
              </a:lnSpc>
            </a:pPr>
            <a:r>
              <a:rPr lang="en-GB" sz="1600" dirty="0">
                <a:solidFill>
                  <a:schemeClr val="bg1">
                    <a:lumMod val="65000"/>
                  </a:schemeClr>
                </a:solidFill>
              </a:rPr>
              <a:t>Which do I choose?</a:t>
            </a:r>
          </a:p>
          <a:p>
            <a:pPr>
              <a:lnSpc>
                <a:spcPct val="99000"/>
              </a:lnSpc>
            </a:pPr>
            <a:r>
              <a:rPr lang="en-GB" sz="1600" dirty="0">
                <a:solidFill>
                  <a:schemeClr val="bg1">
                    <a:lumMod val="65000"/>
                  </a:schemeClr>
                </a:solidFill>
              </a:rPr>
              <a:t>What is possible?</a:t>
            </a:r>
          </a:p>
          <a:p>
            <a:pPr>
              <a:lnSpc>
                <a:spcPct val="99000"/>
              </a:lnSpc>
            </a:pPr>
            <a:endParaRPr lang="en-GB" sz="1600" dirty="0">
              <a:solidFill>
                <a:schemeClr val="bg1">
                  <a:lumMod val="65000"/>
                </a:schemeClr>
              </a:solidFill>
            </a:endParaRPr>
          </a:p>
        </p:txBody>
      </p:sp>
      <p:sp>
        <p:nvSpPr>
          <p:cNvPr id="10" name="TextBox 9">
            <a:extLst>
              <a:ext uri="{FF2B5EF4-FFF2-40B4-BE49-F238E27FC236}">
                <a16:creationId xmlns:a16="http://schemas.microsoft.com/office/drawing/2014/main" id="{5F62C9BB-94FE-4689-BA41-9C11DE22AE77}"/>
              </a:ext>
            </a:extLst>
          </p:cNvPr>
          <p:cNvSpPr txBox="1"/>
          <p:nvPr/>
        </p:nvSpPr>
        <p:spPr>
          <a:xfrm>
            <a:off x="2573883" y="731672"/>
            <a:ext cx="2130009" cy="4034172"/>
          </a:xfrm>
          <a:prstGeom prst="rect">
            <a:avLst/>
          </a:prstGeom>
          <a:noFill/>
        </p:spPr>
        <p:txBody>
          <a:bodyPr wrap="square" lIns="72000" tIns="36000" rIns="72000" bIns="36000" rtlCol="0" anchor="t" anchorCtr="0">
            <a:spAutoFit/>
          </a:bodyPr>
          <a:lstStyle/>
          <a:p>
            <a:pPr>
              <a:lnSpc>
                <a:spcPct val="99000"/>
              </a:lnSpc>
            </a:pPr>
            <a:r>
              <a:rPr lang="en-GB" sz="2000" dirty="0"/>
              <a:t>Interface/platform</a:t>
            </a:r>
          </a:p>
          <a:p>
            <a:pPr>
              <a:lnSpc>
                <a:spcPct val="99000"/>
              </a:lnSpc>
            </a:pPr>
            <a:endParaRPr lang="en-GB" sz="1600" dirty="0"/>
          </a:p>
          <a:p>
            <a:pPr>
              <a:lnSpc>
                <a:spcPct val="99000"/>
              </a:lnSpc>
            </a:pPr>
            <a:r>
              <a:rPr lang="en-GB" sz="1600" dirty="0"/>
              <a:t>Publisher’s online </a:t>
            </a:r>
            <a:r>
              <a:rPr lang="en-GB" sz="1600" i="1" dirty="0"/>
              <a:t>eg Elsevier Science Direct or Cambridge Online.</a:t>
            </a:r>
          </a:p>
          <a:p>
            <a:pPr>
              <a:lnSpc>
                <a:spcPct val="99000"/>
              </a:lnSpc>
            </a:pPr>
            <a:endParaRPr lang="en-GB" sz="1600" dirty="0"/>
          </a:p>
          <a:p>
            <a:pPr>
              <a:lnSpc>
                <a:spcPct val="99000"/>
              </a:lnSpc>
            </a:pPr>
            <a:r>
              <a:rPr lang="en-GB" sz="1600" dirty="0"/>
              <a:t>Aggregator’s online </a:t>
            </a:r>
          </a:p>
          <a:p>
            <a:pPr>
              <a:lnSpc>
                <a:spcPct val="99000"/>
              </a:lnSpc>
            </a:pPr>
            <a:r>
              <a:rPr lang="en-GB" sz="1600" i="1" dirty="0"/>
              <a:t>eg Kortext, VitalSource.</a:t>
            </a:r>
          </a:p>
          <a:p>
            <a:pPr>
              <a:lnSpc>
                <a:spcPct val="99000"/>
              </a:lnSpc>
            </a:pPr>
            <a:endParaRPr lang="en-GB" sz="1600" i="1" dirty="0"/>
          </a:p>
          <a:p>
            <a:pPr>
              <a:lnSpc>
                <a:spcPct val="99000"/>
              </a:lnSpc>
            </a:pPr>
            <a:r>
              <a:rPr lang="en-GB" sz="1600" dirty="0">
                <a:solidFill>
                  <a:schemeClr val="bg1">
                    <a:lumMod val="65000"/>
                  </a:schemeClr>
                </a:solidFill>
              </a:rPr>
              <a:t>Reading software</a:t>
            </a:r>
            <a:endParaRPr lang="en-GB" sz="1600" i="1" dirty="0">
              <a:solidFill>
                <a:schemeClr val="bg1">
                  <a:lumMod val="65000"/>
                </a:schemeClr>
              </a:solidFill>
            </a:endParaRPr>
          </a:p>
          <a:p>
            <a:pPr>
              <a:lnSpc>
                <a:spcPct val="99000"/>
              </a:lnSpc>
            </a:pPr>
            <a:r>
              <a:rPr lang="en-GB" sz="1600" i="1" dirty="0">
                <a:solidFill>
                  <a:schemeClr val="bg1">
                    <a:lumMod val="65000"/>
                  </a:schemeClr>
                </a:solidFill>
              </a:rPr>
              <a:t>Adobe Digital Editions</a:t>
            </a:r>
          </a:p>
          <a:p>
            <a:pPr>
              <a:lnSpc>
                <a:spcPct val="99000"/>
              </a:lnSpc>
            </a:pPr>
            <a:r>
              <a:rPr lang="en-GB" sz="1600" i="1" dirty="0">
                <a:solidFill>
                  <a:schemeClr val="bg1">
                    <a:lumMod val="65000"/>
                  </a:schemeClr>
                </a:solidFill>
              </a:rPr>
              <a:t>Adobe Reader</a:t>
            </a:r>
          </a:p>
          <a:p>
            <a:pPr>
              <a:lnSpc>
                <a:spcPct val="99000"/>
              </a:lnSpc>
            </a:pPr>
            <a:r>
              <a:rPr lang="en-GB" sz="1600" i="1" dirty="0">
                <a:solidFill>
                  <a:schemeClr val="bg1">
                    <a:lumMod val="65000"/>
                  </a:schemeClr>
                </a:solidFill>
              </a:rPr>
              <a:t>BlueFire Reader</a:t>
            </a:r>
          </a:p>
          <a:p>
            <a:pPr>
              <a:lnSpc>
                <a:spcPct val="99000"/>
              </a:lnSpc>
            </a:pPr>
            <a:r>
              <a:rPr lang="en-GB" sz="1600" i="1" dirty="0">
                <a:solidFill>
                  <a:schemeClr val="bg1">
                    <a:lumMod val="65000"/>
                  </a:schemeClr>
                </a:solidFill>
              </a:rPr>
              <a:t>Web browser  </a:t>
            </a:r>
          </a:p>
          <a:p>
            <a:pPr>
              <a:lnSpc>
                <a:spcPct val="99000"/>
              </a:lnSpc>
            </a:pPr>
            <a:r>
              <a:rPr lang="en-GB" sz="1600" i="1" dirty="0">
                <a:solidFill>
                  <a:schemeClr val="bg1">
                    <a:lumMod val="65000"/>
                  </a:schemeClr>
                </a:solidFill>
              </a:rPr>
              <a:t>	Type</a:t>
            </a:r>
          </a:p>
          <a:p>
            <a:pPr>
              <a:lnSpc>
                <a:spcPct val="99000"/>
              </a:lnSpc>
            </a:pPr>
            <a:r>
              <a:rPr lang="en-GB" sz="1600" i="1" dirty="0">
                <a:solidFill>
                  <a:schemeClr val="bg1">
                    <a:lumMod val="65000"/>
                  </a:schemeClr>
                </a:solidFill>
              </a:rPr>
              <a:t>	Plugins</a:t>
            </a:r>
            <a:endParaRPr lang="en-GB" sz="1200" i="1" dirty="0">
              <a:solidFill>
                <a:schemeClr val="bg1">
                  <a:lumMod val="65000"/>
                </a:schemeClr>
              </a:solidFill>
            </a:endParaRPr>
          </a:p>
        </p:txBody>
      </p:sp>
      <p:sp>
        <p:nvSpPr>
          <p:cNvPr id="13" name="TextBox 12">
            <a:extLst>
              <a:ext uri="{FF2B5EF4-FFF2-40B4-BE49-F238E27FC236}">
                <a16:creationId xmlns:a16="http://schemas.microsoft.com/office/drawing/2014/main" id="{BFF55261-1FF2-48AD-A726-385BBB956DC5}"/>
              </a:ext>
            </a:extLst>
          </p:cNvPr>
          <p:cNvSpPr txBox="1"/>
          <p:nvPr/>
        </p:nvSpPr>
        <p:spPr>
          <a:xfrm>
            <a:off x="4931763" y="731672"/>
            <a:ext cx="2016177" cy="3424646"/>
          </a:xfrm>
          <a:prstGeom prst="rect">
            <a:avLst/>
          </a:prstGeom>
          <a:noFill/>
        </p:spPr>
        <p:txBody>
          <a:bodyPr wrap="square" lIns="72000" tIns="36000" rIns="72000" bIns="36000" rtlCol="0" anchor="t" anchorCtr="0">
            <a:spAutoFit/>
          </a:bodyPr>
          <a:lstStyle/>
          <a:p>
            <a:pPr>
              <a:lnSpc>
                <a:spcPct val="99000"/>
              </a:lnSpc>
            </a:pPr>
            <a:r>
              <a:rPr lang="en-GB" sz="2000" dirty="0">
                <a:solidFill>
                  <a:schemeClr val="bg1">
                    <a:lumMod val="65000"/>
                  </a:schemeClr>
                </a:solidFill>
              </a:rPr>
              <a:t>Institutional IT</a:t>
            </a:r>
          </a:p>
          <a:p>
            <a:pPr>
              <a:lnSpc>
                <a:spcPct val="99000"/>
              </a:lnSpc>
            </a:pPr>
            <a:endParaRPr lang="en-GB" sz="1600" dirty="0">
              <a:solidFill>
                <a:schemeClr val="bg1">
                  <a:lumMod val="65000"/>
                </a:schemeClr>
              </a:solidFill>
            </a:endParaRPr>
          </a:p>
          <a:p>
            <a:pPr>
              <a:lnSpc>
                <a:spcPct val="99000"/>
              </a:lnSpc>
            </a:pPr>
            <a:r>
              <a:rPr lang="en-GB" sz="1600" dirty="0">
                <a:solidFill>
                  <a:schemeClr val="bg1">
                    <a:lumMod val="65000"/>
                  </a:schemeClr>
                </a:solidFill>
              </a:rPr>
              <a:t>Guidance</a:t>
            </a:r>
            <a:endParaRPr lang="en-GB" sz="1800" dirty="0">
              <a:solidFill>
                <a:schemeClr val="bg1">
                  <a:lumMod val="65000"/>
                </a:schemeClr>
              </a:solidFill>
            </a:endParaRPr>
          </a:p>
          <a:p>
            <a:pPr>
              <a:lnSpc>
                <a:spcPct val="99000"/>
              </a:lnSpc>
            </a:pPr>
            <a:r>
              <a:rPr lang="en-GB" sz="1600" dirty="0">
                <a:solidFill>
                  <a:schemeClr val="bg1">
                    <a:lumMod val="65000"/>
                  </a:schemeClr>
                </a:solidFill>
              </a:rPr>
              <a:t>Software available</a:t>
            </a:r>
          </a:p>
          <a:p>
            <a:pPr>
              <a:lnSpc>
                <a:spcPct val="99000"/>
              </a:lnSpc>
            </a:pPr>
            <a:r>
              <a:rPr lang="en-GB" sz="1600" dirty="0">
                <a:solidFill>
                  <a:schemeClr val="bg1">
                    <a:lumMod val="65000"/>
                  </a:schemeClr>
                </a:solidFill>
              </a:rPr>
              <a:t>Software version</a:t>
            </a:r>
          </a:p>
          <a:p>
            <a:pPr>
              <a:lnSpc>
                <a:spcPct val="99000"/>
              </a:lnSpc>
            </a:pPr>
            <a:r>
              <a:rPr lang="en-GB" sz="1600" dirty="0">
                <a:solidFill>
                  <a:schemeClr val="bg1">
                    <a:lumMod val="65000"/>
                  </a:schemeClr>
                </a:solidFill>
              </a:rPr>
              <a:t>Browser available</a:t>
            </a:r>
          </a:p>
          <a:p>
            <a:pPr>
              <a:lnSpc>
                <a:spcPct val="99000"/>
              </a:lnSpc>
            </a:pPr>
            <a:r>
              <a:rPr lang="en-GB" sz="1600" dirty="0">
                <a:solidFill>
                  <a:schemeClr val="bg1">
                    <a:lumMod val="65000"/>
                  </a:schemeClr>
                </a:solidFill>
              </a:rPr>
              <a:t>Plugins installed</a:t>
            </a:r>
          </a:p>
          <a:p>
            <a:pPr>
              <a:lnSpc>
                <a:spcPct val="99000"/>
              </a:lnSpc>
            </a:pPr>
            <a:r>
              <a:rPr lang="en-GB" sz="1600" dirty="0">
                <a:solidFill>
                  <a:schemeClr val="bg1">
                    <a:lumMod val="65000"/>
                  </a:schemeClr>
                </a:solidFill>
              </a:rPr>
              <a:t>Browser lockdown</a:t>
            </a:r>
          </a:p>
          <a:p>
            <a:pPr>
              <a:lnSpc>
                <a:spcPct val="99000"/>
              </a:lnSpc>
            </a:pPr>
            <a:r>
              <a:rPr lang="en-GB" sz="2000" dirty="0">
                <a:solidFill>
                  <a:schemeClr val="bg1">
                    <a:lumMod val="65000"/>
                  </a:schemeClr>
                </a:solidFill>
              </a:rPr>
              <a:t> </a:t>
            </a:r>
            <a:endParaRPr lang="en-GB" sz="1600" dirty="0">
              <a:solidFill>
                <a:schemeClr val="bg1">
                  <a:lumMod val="65000"/>
                </a:schemeClr>
              </a:solidFill>
            </a:endParaRPr>
          </a:p>
          <a:p>
            <a:pPr>
              <a:lnSpc>
                <a:spcPct val="99000"/>
              </a:lnSpc>
            </a:pPr>
            <a:endParaRPr lang="en-GB" sz="1600" dirty="0">
              <a:solidFill>
                <a:schemeClr val="bg1">
                  <a:lumMod val="65000"/>
                </a:schemeClr>
              </a:solidFill>
            </a:endParaRPr>
          </a:p>
          <a:p>
            <a:pPr>
              <a:lnSpc>
                <a:spcPct val="99000"/>
              </a:lnSpc>
            </a:pPr>
            <a:endParaRPr lang="en-GB" sz="1600" dirty="0">
              <a:solidFill>
                <a:schemeClr val="bg1">
                  <a:lumMod val="65000"/>
                </a:schemeClr>
              </a:solidFill>
            </a:endParaRPr>
          </a:p>
          <a:p>
            <a:pPr>
              <a:lnSpc>
                <a:spcPct val="99000"/>
              </a:lnSpc>
            </a:pPr>
            <a:endParaRPr lang="en-GB" sz="1600" dirty="0">
              <a:solidFill>
                <a:schemeClr val="bg1">
                  <a:lumMod val="65000"/>
                </a:schemeClr>
              </a:solidFill>
            </a:endParaRPr>
          </a:p>
          <a:p>
            <a:pPr>
              <a:lnSpc>
                <a:spcPct val="99000"/>
              </a:lnSpc>
            </a:pPr>
            <a:endParaRPr lang="en-GB" sz="2000" dirty="0">
              <a:solidFill>
                <a:schemeClr val="bg1">
                  <a:lumMod val="65000"/>
                </a:schemeClr>
              </a:solidFill>
            </a:endParaRPr>
          </a:p>
        </p:txBody>
      </p:sp>
      <p:sp>
        <p:nvSpPr>
          <p:cNvPr id="3" name="Rectangle: Rounded Corners 2">
            <a:extLst>
              <a:ext uri="{FF2B5EF4-FFF2-40B4-BE49-F238E27FC236}">
                <a16:creationId xmlns:a16="http://schemas.microsoft.com/office/drawing/2014/main" id="{4D7F6DB9-8DD2-4387-8E91-B29A8ADDB1FF}"/>
              </a:ext>
            </a:extLst>
          </p:cNvPr>
          <p:cNvSpPr/>
          <p:nvPr/>
        </p:nvSpPr>
        <p:spPr>
          <a:xfrm>
            <a:off x="215900" y="622092"/>
            <a:ext cx="2249982" cy="414375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sp>
        <p:nvSpPr>
          <p:cNvPr id="12" name="Rectangle: Rounded Corners 11">
            <a:extLst>
              <a:ext uri="{FF2B5EF4-FFF2-40B4-BE49-F238E27FC236}">
                <a16:creationId xmlns:a16="http://schemas.microsoft.com/office/drawing/2014/main" id="{5126824C-8AEB-46E2-A454-1F0CD4229970}"/>
              </a:ext>
            </a:extLst>
          </p:cNvPr>
          <p:cNvSpPr/>
          <p:nvPr/>
        </p:nvSpPr>
        <p:spPr>
          <a:xfrm>
            <a:off x="2537139" y="622092"/>
            <a:ext cx="2249982" cy="2315980"/>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sp>
        <p:nvSpPr>
          <p:cNvPr id="4" name="TextBox 3">
            <a:extLst>
              <a:ext uri="{FF2B5EF4-FFF2-40B4-BE49-F238E27FC236}">
                <a16:creationId xmlns:a16="http://schemas.microsoft.com/office/drawing/2014/main" id="{79489CD8-9453-4E00-B2C1-650E13E0F85A}"/>
              </a:ext>
            </a:extLst>
          </p:cNvPr>
          <p:cNvSpPr txBox="1"/>
          <p:nvPr/>
        </p:nvSpPr>
        <p:spPr>
          <a:xfrm>
            <a:off x="4768188" y="2865164"/>
            <a:ext cx="4133678" cy="1862809"/>
          </a:xfrm>
          <a:prstGeom prst="rect">
            <a:avLst/>
          </a:prstGeom>
          <a:noFill/>
        </p:spPr>
        <p:txBody>
          <a:bodyPr wrap="none" lIns="72000" tIns="36000" rIns="72000" bIns="36000" rtlCol="0" anchor="ctr" anchorCtr="0">
            <a:spAutoFit/>
          </a:bodyPr>
          <a:lstStyle/>
          <a:p>
            <a:pPr>
              <a:lnSpc>
                <a:spcPct val="99000"/>
              </a:lnSpc>
            </a:pPr>
            <a:r>
              <a:rPr lang="en-GB" sz="3200" dirty="0">
                <a:solidFill>
                  <a:srgbClr val="0070C0"/>
                </a:solidFill>
              </a:rPr>
              <a:t>Platform/aggregator </a:t>
            </a:r>
            <a:br>
              <a:rPr lang="en-GB" sz="3200" dirty="0">
                <a:solidFill>
                  <a:srgbClr val="0070C0"/>
                </a:solidFill>
              </a:rPr>
            </a:br>
            <a:r>
              <a:rPr lang="en-GB" sz="3200" dirty="0">
                <a:solidFill>
                  <a:srgbClr val="0070C0"/>
                </a:solidFill>
              </a:rPr>
              <a:t>questionnaire</a:t>
            </a:r>
          </a:p>
          <a:p>
            <a:pPr>
              <a:lnSpc>
                <a:spcPct val="99000"/>
              </a:lnSpc>
            </a:pPr>
            <a:endParaRPr lang="en-GB" sz="1050" dirty="0">
              <a:solidFill>
                <a:srgbClr val="FF0000"/>
              </a:solidFill>
            </a:endParaRPr>
          </a:p>
          <a:p>
            <a:pPr>
              <a:lnSpc>
                <a:spcPct val="99000"/>
              </a:lnSpc>
            </a:pPr>
            <a:r>
              <a:rPr lang="en-GB" sz="3200" dirty="0">
                <a:solidFill>
                  <a:srgbClr val="FF0000"/>
                </a:solidFill>
              </a:rPr>
              <a:t>Publisher questionnaire</a:t>
            </a:r>
          </a:p>
          <a:p>
            <a:pPr>
              <a:lnSpc>
                <a:spcPct val="99000"/>
              </a:lnSpc>
            </a:pPr>
            <a:endParaRPr lang="en-GB" sz="1100" dirty="0"/>
          </a:p>
        </p:txBody>
      </p:sp>
      <p:cxnSp>
        <p:nvCxnSpPr>
          <p:cNvPr id="7" name="Straight Arrow Connector 6">
            <a:extLst>
              <a:ext uri="{FF2B5EF4-FFF2-40B4-BE49-F238E27FC236}">
                <a16:creationId xmlns:a16="http://schemas.microsoft.com/office/drawing/2014/main" id="{01953B3D-FE75-44F2-9C6F-4899FA6A14BD}"/>
              </a:ext>
            </a:extLst>
          </p:cNvPr>
          <p:cNvCxnSpPr/>
          <p:nvPr/>
        </p:nvCxnSpPr>
        <p:spPr>
          <a:xfrm flipH="1" flipV="1">
            <a:off x="4512039" y="3000543"/>
            <a:ext cx="275082" cy="22390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B0ABF0F-3584-44C6-8307-8436680E2C03}"/>
              </a:ext>
            </a:extLst>
          </p:cNvPr>
          <p:cNvCxnSpPr>
            <a:cxnSpLocks/>
          </p:cNvCxnSpPr>
          <p:nvPr/>
        </p:nvCxnSpPr>
        <p:spPr>
          <a:xfrm flipH="1" flipV="1">
            <a:off x="2573883" y="4268271"/>
            <a:ext cx="2199042"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648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7858C-0B0D-49FB-A5C4-C516BC367345}"/>
              </a:ext>
            </a:extLst>
          </p:cNvPr>
          <p:cNvSpPr>
            <a:spLocks noGrp="1"/>
          </p:cNvSpPr>
          <p:nvPr>
            <p:ph type="title"/>
          </p:nvPr>
        </p:nvSpPr>
        <p:spPr>
          <a:xfrm>
            <a:off x="1614115" y="-2381"/>
            <a:ext cx="7313985" cy="447675"/>
          </a:xfrm>
        </p:spPr>
        <p:txBody>
          <a:bodyPr/>
          <a:lstStyle/>
          <a:p>
            <a:r>
              <a:rPr lang="en-GB" dirty="0"/>
              <a:t>Headline results – publishers</a:t>
            </a:r>
          </a:p>
        </p:txBody>
      </p:sp>
      <p:sp>
        <p:nvSpPr>
          <p:cNvPr id="5" name="Slide Number Placeholder 4">
            <a:extLst>
              <a:ext uri="{FF2B5EF4-FFF2-40B4-BE49-F238E27FC236}">
                <a16:creationId xmlns:a16="http://schemas.microsoft.com/office/drawing/2014/main" id="{8784F448-2E04-418C-A3CB-6CF1DDB993BB}"/>
              </a:ext>
            </a:extLst>
          </p:cNvPr>
          <p:cNvSpPr>
            <a:spLocks noGrp="1"/>
          </p:cNvSpPr>
          <p:nvPr>
            <p:ph type="sldNum" sz="quarter" idx="16"/>
          </p:nvPr>
        </p:nvSpPr>
        <p:spPr/>
        <p:txBody>
          <a:bodyPr/>
          <a:lstStyle/>
          <a:p>
            <a:fld id="{BC1903E8-1638-4376-A5CE-0131C1204B53}" type="slidenum">
              <a:rPr lang="en-GB" noProof="0" smtClean="0"/>
              <a:pPr/>
              <a:t>19</a:t>
            </a:fld>
            <a:endParaRPr lang="en-GB" noProof="0"/>
          </a:p>
        </p:txBody>
      </p:sp>
      <p:sp>
        <p:nvSpPr>
          <p:cNvPr id="10" name="TextBox 9">
            <a:extLst>
              <a:ext uri="{FF2B5EF4-FFF2-40B4-BE49-F238E27FC236}">
                <a16:creationId xmlns:a16="http://schemas.microsoft.com/office/drawing/2014/main" id="{1F0CDE93-7AD0-4353-86DF-42C7EE0E0236}"/>
              </a:ext>
            </a:extLst>
          </p:cNvPr>
          <p:cNvSpPr txBox="1"/>
          <p:nvPr/>
        </p:nvSpPr>
        <p:spPr>
          <a:xfrm>
            <a:off x="5390984" y="777877"/>
            <a:ext cx="3681454" cy="3119691"/>
          </a:xfrm>
          <a:prstGeom prst="rect">
            <a:avLst/>
          </a:prstGeom>
          <a:noFill/>
        </p:spPr>
        <p:txBody>
          <a:bodyPr wrap="square" lIns="72000" tIns="36000" rIns="72000" bIns="36000" rtlCol="0" anchor="t" anchorCtr="0">
            <a:spAutoFit/>
          </a:bodyPr>
          <a:lstStyle/>
          <a:p>
            <a:pPr marL="342900" indent="-342900">
              <a:lnSpc>
                <a:spcPct val="99000"/>
              </a:lnSpc>
              <a:buFont typeface="Arial" panose="020B0604020202020204" pitchFamily="34" charset="0"/>
              <a:buChar char="•"/>
            </a:pPr>
            <a:r>
              <a:rPr lang="en-GB" sz="2000" dirty="0"/>
              <a:t>87 publishers audited.</a:t>
            </a:r>
          </a:p>
          <a:p>
            <a:pPr marL="342900" indent="-342900">
              <a:lnSpc>
                <a:spcPct val="99000"/>
              </a:lnSpc>
              <a:buFont typeface="Arial" panose="020B0604020202020204" pitchFamily="34" charset="0"/>
              <a:buChar char="•"/>
            </a:pPr>
            <a:r>
              <a:rPr lang="en-GB" sz="2000" dirty="0"/>
              <a:t>The median score was 3.3 / 35</a:t>
            </a:r>
          </a:p>
          <a:p>
            <a:pPr marL="342900" indent="-342900">
              <a:lnSpc>
                <a:spcPct val="99000"/>
              </a:lnSpc>
              <a:buFont typeface="Arial" panose="020B0604020202020204" pitchFamily="34" charset="0"/>
              <a:buChar char="•"/>
            </a:pPr>
            <a:r>
              <a:rPr lang="en-GB" sz="2000" dirty="0"/>
              <a:t>Considerable range for some suppliers.</a:t>
            </a:r>
          </a:p>
          <a:p>
            <a:pPr marL="342900" indent="-342900">
              <a:lnSpc>
                <a:spcPct val="99000"/>
              </a:lnSpc>
              <a:buFont typeface="Arial" panose="020B0604020202020204" pitchFamily="34" charset="0"/>
              <a:buChar char="•"/>
            </a:pPr>
            <a:r>
              <a:rPr lang="en-GB" sz="2000" dirty="0"/>
              <a:t>Not all criteria scored are necessarily of equal weight - some informative statements may have lost marks for ‘minor’ omissions.</a:t>
            </a:r>
          </a:p>
          <a:p>
            <a:pPr>
              <a:lnSpc>
                <a:spcPct val="99000"/>
              </a:lnSpc>
            </a:pPr>
            <a:endParaRPr lang="en-GB" sz="2000" dirty="0" err="1"/>
          </a:p>
        </p:txBody>
      </p:sp>
      <p:pic>
        <p:nvPicPr>
          <p:cNvPr id="13" name="Picture 12">
            <a:extLst>
              <a:ext uri="{FF2B5EF4-FFF2-40B4-BE49-F238E27FC236}">
                <a16:creationId xmlns:a16="http://schemas.microsoft.com/office/drawing/2014/main" id="{A91FC703-B315-49DD-9B33-87ABF500549B}"/>
              </a:ext>
            </a:extLst>
          </p:cNvPr>
          <p:cNvPicPr>
            <a:picLocks noChangeAspect="1"/>
          </p:cNvPicPr>
          <p:nvPr/>
        </p:nvPicPr>
        <p:blipFill>
          <a:blip r:embed="rId3"/>
          <a:stretch>
            <a:fillRect/>
          </a:stretch>
        </p:blipFill>
        <p:spPr>
          <a:xfrm>
            <a:off x="234226" y="690413"/>
            <a:ext cx="4790998" cy="4052889"/>
          </a:xfrm>
          <a:prstGeom prst="rect">
            <a:avLst/>
          </a:prstGeom>
        </p:spPr>
      </p:pic>
      <p:cxnSp>
        <p:nvCxnSpPr>
          <p:cNvPr id="14" name="Straight Connector 13">
            <a:extLst>
              <a:ext uri="{FF2B5EF4-FFF2-40B4-BE49-F238E27FC236}">
                <a16:creationId xmlns:a16="http://schemas.microsoft.com/office/drawing/2014/main" id="{B4CF5479-D4EB-4974-A379-4DD43E6A8642}"/>
              </a:ext>
            </a:extLst>
          </p:cNvPr>
          <p:cNvCxnSpPr/>
          <p:nvPr/>
        </p:nvCxnSpPr>
        <p:spPr>
          <a:xfrm>
            <a:off x="-202020" y="1627532"/>
            <a:ext cx="549300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113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DEE0A6-AF57-404A-9FB3-5B3BFB7B7131}"/>
              </a:ext>
            </a:extLst>
          </p:cNvPr>
          <p:cNvSpPr>
            <a:spLocks noGrp="1"/>
          </p:cNvSpPr>
          <p:nvPr>
            <p:ph type="title"/>
          </p:nvPr>
        </p:nvSpPr>
        <p:spPr>
          <a:xfrm>
            <a:off x="1416571" y="-2381"/>
            <a:ext cx="7511530" cy="447675"/>
          </a:xfrm>
        </p:spPr>
        <p:txBody>
          <a:bodyPr/>
          <a:lstStyle/>
          <a:p>
            <a:r>
              <a:rPr lang="en-GB" dirty="0"/>
              <a:t>If accessibility statements were car adverts…</a:t>
            </a:r>
          </a:p>
        </p:txBody>
      </p:sp>
      <p:pic>
        <p:nvPicPr>
          <p:cNvPr id="8" name="Content Placeholder 7">
            <a:extLst>
              <a:ext uri="{FF2B5EF4-FFF2-40B4-BE49-F238E27FC236}">
                <a16:creationId xmlns:a16="http://schemas.microsoft.com/office/drawing/2014/main" id="{6E41A292-0922-4DF5-8DB2-DCB745DF5D54}"/>
              </a:ext>
            </a:extLst>
          </p:cNvPr>
          <p:cNvPicPr>
            <a:picLocks noGrp="1" noChangeAspect="1"/>
          </p:cNvPicPr>
          <p:nvPr>
            <p:ph sz="quarter" idx="13"/>
          </p:nvPr>
        </p:nvPicPr>
        <p:blipFill>
          <a:blip r:embed="rId3"/>
          <a:stretch>
            <a:fillRect/>
          </a:stretch>
        </p:blipFill>
        <p:spPr>
          <a:xfrm>
            <a:off x="437556" y="819514"/>
            <a:ext cx="3082290" cy="3852863"/>
          </a:xfrm>
          <a:prstGeom prst="rect">
            <a:avLst/>
          </a:prstGeom>
        </p:spPr>
      </p:pic>
      <p:sp>
        <p:nvSpPr>
          <p:cNvPr id="5" name="Slide Number Placeholder 4">
            <a:extLst>
              <a:ext uri="{FF2B5EF4-FFF2-40B4-BE49-F238E27FC236}">
                <a16:creationId xmlns:a16="http://schemas.microsoft.com/office/drawing/2014/main" id="{4019B74A-1B5C-43BF-938F-73F9DBC38F67}"/>
              </a:ext>
            </a:extLst>
          </p:cNvPr>
          <p:cNvSpPr>
            <a:spLocks noGrp="1"/>
          </p:cNvSpPr>
          <p:nvPr>
            <p:ph type="sldNum" sz="quarter" idx="16"/>
          </p:nvPr>
        </p:nvSpPr>
        <p:spPr/>
        <p:txBody>
          <a:bodyPr/>
          <a:lstStyle/>
          <a:p>
            <a:fld id="{BC1903E8-1638-4376-A5CE-0131C1204B53}" type="slidenum">
              <a:rPr lang="en-GB" noProof="0" smtClean="0"/>
              <a:pPr/>
              <a:t>2</a:t>
            </a:fld>
            <a:endParaRPr lang="en-GB" noProof="0"/>
          </a:p>
        </p:txBody>
      </p:sp>
      <p:pic>
        <p:nvPicPr>
          <p:cNvPr id="9" name="Picture 8">
            <a:extLst>
              <a:ext uri="{FF2B5EF4-FFF2-40B4-BE49-F238E27FC236}">
                <a16:creationId xmlns:a16="http://schemas.microsoft.com/office/drawing/2014/main" id="{F3734B4D-DA83-498C-A23B-D68ACF44AA57}"/>
              </a:ext>
            </a:extLst>
          </p:cNvPr>
          <p:cNvPicPr>
            <a:picLocks noChangeAspect="1"/>
          </p:cNvPicPr>
          <p:nvPr/>
        </p:nvPicPr>
        <p:blipFill>
          <a:blip r:embed="rId4"/>
          <a:stretch>
            <a:fillRect/>
          </a:stretch>
        </p:blipFill>
        <p:spPr>
          <a:xfrm>
            <a:off x="3776975" y="819514"/>
            <a:ext cx="3029106" cy="2470277"/>
          </a:xfrm>
          <a:prstGeom prst="rect">
            <a:avLst/>
          </a:prstGeom>
        </p:spPr>
      </p:pic>
      <p:sp>
        <p:nvSpPr>
          <p:cNvPr id="10" name="TextBox 9">
            <a:extLst>
              <a:ext uri="{FF2B5EF4-FFF2-40B4-BE49-F238E27FC236}">
                <a16:creationId xmlns:a16="http://schemas.microsoft.com/office/drawing/2014/main" id="{BC803A85-7D03-4C4B-89F6-6150670FABF7}"/>
              </a:ext>
            </a:extLst>
          </p:cNvPr>
          <p:cNvSpPr txBox="1"/>
          <p:nvPr/>
        </p:nvSpPr>
        <p:spPr>
          <a:xfrm flipH="1">
            <a:off x="3725804" y="4134841"/>
            <a:ext cx="5202296" cy="560272"/>
          </a:xfrm>
          <a:prstGeom prst="rect">
            <a:avLst/>
          </a:prstGeom>
          <a:noFill/>
        </p:spPr>
        <p:txBody>
          <a:bodyPr wrap="square" lIns="72000" tIns="36000" rIns="72000" bIns="36000" rtlCol="0" anchor="ctr" anchorCtr="0">
            <a:spAutoFit/>
          </a:bodyPr>
          <a:lstStyle/>
          <a:p>
            <a:pPr>
              <a:lnSpc>
                <a:spcPct val="99000"/>
              </a:lnSpc>
            </a:pPr>
            <a:r>
              <a:rPr lang="en-GB" sz="1600" dirty="0"/>
              <a:t>Images from </a:t>
            </a:r>
            <a:r>
              <a:rPr lang="en-GB" sz="1600" dirty="0">
                <a:hlinkClick r:id="rId5"/>
              </a:rPr>
              <a:t>https://jalopnik.com/this-old-deck-of-gm-engine-and-transmission-trading-car-1827657205</a:t>
            </a:r>
            <a:r>
              <a:rPr lang="en-GB" sz="1600" dirty="0"/>
              <a:t> </a:t>
            </a:r>
          </a:p>
        </p:txBody>
      </p:sp>
    </p:spTree>
    <p:extLst>
      <p:ext uri="{BB962C8B-B14F-4D97-AF65-F5344CB8AC3E}">
        <p14:creationId xmlns:p14="http://schemas.microsoft.com/office/powerpoint/2010/main" val="2659138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7858C-0B0D-49FB-A5C4-C516BC367345}"/>
              </a:ext>
            </a:extLst>
          </p:cNvPr>
          <p:cNvSpPr>
            <a:spLocks noGrp="1"/>
          </p:cNvSpPr>
          <p:nvPr>
            <p:ph type="title"/>
          </p:nvPr>
        </p:nvSpPr>
        <p:spPr>
          <a:xfrm>
            <a:off x="1614115" y="-2381"/>
            <a:ext cx="7313985" cy="447675"/>
          </a:xfrm>
        </p:spPr>
        <p:txBody>
          <a:bodyPr/>
          <a:lstStyle/>
          <a:p>
            <a:r>
              <a:rPr lang="en-GB" dirty="0"/>
              <a:t>Headline results – platforms/aggregators</a:t>
            </a:r>
          </a:p>
        </p:txBody>
      </p:sp>
      <p:pic>
        <p:nvPicPr>
          <p:cNvPr id="7" name="Content Placeholder 6">
            <a:extLst>
              <a:ext uri="{FF2B5EF4-FFF2-40B4-BE49-F238E27FC236}">
                <a16:creationId xmlns:a16="http://schemas.microsoft.com/office/drawing/2014/main" id="{24E6213F-8724-4F7D-926C-C77E7F566B7C}"/>
              </a:ext>
            </a:extLst>
          </p:cNvPr>
          <p:cNvPicPr>
            <a:picLocks noGrp="1" noChangeAspect="1"/>
          </p:cNvPicPr>
          <p:nvPr>
            <p:ph sz="quarter" idx="13"/>
          </p:nvPr>
        </p:nvPicPr>
        <p:blipFill>
          <a:blip r:embed="rId3"/>
          <a:stretch>
            <a:fillRect/>
          </a:stretch>
        </p:blipFill>
        <p:spPr>
          <a:xfrm>
            <a:off x="255788" y="657126"/>
            <a:ext cx="4984676" cy="4215652"/>
          </a:xfrm>
          <a:prstGeom prst="rect">
            <a:avLst/>
          </a:prstGeom>
        </p:spPr>
      </p:pic>
      <p:sp>
        <p:nvSpPr>
          <p:cNvPr id="5" name="Slide Number Placeholder 4">
            <a:extLst>
              <a:ext uri="{FF2B5EF4-FFF2-40B4-BE49-F238E27FC236}">
                <a16:creationId xmlns:a16="http://schemas.microsoft.com/office/drawing/2014/main" id="{8784F448-2E04-418C-A3CB-6CF1DDB993BB}"/>
              </a:ext>
            </a:extLst>
          </p:cNvPr>
          <p:cNvSpPr>
            <a:spLocks noGrp="1"/>
          </p:cNvSpPr>
          <p:nvPr>
            <p:ph type="sldNum" sz="quarter" idx="16"/>
          </p:nvPr>
        </p:nvSpPr>
        <p:spPr/>
        <p:txBody>
          <a:bodyPr/>
          <a:lstStyle/>
          <a:p>
            <a:fld id="{BC1903E8-1638-4376-A5CE-0131C1204B53}" type="slidenum">
              <a:rPr lang="en-GB" noProof="0" smtClean="0"/>
              <a:pPr/>
              <a:t>20</a:t>
            </a:fld>
            <a:endParaRPr lang="en-GB" noProof="0"/>
          </a:p>
        </p:txBody>
      </p:sp>
      <p:cxnSp>
        <p:nvCxnSpPr>
          <p:cNvPr id="9" name="Straight Connector 8">
            <a:extLst>
              <a:ext uri="{FF2B5EF4-FFF2-40B4-BE49-F238E27FC236}">
                <a16:creationId xmlns:a16="http://schemas.microsoft.com/office/drawing/2014/main" id="{94535882-4C3D-4804-835C-7B756404BE74}"/>
              </a:ext>
            </a:extLst>
          </p:cNvPr>
          <p:cNvCxnSpPr/>
          <p:nvPr/>
        </p:nvCxnSpPr>
        <p:spPr>
          <a:xfrm>
            <a:off x="41107" y="2611505"/>
            <a:ext cx="549300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F0CDE93-7AD0-4353-86DF-42C7EE0E0236}"/>
              </a:ext>
            </a:extLst>
          </p:cNvPr>
          <p:cNvSpPr txBox="1"/>
          <p:nvPr/>
        </p:nvSpPr>
        <p:spPr>
          <a:xfrm>
            <a:off x="5390984" y="777877"/>
            <a:ext cx="3681454" cy="3119691"/>
          </a:xfrm>
          <a:prstGeom prst="rect">
            <a:avLst/>
          </a:prstGeom>
          <a:noFill/>
        </p:spPr>
        <p:txBody>
          <a:bodyPr wrap="square" lIns="72000" tIns="36000" rIns="72000" bIns="36000" rtlCol="0" anchor="t" anchorCtr="0">
            <a:spAutoFit/>
          </a:bodyPr>
          <a:lstStyle/>
          <a:p>
            <a:pPr marL="342900" indent="-342900">
              <a:lnSpc>
                <a:spcPct val="99000"/>
              </a:lnSpc>
              <a:buFont typeface="Arial" panose="020B0604020202020204" pitchFamily="34" charset="0"/>
              <a:buChar char="•"/>
            </a:pPr>
            <a:r>
              <a:rPr lang="en-GB" sz="2000" dirty="0"/>
              <a:t>54 suppliers audited.</a:t>
            </a:r>
          </a:p>
          <a:p>
            <a:pPr marL="342900" indent="-342900">
              <a:lnSpc>
                <a:spcPct val="99000"/>
              </a:lnSpc>
              <a:buFont typeface="Arial" panose="020B0604020202020204" pitchFamily="34" charset="0"/>
              <a:buChar char="•"/>
            </a:pPr>
            <a:r>
              <a:rPr lang="en-GB" sz="2000" dirty="0"/>
              <a:t>The median score was 5.5 /34</a:t>
            </a:r>
          </a:p>
          <a:p>
            <a:pPr marL="342900" indent="-342900">
              <a:lnSpc>
                <a:spcPct val="99000"/>
              </a:lnSpc>
              <a:buFont typeface="Arial" panose="020B0604020202020204" pitchFamily="34" charset="0"/>
              <a:buChar char="•"/>
            </a:pPr>
            <a:r>
              <a:rPr lang="en-GB" sz="2000" dirty="0"/>
              <a:t>Considerable range for some suppliers.</a:t>
            </a:r>
          </a:p>
          <a:p>
            <a:pPr marL="342900" indent="-342900">
              <a:lnSpc>
                <a:spcPct val="99000"/>
              </a:lnSpc>
              <a:buFont typeface="Arial" panose="020B0604020202020204" pitchFamily="34" charset="0"/>
              <a:buChar char="•"/>
            </a:pPr>
            <a:r>
              <a:rPr lang="en-GB" sz="2000" dirty="0"/>
              <a:t>Not all criteria scored are necessarily of equal weight - some informative statements may have lost marks for ‘minor’ omissions.</a:t>
            </a:r>
          </a:p>
          <a:p>
            <a:pPr>
              <a:lnSpc>
                <a:spcPct val="99000"/>
              </a:lnSpc>
            </a:pPr>
            <a:endParaRPr lang="en-GB" sz="2000" dirty="0" err="1"/>
          </a:p>
        </p:txBody>
      </p:sp>
    </p:spTree>
    <p:extLst>
      <p:ext uri="{BB962C8B-B14F-4D97-AF65-F5344CB8AC3E}">
        <p14:creationId xmlns:p14="http://schemas.microsoft.com/office/powerpoint/2010/main" val="2945646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A3F78-8A46-4430-B4CD-53F3CAADBBA4}"/>
              </a:ext>
            </a:extLst>
          </p:cNvPr>
          <p:cNvSpPr>
            <a:spLocks noGrp="1"/>
          </p:cNvSpPr>
          <p:nvPr>
            <p:ph type="title"/>
          </p:nvPr>
        </p:nvSpPr>
        <p:spPr>
          <a:xfrm>
            <a:off x="1359673" y="-2381"/>
            <a:ext cx="7568427" cy="447675"/>
          </a:xfrm>
        </p:spPr>
        <p:txBody>
          <a:bodyPr/>
          <a:lstStyle/>
          <a:p>
            <a:r>
              <a:rPr lang="en-GB" dirty="0"/>
              <a:t>Relevance for students – Publisher results</a:t>
            </a:r>
          </a:p>
        </p:txBody>
      </p:sp>
      <p:sp>
        <p:nvSpPr>
          <p:cNvPr id="5" name="Slide Number Placeholder 4">
            <a:extLst>
              <a:ext uri="{FF2B5EF4-FFF2-40B4-BE49-F238E27FC236}">
                <a16:creationId xmlns:a16="http://schemas.microsoft.com/office/drawing/2014/main" id="{33253F34-5057-4E40-B053-AF007F4B60F3}"/>
              </a:ext>
            </a:extLst>
          </p:cNvPr>
          <p:cNvSpPr>
            <a:spLocks noGrp="1"/>
          </p:cNvSpPr>
          <p:nvPr>
            <p:ph type="sldNum" sz="quarter" idx="16"/>
          </p:nvPr>
        </p:nvSpPr>
        <p:spPr/>
        <p:txBody>
          <a:bodyPr/>
          <a:lstStyle/>
          <a:p>
            <a:fld id="{BC1903E8-1638-4376-A5CE-0131C1204B53}" type="slidenum">
              <a:rPr lang="en-GB" noProof="0" smtClean="0"/>
              <a:pPr/>
              <a:t>21</a:t>
            </a:fld>
            <a:endParaRPr lang="en-GB" noProof="0"/>
          </a:p>
        </p:txBody>
      </p:sp>
      <p:graphicFrame>
        <p:nvGraphicFramePr>
          <p:cNvPr id="11" name="Chart 10">
            <a:extLst>
              <a:ext uri="{FF2B5EF4-FFF2-40B4-BE49-F238E27FC236}">
                <a16:creationId xmlns:a16="http://schemas.microsoft.com/office/drawing/2014/main" id="{2475F724-8A9D-4B87-89DF-DBE318339912}"/>
              </a:ext>
            </a:extLst>
          </p:cNvPr>
          <p:cNvGraphicFramePr>
            <a:graphicFrameLocks/>
          </p:cNvGraphicFramePr>
          <p:nvPr>
            <p:extLst>
              <p:ext uri="{D42A27DB-BD31-4B8C-83A1-F6EECF244321}">
                <p14:modId xmlns:p14="http://schemas.microsoft.com/office/powerpoint/2010/main" val="1743488524"/>
              </p:ext>
            </p:extLst>
          </p:nvPr>
        </p:nvGraphicFramePr>
        <p:xfrm>
          <a:off x="4135120" y="810700"/>
          <a:ext cx="4866640" cy="3347391"/>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3">
            <a:extLst>
              <a:ext uri="{FF2B5EF4-FFF2-40B4-BE49-F238E27FC236}">
                <a16:creationId xmlns:a16="http://schemas.microsoft.com/office/drawing/2014/main" id="{AD700F9F-A5F7-4EAB-872B-66AC8ED8EE31}"/>
              </a:ext>
            </a:extLst>
          </p:cNvPr>
          <p:cNvSpPr>
            <a:spLocks noGrp="1"/>
          </p:cNvSpPr>
          <p:nvPr>
            <p:ph sz="quarter" idx="13"/>
          </p:nvPr>
        </p:nvSpPr>
        <p:spPr>
          <a:xfrm>
            <a:off x="215901" y="879475"/>
            <a:ext cx="4955540" cy="3852864"/>
          </a:xfrm>
        </p:spPr>
        <p:txBody>
          <a:bodyPr/>
          <a:lstStyle/>
          <a:p>
            <a:pPr marL="0" indent="0">
              <a:buNone/>
            </a:pPr>
            <a:r>
              <a:rPr lang="en-GB" dirty="0"/>
              <a:t>How easy is it to find some accessibility information?</a:t>
            </a:r>
          </a:p>
          <a:p>
            <a:pPr marL="0" indent="0">
              <a:buNone/>
            </a:pPr>
            <a:r>
              <a:rPr lang="en-GB" dirty="0"/>
              <a:t>58 % of publishers had moderate to good accessibility information.</a:t>
            </a:r>
          </a:p>
          <a:p>
            <a:pPr marL="0" indent="0">
              <a:buNone/>
            </a:pPr>
            <a:endParaRPr lang="en-GB" dirty="0"/>
          </a:p>
          <a:p>
            <a:pPr marL="0" indent="0">
              <a:buNone/>
            </a:pPr>
            <a:r>
              <a:rPr lang="en-GB" dirty="0"/>
              <a:t>But can you find the </a:t>
            </a:r>
            <a:r>
              <a:rPr lang="en-GB" i="1" dirty="0"/>
              <a:t>useful bits </a:t>
            </a:r>
            <a:r>
              <a:rPr lang="en-GB" dirty="0"/>
              <a:t>a disabled reader needs to know?</a:t>
            </a:r>
          </a:p>
        </p:txBody>
      </p:sp>
      <p:sp>
        <p:nvSpPr>
          <p:cNvPr id="13" name="TextBox 12">
            <a:extLst>
              <a:ext uri="{FF2B5EF4-FFF2-40B4-BE49-F238E27FC236}">
                <a16:creationId xmlns:a16="http://schemas.microsoft.com/office/drawing/2014/main" id="{46D4B792-4134-484A-8AC0-FC24D8E1F391}"/>
              </a:ext>
            </a:extLst>
          </p:cNvPr>
          <p:cNvSpPr txBox="1"/>
          <p:nvPr/>
        </p:nvSpPr>
        <p:spPr>
          <a:xfrm>
            <a:off x="4389119" y="4162642"/>
            <a:ext cx="4447539" cy="565146"/>
          </a:xfrm>
          <a:prstGeom prst="rect">
            <a:avLst/>
          </a:prstGeom>
          <a:solidFill>
            <a:schemeClr val="accent5">
              <a:lumMod val="20000"/>
              <a:lumOff val="80000"/>
            </a:schemeClr>
          </a:solidFill>
        </p:spPr>
        <p:txBody>
          <a:bodyPr wrap="square" lIns="72000" tIns="36000" rIns="72000" bIns="36000" rtlCol="0" anchor="ctr" anchorCtr="0">
            <a:spAutoFit/>
          </a:bodyPr>
          <a:lstStyle/>
          <a:p>
            <a:pPr algn="r"/>
            <a:r>
              <a:rPr lang="en-GB" sz="1600" dirty="0"/>
              <a:t>Scored from 0 – 2. If average is </a:t>
            </a:r>
          </a:p>
          <a:p>
            <a:pPr algn="r"/>
            <a:r>
              <a:rPr lang="en-GB" sz="1600" dirty="0"/>
              <a:t>&lt;0.5 =  poor  |  0.5 – 1.5 = moderate  |  &gt;1.5 = good</a:t>
            </a:r>
          </a:p>
        </p:txBody>
      </p:sp>
      <p:graphicFrame>
        <p:nvGraphicFramePr>
          <p:cNvPr id="15" name="Chart 14">
            <a:extLst>
              <a:ext uri="{FF2B5EF4-FFF2-40B4-BE49-F238E27FC236}">
                <a16:creationId xmlns:a16="http://schemas.microsoft.com/office/drawing/2014/main" id="{0ED1EA86-F6AD-4BE7-AC6E-91FDDBBF9230}"/>
              </a:ext>
            </a:extLst>
          </p:cNvPr>
          <p:cNvGraphicFramePr>
            <a:graphicFrameLocks/>
          </p:cNvGraphicFramePr>
          <p:nvPr>
            <p:extLst>
              <p:ext uri="{D42A27DB-BD31-4B8C-83A1-F6EECF244321}">
                <p14:modId xmlns:p14="http://schemas.microsoft.com/office/powerpoint/2010/main" val="1070418931"/>
              </p:ext>
            </p:extLst>
          </p:nvPr>
        </p:nvGraphicFramePr>
        <p:xfrm>
          <a:off x="4135120" y="665710"/>
          <a:ext cx="4612641" cy="321872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02940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A3F78-8A46-4430-B4CD-53F3CAADBBA4}"/>
              </a:ext>
            </a:extLst>
          </p:cNvPr>
          <p:cNvSpPr>
            <a:spLocks noGrp="1"/>
          </p:cNvSpPr>
          <p:nvPr>
            <p:ph type="title"/>
          </p:nvPr>
        </p:nvSpPr>
        <p:spPr>
          <a:xfrm>
            <a:off x="1637969" y="-2381"/>
            <a:ext cx="7290131" cy="447675"/>
          </a:xfrm>
        </p:spPr>
        <p:txBody>
          <a:bodyPr/>
          <a:lstStyle/>
          <a:p>
            <a:r>
              <a:rPr lang="en-GB" dirty="0"/>
              <a:t>Relevance for students – Publisher results</a:t>
            </a:r>
          </a:p>
        </p:txBody>
      </p:sp>
      <p:sp>
        <p:nvSpPr>
          <p:cNvPr id="5" name="Slide Number Placeholder 4">
            <a:extLst>
              <a:ext uri="{FF2B5EF4-FFF2-40B4-BE49-F238E27FC236}">
                <a16:creationId xmlns:a16="http://schemas.microsoft.com/office/drawing/2014/main" id="{33253F34-5057-4E40-B053-AF007F4B60F3}"/>
              </a:ext>
            </a:extLst>
          </p:cNvPr>
          <p:cNvSpPr>
            <a:spLocks noGrp="1"/>
          </p:cNvSpPr>
          <p:nvPr>
            <p:ph type="sldNum" sz="quarter" idx="16"/>
          </p:nvPr>
        </p:nvSpPr>
        <p:spPr/>
        <p:txBody>
          <a:bodyPr/>
          <a:lstStyle/>
          <a:p>
            <a:fld id="{BC1903E8-1638-4376-A5CE-0131C1204B53}" type="slidenum">
              <a:rPr lang="en-GB" noProof="0" smtClean="0"/>
              <a:pPr/>
              <a:t>22</a:t>
            </a:fld>
            <a:endParaRPr lang="en-GB" noProof="0"/>
          </a:p>
        </p:txBody>
      </p:sp>
      <p:graphicFrame>
        <p:nvGraphicFramePr>
          <p:cNvPr id="11" name="Chart 10">
            <a:extLst>
              <a:ext uri="{FF2B5EF4-FFF2-40B4-BE49-F238E27FC236}">
                <a16:creationId xmlns:a16="http://schemas.microsoft.com/office/drawing/2014/main" id="{2475F724-8A9D-4B87-89DF-DBE318339912}"/>
              </a:ext>
            </a:extLst>
          </p:cNvPr>
          <p:cNvGraphicFramePr>
            <a:graphicFrameLocks/>
          </p:cNvGraphicFramePr>
          <p:nvPr>
            <p:extLst>
              <p:ext uri="{D42A27DB-BD31-4B8C-83A1-F6EECF244321}">
                <p14:modId xmlns:p14="http://schemas.microsoft.com/office/powerpoint/2010/main" val="2017480542"/>
              </p:ext>
            </p:extLst>
          </p:nvPr>
        </p:nvGraphicFramePr>
        <p:xfrm>
          <a:off x="4135120" y="810700"/>
          <a:ext cx="4866640" cy="3347391"/>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3">
            <a:extLst>
              <a:ext uri="{FF2B5EF4-FFF2-40B4-BE49-F238E27FC236}">
                <a16:creationId xmlns:a16="http://schemas.microsoft.com/office/drawing/2014/main" id="{AD700F9F-A5F7-4EAB-872B-66AC8ED8EE31}"/>
              </a:ext>
            </a:extLst>
          </p:cNvPr>
          <p:cNvSpPr>
            <a:spLocks noGrp="1"/>
          </p:cNvSpPr>
          <p:nvPr>
            <p:ph sz="quarter" idx="13"/>
          </p:nvPr>
        </p:nvSpPr>
        <p:spPr>
          <a:xfrm>
            <a:off x="215901" y="879475"/>
            <a:ext cx="4274819" cy="3852864"/>
          </a:xfrm>
        </p:spPr>
        <p:txBody>
          <a:bodyPr/>
          <a:lstStyle/>
          <a:p>
            <a:pPr marL="0" indent="0">
              <a:buNone/>
            </a:pPr>
            <a:r>
              <a:rPr lang="en-GB" dirty="0"/>
              <a:t>File ‘heading structure’  influences the ease of </a:t>
            </a:r>
            <a:r>
              <a:rPr lang="en-GB" b="1" dirty="0"/>
              <a:t>navigability</a:t>
            </a:r>
            <a:r>
              <a:rPr lang="en-GB" dirty="0"/>
              <a:t> by assistive technologies.</a:t>
            </a:r>
          </a:p>
          <a:p>
            <a:pPr marL="0" indent="0">
              <a:buNone/>
            </a:pPr>
            <a:r>
              <a:rPr lang="en-GB" dirty="0"/>
              <a:t>This is a plot of average scores per publisher.</a:t>
            </a:r>
          </a:p>
        </p:txBody>
      </p:sp>
      <p:sp>
        <p:nvSpPr>
          <p:cNvPr id="13" name="TextBox 12">
            <a:extLst>
              <a:ext uri="{FF2B5EF4-FFF2-40B4-BE49-F238E27FC236}">
                <a16:creationId xmlns:a16="http://schemas.microsoft.com/office/drawing/2014/main" id="{46D4B792-4134-484A-8AC0-FC24D8E1F391}"/>
              </a:ext>
            </a:extLst>
          </p:cNvPr>
          <p:cNvSpPr txBox="1"/>
          <p:nvPr/>
        </p:nvSpPr>
        <p:spPr>
          <a:xfrm>
            <a:off x="4389119" y="4162642"/>
            <a:ext cx="4447539" cy="565146"/>
          </a:xfrm>
          <a:prstGeom prst="rect">
            <a:avLst/>
          </a:prstGeom>
          <a:solidFill>
            <a:schemeClr val="accent5">
              <a:lumMod val="20000"/>
              <a:lumOff val="80000"/>
            </a:schemeClr>
          </a:solidFill>
        </p:spPr>
        <p:txBody>
          <a:bodyPr wrap="square" lIns="72000" tIns="36000" rIns="72000" bIns="36000" rtlCol="0" anchor="ctr" anchorCtr="0">
            <a:spAutoFit/>
          </a:bodyPr>
          <a:lstStyle/>
          <a:p>
            <a:pPr algn="r"/>
            <a:r>
              <a:rPr lang="en-GB" sz="1600" dirty="0"/>
              <a:t>Scored from 0 – 2. If average is </a:t>
            </a:r>
          </a:p>
          <a:p>
            <a:pPr algn="r"/>
            <a:r>
              <a:rPr lang="en-GB" sz="1600" dirty="0"/>
              <a:t>&lt;0.5 =  poor  |  0.5 – 1.5 = moderate  |  &gt;1.5 = good</a:t>
            </a:r>
          </a:p>
        </p:txBody>
      </p:sp>
    </p:spTree>
    <p:extLst>
      <p:ext uri="{BB962C8B-B14F-4D97-AF65-F5344CB8AC3E}">
        <p14:creationId xmlns:p14="http://schemas.microsoft.com/office/powerpoint/2010/main" val="3263039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A3F78-8A46-4430-B4CD-53F3CAADBBA4}"/>
              </a:ext>
            </a:extLst>
          </p:cNvPr>
          <p:cNvSpPr>
            <a:spLocks noGrp="1"/>
          </p:cNvSpPr>
          <p:nvPr>
            <p:ph type="title"/>
          </p:nvPr>
        </p:nvSpPr>
        <p:spPr>
          <a:xfrm>
            <a:off x="1995777" y="-2381"/>
            <a:ext cx="6932323" cy="447675"/>
          </a:xfrm>
        </p:spPr>
        <p:txBody>
          <a:bodyPr/>
          <a:lstStyle/>
          <a:p>
            <a:r>
              <a:rPr lang="en-GB" dirty="0"/>
              <a:t>Relevance for students – Publisher results</a:t>
            </a:r>
          </a:p>
        </p:txBody>
      </p:sp>
      <p:sp>
        <p:nvSpPr>
          <p:cNvPr id="5" name="Slide Number Placeholder 4">
            <a:extLst>
              <a:ext uri="{FF2B5EF4-FFF2-40B4-BE49-F238E27FC236}">
                <a16:creationId xmlns:a16="http://schemas.microsoft.com/office/drawing/2014/main" id="{33253F34-5057-4E40-B053-AF007F4B60F3}"/>
              </a:ext>
            </a:extLst>
          </p:cNvPr>
          <p:cNvSpPr>
            <a:spLocks noGrp="1"/>
          </p:cNvSpPr>
          <p:nvPr>
            <p:ph type="sldNum" sz="quarter" idx="16"/>
          </p:nvPr>
        </p:nvSpPr>
        <p:spPr/>
        <p:txBody>
          <a:bodyPr/>
          <a:lstStyle/>
          <a:p>
            <a:fld id="{BC1903E8-1638-4376-A5CE-0131C1204B53}" type="slidenum">
              <a:rPr lang="en-GB" noProof="0" smtClean="0"/>
              <a:pPr/>
              <a:t>23</a:t>
            </a:fld>
            <a:endParaRPr lang="en-GB" noProof="0"/>
          </a:p>
        </p:txBody>
      </p:sp>
      <p:sp>
        <p:nvSpPr>
          <p:cNvPr id="4" name="Content Placeholder 3">
            <a:extLst>
              <a:ext uri="{FF2B5EF4-FFF2-40B4-BE49-F238E27FC236}">
                <a16:creationId xmlns:a16="http://schemas.microsoft.com/office/drawing/2014/main" id="{AD700F9F-A5F7-4EAB-872B-66AC8ED8EE31}"/>
              </a:ext>
            </a:extLst>
          </p:cNvPr>
          <p:cNvSpPr>
            <a:spLocks noGrp="1"/>
          </p:cNvSpPr>
          <p:nvPr>
            <p:ph sz="quarter" idx="13"/>
          </p:nvPr>
        </p:nvSpPr>
        <p:spPr>
          <a:xfrm>
            <a:off x="215901" y="879475"/>
            <a:ext cx="4782819" cy="3852864"/>
          </a:xfrm>
        </p:spPr>
        <p:txBody>
          <a:bodyPr/>
          <a:lstStyle/>
          <a:p>
            <a:pPr marL="0" indent="0">
              <a:buNone/>
            </a:pPr>
            <a:r>
              <a:rPr lang="en-GB" dirty="0"/>
              <a:t>Magnification and reflow influence the ease with which people using small screens (or those with visual impairment) can read text onscreen.</a:t>
            </a:r>
          </a:p>
          <a:p>
            <a:pPr marL="0" indent="0">
              <a:buNone/>
            </a:pPr>
            <a:r>
              <a:rPr lang="en-GB" dirty="0"/>
              <a:t>This is a plot of average scores per publisher.</a:t>
            </a:r>
          </a:p>
        </p:txBody>
      </p:sp>
      <p:sp>
        <p:nvSpPr>
          <p:cNvPr id="13" name="TextBox 12">
            <a:extLst>
              <a:ext uri="{FF2B5EF4-FFF2-40B4-BE49-F238E27FC236}">
                <a16:creationId xmlns:a16="http://schemas.microsoft.com/office/drawing/2014/main" id="{46D4B792-4134-484A-8AC0-FC24D8E1F391}"/>
              </a:ext>
            </a:extLst>
          </p:cNvPr>
          <p:cNvSpPr txBox="1"/>
          <p:nvPr/>
        </p:nvSpPr>
        <p:spPr>
          <a:xfrm>
            <a:off x="4389119" y="4162642"/>
            <a:ext cx="4447539" cy="565146"/>
          </a:xfrm>
          <a:prstGeom prst="rect">
            <a:avLst/>
          </a:prstGeom>
          <a:solidFill>
            <a:schemeClr val="accent5">
              <a:lumMod val="20000"/>
              <a:lumOff val="80000"/>
            </a:schemeClr>
          </a:solidFill>
        </p:spPr>
        <p:txBody>
          <a:bodyPr wrap="square" lIns="72000" tIns="36000" rIns="72000" bIns="36000" rtlCol="0" anchor="ctr" anchorCtr="0">
            <a:spAutoFit/>
          </a:bodyPr>
          <a:lstStyle/>
          <a:p>
            <a:pPr algn="r"/>
            <a:r>
              <a:rPr lang="en-GB" sz="1600" dirty="0"/>
              <a:t>Scored from 0 – 2. If average is </a:t>
            </a:r>
          </a:p>
          <a:p>
            <a:pPr algn="r"/>
            <a:r>
              <a:rPr lang="en-GB" sz="1600" dirty="0"/>
              <a:t>&lt;0.5 =  poor  |  0.5 – 1.5 = moderate  |  &gt;1.5 = good</a:t>
            </a:r>
          </a:p>
        </p:txBody>
      </p:sp>
      <p:graphicFrame>
        <p:nvGraphicFramePr>
          <p:cNvPr id="8" name="Chart 7">
            <a:extLst>
              <a:ext uri="{FF2B5EF4-FFF2-40B4-BE49-F238E27FC236}">
                <a16:creationId xmlns:a16="http://schemas.microsoft.com/office/drawing/2014/main" id="{F81F57E8-F6A7-49CB-BB9E-6A83B0A936E4}"/>
              </a:ext>
            </a:extLst>
          </p:cNvPr>
          <p:cNvGraphicFramePr>
            <a:graphicFrameLocks/>
          </p:cNvGraphicFramePr>
          <p:nvPr>
            <p:extLst>
              <p:ext uri="{D42A27DB-BD31-4B8C-83A1-F6EECF244321}">
                <p14:modId xmlns:p14="http://schemas.microsoft.com/office/powerpoint/2010/main" val="3772218943"/>
              </p:ext>
            </p:extLst>
          </p:nvPr>
        </p:nvGraphicFramePr>
        <p:xfrm>
          <a:off x="3696149" y="774682"/>
          <a:ext cx="5328021" cy="31708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07813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A3F78-8A46-4430-B4CD-53F3CAADBBA4}"/>
              </a:ext>
            </a:extLst>
          </p:cNvPr>
          <p:cNvSpPr>
            <a:spLocks noGrp="1"/>
          </p:cNvSpPr>
          <p:nvPr>
            <p:ph type="title"/>
          </p:nvPr>
        </p:nvSpPr>
        <p:spPr>
          <a:xfrm>
            <a:off x="1820849" y="-2381"/>
            <a:ext cx="7107251" cy="447675"/>
          </a:xfrm>
        </p:spPr>
        <p:txBody>
          <a:bodyPr/>
          <a:lstStyle/>
          <a:p>
            <a:r>
              <a:rPr lang="en-GB" dirty="0"/>
              <a:t>Relevance for students – Publisher results</a:t>
            </a:r>
          </a:p>
        </p:txBody>
      </p:sp>
      <p:sp>
        <p:nvSpPr>
          <p:cNvPr id="5" name="Slide Number Placeholder 4">
            <a:extLst>
              <a:ext uri="{FF2B5EF4-FFF2-40B4-BE49-F238E27FC236}">
                <a16:creationId xmlns:a16="http://schemas.microsoft.com/office/drawing/2014/main" id="{33253F34-5057-4E40-B053-AF007F4B60F3}"/>
              </a:ext>
            </a:extLst>
          </p:cNvPr>
          <p:cNvSpPr>
            <a:spLocks noGrp="1"/>
          </p:cNvSpPr>
          <p:nvPr>
            <p:ph type="sldNum" sz="quarter" idx="16"/>
          </p:nvPr>
        </p:nvSpPr>
        <p:spPr/>
        <p:txBody>
          <a:bodyPr/>
          <a:lstStyle/>
          <a:p>
            <a:fld id="{BC1903E8-1638-4376-A5CE-0131C1204B53}" type="slidenum">
              <a:rPr lang="en-GB" noProof="0" smtClean="0"/>
              <a:pPr/>
              <a:t>24</a:t>
            </a:fld>
            <a:endParaRPr lang="en-GB" noProof="0"/>
          </a:p>
        </p:txBody>
      </p:sp>
      <p:sp>
        <p:nvSpPr>
          <p:cNvPr id="4" name="Content Placeholder 3">
            <a:extLst>
              <a:ext uri="{FF2B5EF4-FFF2-40B4-BE49-F238E27FC236}">
                <a16:creationId xmlns:a16="http://schemas.microsoft.com/office/drawing/2014/main" id="{AD700F9F-A5F7-4EAB-872B-66AC8ED8EE31}"/>
              </a:ext>
            </a:extLst>
          </p:cNvPr>
          <p:cNvSpPr>
            <a:spLocks noGrp="1"/>
          </p:cNvSpPr>
          <p:nvPr>
            <p:ph sz="quarter" idx="13"/>
          </p:nvPr>
        </p:nvSpPr>
        <p:spPr>
          <a:xfrm>
            <a:off x="215901" y="879475"/>
            <a:ext cx="4620259" cy="3852864"/>
          </a:xfrm>
        </p:spPr>
        <p:txBody>
          <a:bodyPr/>
          <a:lstStyle/>
          <a:p>
            <a:pPr marL="0" indent="0">
              <a:buNone/>
            </a:pPr>
            <a:r>
              <a:rPr lang="en-GB" dirty="0"/>
              <a:t>Image descriptions (eg Alt Text, Long Descriptions, Captions) influence the accessibility of images for people with poor vision or those who struggle to process images and graphics.</a:t>
            </a:r>
          </a:p>
          <a:p>
            <a:pPr marL="0" indent="0">
              <a:buNone/>
            </a:pPr>
            <a:r>
              <a:rPr lang="en-GB" dirty="0"/>
              <a:t>This is a plot of average scores per publisher.</a:t>
            </a:r>
          </a:p>
          <a:p>
            <a:pPr marL="0" indent="0">
              <a:buNone/>
            </a:pPr>
            <a:endParaRPr lang="en-GB" dirty="0"/>
          </a:p>
        </p:txBody>
      </p:sp>
      <p:sp>
        <p:nvSpPr>
          <p:cNvPr id="13" name="TextBox 12">
            <a:extLst>
              <a:ext uri="{FF2B5EF4-FFF2-40B4-BE49-F238E27FC236}">
                <a16:creationId xmlns:a16="http://schemas.microsoft.com/office/drawing/2014/main" id="{46D4B792-4134-484A-8AC0-FC24D8E1F391}"/>
              </a:ext>
            </a:extLst>
          </p:cNvPr>
          <p:cNvSpPr txBox="1"/>
          <p:nvPr/>
        </p:nvSpPr>
        <p:spPr>
          <a:xfrm>
            <a:off x="4389119" y="4162642"/>
            <a:ext cx="4447539" cy="565146"/>
          </a:xfrm>
          <a:prstGeom prst="rect">
            <a:avLst/>
          </a:prstGeom>
          <a:solidFill>
            <a:schemeClr val="accent5">
              <a:lumMod val="20000"/>
              <a:lumOff val="80000"/>
            </a:schemeClr>
          </a:solidFill>
        </p:spPr>
        <p:txBody>
          <a:bodyPr wrap="square" lIns="72000" tIns="36000" rIns="72000" bIns="36000" rtlCol="0" anchor="ctr" anchorCtr="0">
            <a:spAutoFit/>
          </a:bodyPr>
          <a:lstStyle/>
          <a:p>
            <a:pPr algn="r"/>
            <a:r>
              <a:rPr lang="en-GB" sz="1600" dirty="0"/>
              <a:t>Scored from 0 – 2. If average is </a:t>
            </a:r>
          </a:p>
          <a:p>
            <a:pPr algn="r"/>
            <a:r>
              <a:rPr lang="en-GB" sz="1600" dirty="0"/>
              <a:t>&lt;0.5 =  poor  |  0.5 – 1.5 = moderate  |  &gt;1.5 = good</a:t>
            </a:r>
          </a:p>
        </p:txBody>
      </p:sp>
      <p:graphicFrame>
        <p:nvGraphicFramePr>
          <p:cNvPr id="11" name="Chart 10">
            <a:extLst>
              <a:ext uri="{FF2B5EF4-FFF2-40B4-BE49-F238E27FC236}">
                <a16:creationId xmlns:a16="http://schemas.microsoft.com/office/drawing/2014/main" id="{BF933AE9-1EC7-4E0F-98F0-3081640770CF}"/>
              </a:ext>
            </a:extLst>
          </p:cNvPr>
          <p:cNvGraphicFramePr>
            <a:graphicFrameLocks/>
          </p:cNvGraphicFramePr>
          <p:nvPr>
            <p:extLst>
              <p:ext uri="{D42A27DB-BD31-4B8C-83A1-F6EECF244321}">
                <p14:modId xmlns:p14="http://schemas.microsoft.com/office/powerpoint/2010/main" val="841421033"/>
              </p:ext>
            </p:extLst>
          </p:nvPr>
        </p:nvGraphicFramePr>
        <p:xfrm>
          <a:off x="4145280" y="704850"/>
          <a:ext cx="4782819" cy="31982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90631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30A6C-B86F-420A-B442-A11E9F2F4FDB}"/>
              </a:ext>
            </a:extLst>
          </p:cNvPr>
          <p:cNvSpPr>
            <a:spLocks noGrp="1"/>
          </p:cNvSpPr>
          <p:nvPr>
            <p:ph type="title"/>
          </p:nvPr>
        </p:nvSpPr>
        <p:spPr>
          <a:xfrm>
            <a:off x="1565753" y="-2381"/>
            <a:ext cx="7362347" cy="447675"/>
          </a:xfrm>
        </p:spPr>
        <p:txBody>
          <a:bodyPr/>
          <a:lstStyle/>
          <a:p>
            <a:r>
              <a:rPr lang="en-GB" dirty="0"/>
              <a:t>Conclusion – publishers &amp; disabled readers</a:t>
            </a:r>
          </a:p>
        </p:txBody>
      </p:sp>
      <p:sp>
        <p:nvSpPr>
          <p:cNvPr id="6" name="Content Placeholder 5">
            <a:extLst>
              <a:ext uri="{FF2B5EF4-FFF2-40B4-BE49-F238E27FC236}">
                <a16:creationId xmlns:a16="http://schemas.microsoft.com/office/drawing/2014/main" id="{89B2842B-2AD9-4806-9EB8-0054A4E05C5D}"/>
              </a:ext>
            </a:extLst>
          </p:cNvPr>
          <p:cNvSpPr>
            <a:spLocks noGrp="1"/>
          </p:cNvSpPr>
          <p:nvPr>
            <p:ph sz="quarter" idx="13"/>
          </p:nvPr>
        </p:nvSpPr>
        <p:spPr/>
        <p:txBody>
          <a:bodyPr/>
          <a:lstStyle/>
          <a:p>
            <a:r>
              <a:rPr lang="en-GB" dirty="0"/>
              <a:t>2% of publishers had good information on </a:t>
            </a:r>
            <a:r>
              <a:rPr lang="en-GB" b="1" dirty="0"/>
              <a:t>image description</a:t>
            </a:r>
            <a:r>
              <a:rPr lang="en-GB" dirty="0"/>
              <a:t> and </a:t>
            </a:r>
            <a:r>
              <a:rPr lang="en-GB" b="1" dirty="0"/>
              <a:t>navigability</a:t>
            </a:r>
            <a:r>
              <a:rPr lang="en-GB" dirty="0"/>
              <a:t> features. </a:t>
            </a:r>
          </a:p>
          <a:p>
            <a:r>
              <a:rPr lang="en-GB" dirty="0"/>
              <a:t>3% provided good information on </a:t>
            </a:r>
            <a:r>
              <a:rPr lang="en-GB" b="1" dirty="0"/>
              <a:t>magnification and reflow</a:t>
            </a:r>
            <a:r>
              <a:rPr lang="en-GB" dirty="0"/>
              <a:t>. </a:t>
            </a:r>
          </a:p>
          <a:p>
            <a:r>
              <a:rPr lang="en-GB" dirty="0"/>
              <a:t>Many produce files where these accessibility features are provided, but information is difficult/impossible to find.  </a:t>
            </a:r>
          </a:p>
          <a:p>
            <a:r>
              <a:rPr lang="en-GB" dirty="0"/>
              <a:t>This puts a burden of trial and error on …. who?</a:t>
            </a:r>
          </a:p>
        </p:txBody>
      </p:sp>
      <p:sp>
        <p:nvSpPr>
          <p:cNvPr id="5" name="Slide Number Placeholder 4">
            <a:extLst>
              <a:ext uri="{FF2B5EF4-FFF2-40B4-BE49-F238E27FC236}">
                <a16:creationId xmlns:a16="http://schemas.microsoft.com/office/drawing/2014/main" id="{FF8EE683-6820-4BCE-9F27-CBFEF0DEC379}"/>
              </a:ext>
            </a:extLst>
          </p:cNvPr>
          <p:cNvSpPr>
            <a:spLocks noGrp="1"/>
          </p:cNvSpPr>
          <p:nvPr>
            <p:ph type="sldNum" sz="quarter" idx="16"/>
          </p:nvPr>
        </p:nvSpPr>
        <p:spPr/>
        <p:txBody>
          <a:bodyPr/>
          <a:lstStyle/>
          <a:p>
            <a:fld id="{BC1903E8-1638-4376-A5CE-0131C1204B53}" type="slidenum">
              <a:rPr lang="en-GB" noProof="0" smtClean="0"/>
              <a:pPr/>
              <a:t>25</a:t>
            </a:fld>
            <a:endParaRPr lang="en-GB" noProof="0"/>
          </a:p>
        </p:txBody>
      </p:sp>
    </p:spTree>
    <p:extLst>
      <p:ext uri="{BB962C8B-B14F-4D97-AF65-F5344CB8AC3E}">
        <p14:creationId xmlns:p14="http://schemas.microsoft.com/office/powerpoint/2010/main" val="2649092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A3F78-8A46-4430-B4CD-53F3CAADBBA4}"/>
              </a:ext>
            </a:extLst>
          </p:cNvPr>
          <p:cNvSpPr>
            <a:spLocks noGrp="1"/>
          </p:cNvSpPr>
          <p:nvPr>
            <p:ph type="title"/>
          </p:nvPr>
        </p:nvSpPr>
        <p:spPr>
          <a:xfrm>
            <a:off x="1820849" y="-2381"/>
            <a:ext cx="7107251" cy="447675"/>
          </a:xfrm>
        </p:spPr>
        <p:txBody>
          <a:bodyPr/>
          <a:lstStyle/>
          <a:p>
            <a:r>
              <a:rPr lang="en-GB" dirty="0"/>
              <a:t>Relevance for students – Platform results</a:t>
            </a:r>
          </a:p>
        </p:txBody>
      </p:sp>
      <p:sp>
        <p:nvSpPr>
          <p:cNvPr id="5" name="Slide Number Placeholder 4">
            <a:extLst>
              <a:ext uri="{FF2B5EF4-FFF2-40B4-BE49-F238E27FC236}">
                <a16:creationId xmlns:a16="http://schemas.microsoft.com/office/drawing/2014/main" id="{33253F34-5057-4E40-B053-AF007F4B60F3}"/>
              </a:ext>
            </a:extLst>
          </p:cNvPr>
          <p:cNvSpPr>
            <a:spLocks noGrp="1"/>
          </p:cNvSpPr>
          <p:nvPr>
            <p:ph type="sldNum" sz="quarter" idx="16"/>
          </p:nvPr>
        </p:nvSpPr>
        <p:spPr/>
        <p:txBody>
          <a:bodyPr/>
          <a:lstStyle/>
          <a:p>
            <a:fld id="{BC1903E8-1638-4376-A5CE-0131C1204B53}" type="slidenum">
              <a:rPr lang="en-GB" noProof="0" smtClean="0"/>
              <a:pPr/>
              <a:t>26</a:t>
            </a:fld>
            <a:endParaRPr lang="en-GB" noProof="0"/>
          </a:p>
        </p:txBody>
      </p:sp>
      <p:sp>
        <p:nvSpPr>
          <p:cNvPr id="4" name="Content Placeholder 3">
            <a:extLst>
              <a:ext uri="{FF2B5EF4-FFF2-40B4-BE49-F238E27FC236}">
                <a16:creationId xmlns:a16="http://schemas.microsoft.com/office/drawing/2014/main" id="{AD700F9F-A5F7-4EAB-872B-66AC8ED8EE31}"/>
              </a:ext>
            </a:extLst>
          </p:cNvPr>
          <p:cNvSpPr>
            <a:spLocks noGrp="1"/>
          </p:cNvSpPr>
          <p:nvPr>
            <p:ph sz="quarter" idx="13"/>
          </p:nvPr>
        </p:nvSpPr>
        <p:spPr>
          <a:xfrm>
            <a:off x="215901" y="879475"/>
            <a:ext cx="4620259" cy="3852864"/>
          </a:xfrm>
        </p:spPr>
        <p:txBody>
          <a:bodyPr/>
          <a:lstStyle/>
          <a:p>
            <a:pPr marL="0" indent="0">
              <a:buNone/>
            </a:pPr>
            <a:r>
              <a:rPr lang="en-GB" dirty="0"/>
              <a:t>Discoverability of accessibility information = moderate to good in 76% of platforms.</a:t>
            </a:r>
          </a:p>
          <a:p>
            <a:pPr marL="0" indent="0">
              <a:buNone/>
            </a:pPr>
            <a:r>
              <a:rPr lang="en-GB" dirty="0"/>
              <a:t>We only audited the ‘read online’ option.</a:t>
            </a:r>
          </a:p>
          <a:p>
            <a:pPr marL="0" indent="0">
              <a:buNone/>
            </a:pPr>
            <a:r>
              <a:rPr lang="en-GB" dirty="0"/>
              <a:t>Fewer variables compared to publishers with multiple formats, legacy content etc.</a:t>
            </a:r>
          </a:p>
          <a:p>
            <a:pPr marL="0" indent="0">
              <a:buNone/>
            </a:pPr>
            <a:endParaRPr lang="en-GB" dirty="0"/>
          </a:p>
          <a:p>
            <a:pPr marL="0" indent="0">
              <a:buNone/>
            </a:pPr>
            <a:endParaRPr lang="en-GB" dirty="0"/>
          </a:p>
        </p:txBody>
      </p:sp>
      <p:sp>
        <p:nvSpPr>
          <p:cNvPr id="13" name="TextBox 12">
            <a:extLst>
              <a:ext uri="{FF2B5EF4-FFF2-40B4-BE49-F238E27FC236}">
                <a16:creationId xmlns:a16="http://schemas.microsoft.com/office/drawing/2014/main" id="{46D4B792-4134-484A-8AC0-FC24D8E1F391}"/>
              </a:ext>
            </a:extLst>
          </p:cNvPr>
          <p:cNvSpPr txBox="1"/>
          <p:nvPr/>
        </p:nvSpPr>
        <p:spPr>
          <a:xfrm>
            <a:off x="4389119" y="4162642"/>
            <a:ext cx="4447539" cy="565146"/>
          </a:xfrm>
          <a:prstGeom prst="rect">
            <a:avLst/>
          </a:prstGeom>
          <a:solidFill>
            <a:schemeClr val="accent5">
              <a:lumMod val="20000"/>
              <a:lumOff val="80000"/>
            </a:schemeClr>
          </a:solidFill>
        </p:spPr>
        <p:txBody>
          <a:bodyPr wrap="square" lIns="72000" tIns="36000" rIns="72000" bIns="36000" rtlCol="0" anchor="ctr" anchorCtr="0">
            <a:spAutoFit/>
          </a:bodyPr>
          <a:lstStyle/>
          <a:p>
            <a:pPr algn="r"/>
            <a:r>
              <a:rPr lang="en-GB" sz="1600" dirty="0"/>
              <a:t>Scored from 0 – 2. If average is </a:t>
            </a:r>
          </a:p>
          <a:p>
            <a:pPr algn="r"/>
            <a:r>
              <a:rPr lang="en-GB" sz="1600" dirty="0"/>
              <a:t>&lt;0.5 =  poor  |  0.5 – 1.5 = moderate  |  &gt;1.5 = good</a:t>
            </a:r>
          </a:p>
        </p:txBody>
      </p:sp>
      <p:graphicFrame>
        <p:nvGraphicFramePr>
          <p:cNvPr id="11" name="Chart 10">
            <a:extLst>
              <a:ext uri="{FF2B5EF4-FFF2-40B4-BE49-F238E27FC236}">
                <a16:creationId xmlns:a16="http://schemas.microsoft.com/office/drawing/2014/main" id="{BF933AE9-1EC7-4E0F-98F0-3081640770CF}"/>
              </a:ext>
            </a:extLst>
          </p:cNvPr>
          <p:cNvGraphicFramePr>
            <a:graphicFrameLocks/>
          </p:cNvGraphicFramePr>
          <p:nvPr>
            <p:extLst>
              <p:ext uri="{D42A27DB-BD31-4B8C-83A1-F6EECF244321}">
                <p14:modId xmlns:p14="http://schemas.microsoft.com/office/powerpoint/2010/main" val="3822554270"/>
              </p:ext>
            </p:extLst>
          </p:nvPr>
        </p:nvGraphicFramePr>
        <p:xfrm>
          <a:off x="4145280" y="704850"/>
          <a:ext cx="4782819" cy="31982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C3F6B46A-6132-4E34-96A8-B481F096D4D7}"/>
              </a:ext>
            </a:extLst>
          </p:cNvPr>
          <p:cNvGraphicFramePr>
            <a:graphicFrameLocks/>
          </p:cNvGraphicFramePr>
          <p:nvPr>
            <p:extLst>
              <p:ext uri="{D42A27DB-BD31-4B8C-83A1-F6EECF244321}">
                <p14:modId xmlns:p14="http://schemas.microsoft.com/office/powerpoint/2010/main" val="2251719340"/>
              </p:ext>
            </p:extLst>
          </p:nvPr>
        </p:nvGraphicFramePr>
        <p:xfrm>
          <a:off x="4189704" y="700299"/>
          <a:ext cx="4738395" cy="33787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00834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A3F78-8A46-4430-B4CD-53F3CAADBBA4}"/>
              </a:ext>
            </a:extLst>
          </p:cNvPr>
          <p:cNvSpPr>
            <a:spLocks noGrp="1"/>
          </p:cNvSpPr>
          <p:nvPr>
            <p:ph type="title"/>
          </p:nvPr>
        </p:nvSpPr>
        <p:spPr>
          <a:xfrm>
            <a:off x="1820849" y="-2381"/>
            <a:ext cx="7107251" cy="447675"/>
          </a:xfrm>
        </p:spPr>
        <p:txBody>
          <a:bodyPr/>
          <a:lstStyle/>
          <a:p>
            <a:r>
              <a:rPr lang="en-GB" dirty="0"/>
              <a:t>Relevance for students – Platform results</a:t>
            </a:r>
          </a:p>
        </p:txBody>
      </p:sp>
      <p:sp>
        <p:nvSpPr>
          <p:cNvPr id="5" name="Slide Number Placeholder 4">
            <a:extLst>
              <a:ext uri="{FF2B5EF4-FFF2-40B4-BE49-F238E27FC236}">
                <a16:creationId xmlns:a16="http://schemas.microsoft.com/office/drawing/2014/main" id="{33253F34-5057-4E40-B053-AF007F4B60F3}"/>
              </a:ext>
            </a:extLst>
          </p:cNvPr>
          <p:cNvSpPr>
            <a:spLocks noGrp="1"/>
          </p:cNvSpPr>
          <p:nvPr>
            <p:ph type="sldNum" sz="quarter" idx="16"/>
          </p:nvPr>
        </p:nvSpPr>
        <p:spPr/>
        <p:txBody>
          <a:bodyPr/>
          <a:lstStyle/>
          <a:p>
            <a:fld id="{BC1903E8-1638-4376-A5CE-0131C1204B53}" type="slidenum">
              <a:rPr lang="en-GB" noProof="0" smtClean="0"/>
              <a:pPr/>
              <a:t>27</a:t>
            </a:fld>
            <a:endParaRPr lang="en-GB" noProof="0"/>
          </a:p>
        </p:txBody>
      </p:sp>
      <p:sp>
        <p:nvSpPr>
          <p:cNvPr id="4" name="Content Placeholder 3">
            <a:extLst>
              <a:ext uri="{FF2B5EF4-FFF2-40B4-BE49-F238E27FC236}">
                <a16:creationId xmlns:a16="http://schemas.microsoft.com/office/drawing/2014/main" id="{AD700F9F-A5F7-4EAB-872B-66AC8ED8EE31}"/>
              </a:ext>
            </a:extLst>
          </p:cNvPr>
          <p:cNvSpPr>
            <a:spLocks noGrp="1"/>
          </p:cNvSpPr>
          <p:nvPr>
            <p:ph sz="quarter" idx="13"/>
          </p:nvPr>
        </p:nvSpPr>
        <p:spPr>
          <a:xfrm>
            <a:off x="215901" y="879475"/>
            <a:ext cx="4620259" cy="3852864"/>
          </a:xfrm>
        </p:spPr>
        <p:txBody>
          <a:bodyPr/>
          <a:lstStyle/>
          <a:p>
            <a:pPr marL="0" indent="0">
              <a:buNone/>
            </a:pPr>
            <a:r>
              <a:rPr lang="en-GB" dirty="0"/>
              <a:t>Navigation information of some sort was available in 50%+ of suppliers audited.</a:t>
            </a:r>
          </a:p>
        </p:txBody>
      </p:sp>
      <p:sp>
        <p:nvSpPr>
          <p:cNvPr id="13" name="TextBox 12">
            <a:extLst>
              <a:ext uri="{FF2B5EF4-FFF2-40B4-BE49-F238E27FC236}">
                <a16:creationId xmlns:a16="http://schemas.microsoft.com/office/drawing/2014/main" id="{46D4B792-4134-484A-8AC0-FC24D8E1F391}"/>
              </a:ext>
            </a:extLst>
          </p:cNvPr>
          <p:cNvSpPr txBox="1"/>
          <p:nvPr/>
        </p:nvSpPr>
        <p:spPr>
          <a:xfrm>
            <a:off x="4389119" y="4162642"/>
            <a:ext cx="4447539" cy="565146"/>
          </a:xfrm>
          <a:prstGeom prst="rect">
            <a:avLst/>
          </a:prstGeom>
          <a:solidFill>
            <a:schemeClr val="accent5">
              <a:lumMod val="20000"/>
              <a:lumOff val="80000"/>
            </a:schemeClr>
          </a:solidFill>
        </p:spPr>
        <p:txBody>
          <a:bodyPr wrap="square" lIns="72000" tIns="36000" rIns="72000" bIns="36000" rtlCol="0" anchor="ctr" anchorCtr="0">
            <a:spAutoFit/>
          </a:bodyPr>
          <a:lstStyle/>
          <a:p>
            <a:pPr algn="r"/>
            <a:r>
              <a:rPr lang="en-GB" sz="1600" dirty="0"/>
              <a:t>Scored from 0 – 2. If average is </a:t>
            </a:r>
          </a:p>
          <a:p>
            <a:pPr algn="r"/>
            <a:r>
              <a:rPr lang="en-GB" sz="1600" dirty="0"/>
              <a:t>&lt;0.5 =  poor  |  0.5 – 1.5 = moderate  |  &gt;1.5 = good</a:t>
            </a:r>
          </a:p>
        </p:txBody>
      </p:sp>
      <p:graphicFrame>
        <p:nvGraphicFramePr>
          <p:cNvPr id="11" name="Chart 10">
            <a:extLst>
              <a:ext uri="{FF2B5EF4-FFF2-40B4-BE49-F238E27FC236}">
                <a16:creationId xmlns:a16="http://schemas.microsoft.com/office/drawing/2014/main" id="{BF933AE9-1EC7-4E0F-98F0-3081640770CF}"/>
              </a:ext>
            </a:extLst>
          </p:cNvPr>
          <p:cNvGraphicFramePr>
            <a:graphicFrameLocks/>
          </p:cNvGraphicFramePr>
          <p:nvPr/>
        </p:nvGraphicFramePr>
        <p:xfrm>
          <a:off x="4145280" y="704850"/>
          <a:ext cx="4782819" cy="31982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1631C235-7A16-4DE8-84CF-E5D37FEAD604}"/>
              </a:ext>
            </a:extLst>
          </p:cNvPr>
          <p:cNvGraphicFramePr>
            <a:graphicFrameLocks/>
          </p:cNvGraphicFramePr>
          <p:nvPr>
            <p:extLst>
              <p:ext uri="{D42A27DB-BD31-4B8C-83A1-F6EECF244321}">
                <p14:modId xmlns:p14="http://schemas.microsoft.com/office/powerpoint/2010/main" val="524203764"/>
              </p:ext>
            </p:extLst>
          </p:nvPr>
        </p:nvGraphicFramePr>
        <p:xfrm>
          <a:off x="4389119" y="590283"/>
          <a:ext cx="4538980" cy="323989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05002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A3F78-8A46-4430-B4CD-53F3CAADBBA4}"/>
              </a:ext>
            </a:extLst>
          </p:cNvPr>
          <p:cNvSpPr>
            <a:spLocks noGrp="1"/>
          </p:cNvSpPr>
          <p:nvPr>
            <p:ph type="title"/>
          </p:nvPr>
        </p:nvSpPr>
        <p:spPr>
          <a:xfrm>
            <a:off x="1820849" y="-2381"/>
            <a:ext cx="7107251" cy="447675"/>
          </a:xfrm>
        </p:spPr>
        <p:txBody>
          <a:bodyPr/>
          <a:lstStyle/>
          <a:p>
            <a:r>
              <a:rPr lang="en-GB" dirty="0"/>
              <a:t>Relevance for students – Platform results</a:t>
            </a:r>
          </a:p>
        </p:txBody>
      </p:sp>
      <p:sp>
        <p:nvSpPr>
          <p:cNvPr id="5" name="Slide Number Placeholder 4">
            <a:extLst>
              <a:ext uri="{FF2B5EF4-FFF2-40B4-BE49-F238E27FC236}">
                <a16:creationId xmlns:a16="http://schemas.microsoft.com/office/drawing/2014/main" id="{33253F34-5057-4E40-B053-AF007F4B60F3}"/>
              </a:ext>
            </a:extLst>
          </p:cNvPr>
          <p:cNvSpPr>
            <a:spLocks noGrp="1"/>
          </p:cNvSpPr>
          <p:nvPr>
            <p:ph type="sldNum" sz="quarter" idx="16"/>
          </p:nvPr>
        </p:nvSpPr>
        <p:spPr/>
        <p:txBody>
          <a:bodyPr/>
          <a:lstStyle/>
          <a:p>
            <a:fld id="{BC1903E8-1638-4376-A5CE-0131C1204B53}" type="slidenum">
              <a:rPr lang="en-GB" noProof="0" smtClean="0"/>
              <a:pPr/>
              <a:t>28</a:t>
            </a:fld>
            <a:endParaRPr lang="en-GB" noProof="0"/>
          </a:p>
        </p:txBody>
      </p:sp>
      <p:sp>
        <p:nvSpPr>
          <p:cNvPr id="4" name="Content Placeholder 3">
            <a:extLst>
              <a:ext uri="{FF2B5EF4-FFF2-40B4-BE49-F238E27FC236}">
                <a16:creationId xmlns:a16="http://schemas.microsoft.com/office/drawing/2014/main" id="{AD700F9F-A5F7-4EAB-872B-66AC8ED8EE31}"/>
              </a:ext>
            </a:extLst>
          </p:cNvPr>
          <p:cNvSpPr>
            <a:spLocks noGrp="1"/>
          </p:cNvSpPr>
          <p:nvPr>
            <p:ph sz="quarter" idx="13"/>
          </p:nvPr>
        </p:nvSpPr>
        <p:spPr>
          <a:xfrm>
            <a:off x="215901" y="879475"/>
            <a:ext cx="4620259" cy="3852864"/>
          </a:xfrm>
        </p:spPr>
        <p:txBody>
          <a:bodyPr/>
          <a:lstStyle/>
          <a:p>
            <a:pPr marL="0" indent="0">
              <a:buNone/>
            </a:pPr>
            <a:r>
              <a:rPr lang="en-GB" dirty="0"/>
              <a:t>Although image descriptions are supplied by publishers we wanted to know if they were ‘relayed’ onto the online reading platform.</a:t>
            </a:r>
          </a:p>
        </p:txBody>
      </p:sp>
      <p:sp>
        <p:nvSpPr>
          <p:cNvPr id="13" name="TextBox 12">
            <a:extLst>
              <a:ext uri="{FF2B5EF4-FFF2-40B4-BE49-F238E27FC236}">
                <a16:creationId xmlns:a16="http://schemas.microsoft.com/office/drawing/2014/main" id="{46D4B792-4134-484A-8AC0-FC24D8E1F391}"/>
              </a:ext>
            </a:extLst>
          </p:cNvPr>
          <p:cNvSpPr txBox="1"/>
          <p:nvPr/>
        </p:nvSpPr>
        <p:spPr>
          <a:xfrm>
            <a:off x="4389119" y="4162642"/>
            <a:ext cx="4447539" cy="565146"/>
          </a:xfrm>
          <a:prstGeom prst="rect">
            <a:avLst/>
          </a:prstGeom>
          <a:solidFill>
            <a:schemeClr val="accent5">
              <a:lumMod val="20000"/>
              <a:lumOff val="80000"/>
            </a:schemeClr>
          </a:solidFill>
        </p:spPr>
        <p:txBody>
          <a:bodyPr wrap="square" lIns="72000" tIns="36000" rIns="72000" bIns="36000" rtlCol="0" anchor="ctr" anchorCtr="0">
            <a:spAutoFit/>
          </a:bodyPr>
          <a:lstStyle/>
          <a:p>
            <a:pPr algn="r"/>
            <a:r>
              <a:rPr lang="en-GB" sz="1600" dirty="0"/>
              <a:t>Scored from 0 – 2. If average is </a:t>
            </a:r>
          </a:p>
          <a:p>
            <a:pPr algn="r"/>
            <a:r>
              <a:rPr lang="en-GB" sz="1600" dirty="0"/>
              <a:t>&lt;0.5 =  poor  |  0.5 – 1.5 = moderate  |  &gt;1.5 = good</a:t>
            </a:r>
          </a:p>
        </p:txBody>
      </p:sp>
      <p:graphicFrame>
        <p:nvGraphicFramePr>
          <p:cNvPr id="11" name="Chart 10">
            <a:extLst>
              <a:ext uri="{FF2B5EF4-FFF2-40B4-BE49-F238E27FC236}">
                <a16:creationId xmlns:a16="http://schemas.microsoft.com/office/drawing/2014/main" id="{BF933AE9-1EC7-4E0F-98F0-3081640770CF}"/>
              </a:ext>
            </a:extLst>
          </p:cNvPr>
          <p:cNvGraphicFramePr>
            <a:graphicFrameLocks/>
          </p:cNvGraphicFramePr>
          <p:nvPr/>
        </p:nvGraphicFramePr>
        <p:xfrm>
          <a:off x="4145280" y="704850"/>
          <a:ext cx="4782819" cy="31982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44C4D843-0C60-4DAD-AC9B-D86FFB33CA28}"/>
              </a:ext>
            </a:extLst>
          </p:cNvPr>
          <p:cNvGraphicFramePr>
            <a:graphicFrameLocks/>
          </p:cNvGraphicFramePr>
          <p:nvPr>
            <p:extLst>
              <p:ext uri="{D42A27DB-BD31-4B8C-83A1-F6EECF244321}">
                <p14:modId xmlns:p14="http://schemas.microsoft.com/office/powerpoint/2010/main" val="2898230236"/>
              </p:ext>
            </p:extLst>
          </p:nvPr>
        </p:nvGraphicFramePr>
        <p:xfrm>
          <a:off x="4480560" y="619919"/>
          <a:ext cx="4447539" cy="33128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85280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A3F78-8A46-4430-B4CD-53F3CAADBBA4}"/>
              </a:ext>
            </a:extLst>
          </p:cNvPr>
          <p:cNvSpPr>
            <a:spLocks noGrp="1"/>
          </p:cNvSpPr>
          <p:nvPr>
            <p:ph type="title"/>
          </p:nvPr>
        </p:nvSpPr>
        <p:spPr>
          <a:xfrm>
            <a:off x="1820849" y="-2381"/>
            <a:ext cx="7107251" cy="447675"/>
          </a:xfrm>
        </p:spPr>
        <p:txBody>
          <a:bodyPr/>
          <a:lstStyle/>
          <a:p>
            <a:r>
              <a:rPr lang="en-GB" dirty="0"/>
              <a:t>Relevance for students – Platform results</a:t>
            </a:r>
          </a:p>
        </p:txBody>
      </p:sp>
      <p:sp>
        <p:nvSpPr>
          <p:cNvPr id="5" name="Slide Number Placeholder 4">
            <a:extLst>
              <a:ext uri="{FF2B5EF4-FFF2-40B4-BE49-F238E27FC236}">
                <a16:creationId xmlns:a16="http://schemas.microsoft.com/office/drawing/2014/main" id="{33253F34-5057-4E40-B053-AF007F4B60F3}"/>
              </a:ext>
            </a:extLst>
          </p:cNvPr>
          <p:cNvSpPr>
            <a:spLocks noGrp="1"/>
          </p:cNvSpPr>
          <p:nvPr>
            <p:ph type="sldNum" sz="quarter" idx="16"/>
          </p:nvPr>
        </p:nvSpPr>
        <p:spPr/>
        <p:txBody>
          <a:bodyPr/>
          <a:lstStyle/>
          <a:p>
            <a:fld id="{BC1903E8-1638-4376-A5CE-0131C1204B53}" type="slidenum">
              <a:rPr lang="en-GB" noProof="0" smtClean="0"/>
              <a:pPr/>
              <a:t>29</a:t>
            </a:fld>
            <a:endParaRPr lang="en-GB" noProof="0"/>
          </a:p>
        </p:txBody>
      </p:sp>
      <p:sp>
        <p:nvSpPr>
          <p:cNvPr id="4" name="Content Placeholder 3">
            <a:extLst>
              <a:ext uri="{FF2B5EF4-FFF2-40B4-BE49-F238E27FC236}">
                <a16:creationId xmlns:a16="http://schemas.microsoft.com/office/drawing/2014/main" id="{AD700F9F-A5F7-4EAB-872B-66AC8ED8EE31}"/>
              </a:ext>
            </a:extLst>
          </p:cNvPr>
          <p:cNvSpPr>
            <a:spLocks noGrp="1"/>
          </p:cNvSpPr>
          <p:nvPr>
            <p:ph sz="quarter" idx="13"/>
          </p:nvPr>
        </p:nvSpPr>
        <p:spPr>
          <a:xfrm>
            <a:off x="215901" y="879475"/>
            <a:ext cx="4620259" cy="3852864"/>
          </a:xfrm>
        </p:spPr>
        <p:txBody>
          <a:bodyPr/>
          <a:lstStyle/>
          <a:p>
            <a:pPr marL="0" indent="0">
              <a:buNone/>
            </a:pPr>
            <a:r>
              <a:rPr lang="en-GB" dirty="0"/>
              <a:t>Visual appearance </a:t>
            </a:r>
          </a:p>
        </p:txBody>
      </p:sp>
      <p:sp>
        <p:nvSpPr>
          <p:cNvPr id="13" name="TextBox 12">
            <a:extLst>
              <a:ext uri="{FF2B5EF4-FFF2-40B4-BE49-F238E27FC236}">
                <a16:creationId xmlns:a16="http://schemas.microsoft.com/office/drawing/2014/main" id="{46D4B792-4134-484A-8AC0-FC24D8E1F391}"/>
              </a:ext>
            </a:extLst>
          </p:cNvPr>
          <p:cNvSpPr txBox="1"/>
          <p:nvPr/>
        </p:nvSpPr>
        <p:spPr>
          <a:xfrm>
            <a:off x="4389119" y="4162642"/>
            <a:ext cx="4447539" cy="565146"/>
          </a:xfrm>
          <a:prstGeom prst="rect">
            <a:avLst/>
          </a:prstGeom>
          <a:solidFill>
            <a:schemeClr val="accent5">
              <a:lumMod val="20000"/>
              <a:lumOff val="80000"/>
            </a:schemeClr>
          </a:solidFill>
        </p:spPr>
        <p:txBody>
          <a:bodyPr wrap="square" lIns="72000" tIns="36000" rIns="72000" bIns="36000" rtlCol="0" anchor="ctr" anchorCtr="0">
            <a:spAutoFit/>
          </a:bodyPr>
          <a:lstStyle/>
          <a:p>
            <a:pPr algn="r"/>
            <a:r>
              <a:rPr lang="en-GB" sz="1600" dirty="0"/>
              <a:t>Scored from 0 – 2. If average is </a:t>
            </a:r>
          </a:p>
          <a:p>
            <a:pPr algn="r"/>
            <a:r>
              <a:rPr lang="en-GB" sz="1600" dirty="0"/>
              <a:t>&lt;0.5 =  poor  |  0.5 – 1.5 = moderate  |  &gt;1.5 = good</a:t>
            </a:r>
          </a:p>
        </p:txBody>
      </p:sp>
      <p:graphicFrame>
        <p:nvGraphicFramePr>
          <p:cNvPr id="10" name="Chart 9">
            <a:extLst>
              <a:ext uri="{FF2B5EF4-FFF2-40B4-BE49-F238E27FC236}">
                <a16:creationId xmlns:a16="http://schemas.microsoft.com/office/drawing/2014/main" id="{BA59E9CE-3BA6-482B-89F7-07A66A87BD64}"/>
              </a:ext>
            </a:extLst>
          </p:cNvPr>
          <p:cNvGraphicFramePr>
            <a:graphicFrameLocks/>
          </p:cNvGraphicFramePr>
          <p:nvPr>
            <p:extLst>
              <p:ext uri="{D42A27DB-BD31-4B8C-83A1-F6EECF244321}">
                <p14:modId xmlns:p14="http://schemas.microsoft.com/office/powerpoint/2010/main" val="1736338444"/>
              </p:ext>
            </p:extLst>
          </p:nvPr>
        </p:nvGraphicFramePr>
        <p:xfrm>
          <a:off x="215900" y="1477570"/>
          <a:ext cx="4300441" cy="23018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EF4152B2-270B-4FDE-8535-AD5D5FBD8DE7}"/>
              </a:ext>
            </a:extLst>
          </p:cNvPr>
          <p:cNvGraphicFramePr>
            <a:graphicFrameLocks/>
          </p:cNvGraphicFramePr>
          <p:nvPr>
            <p:extLst>
              <p:ext uri="{D42A27DB-BD31-4B8C-83A1-F6EECF244321}">
                <p14:modId xmlns:p14="http://schemas.microsoft.com/office/powerpoint/2010/main" val="1469522167"/>
              </p:ext>
            </p:extLst>
          </p:nvPr>
        </p:nvGraphicFramePr>
        <p:xfrm>
          <a:off x="4222140" y="1496668"/>
          <a:ext cx="4540197" cy="22827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50869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FAAA9C-18E8-4EAF-884A-9370BAEB193B}"/>
              </a:ext>
            </a:extLst>
          </p:cNvPr>
          <p:cNvSpPr>
            <a:spLocks noGrp="1"/>
          </p:cNvSpPr>
          <p:nvPr>
            <p:ph type="title"/>
          </p:nvPr>
        </p:nvSpPr>
        <p:spPr/>
        <p:txBody>
          <a:bodyPr/>
          <a:lstStyle/>
          <a:p>
            <a:r>
              <a:rPr lang="en-GB" dirty="0"/>
              <a:t>But worse than that is this…</a:t>
            </a:r>
          </a:p>
        </p:txBody>
      </p:sp>
      <p:sp>
        <p:nvSpPr>
          <p:cNvPr id="5" name="Slide Number Placeholder 4">
            <a:extLst>
              <a:ext uri="{FF2B5EF4-FFF2-40B4-BE49-F238E27FC236}">
                <a16:creationId xmlns:a16="http://schemas.microsoft.com/office/drawing/2014/main" id="{DB8D9AAF-BC73-45A8-A898-4740EB68816F}"/>
              </a:ext>
            </a:extLst>
          </p:cNvPr>
          <p:cNvSpPr>
            <a:spLocks noGrp="1"/>
          </p:cNvSpPr>
          <p:nvPr>
            <p:ph type="sldNum" sz="quarter" idx="12"/>
          </p:nvPr>
        </p:nvSpPr>
        <p:spPr/>
        <p:txBody>
          <a:bodyPr/>
          <a:lstStyle/>
          <a:p>
            <a:fld id="{BC1903E8-1638-4376-A5CE-0131C1204B53}" type="slidenum">
              <a:rPr lang="en-GB" noProof="0" smtClean="0"/>
              <a:pPr/>
              <a:t>3</a:t>
            </a:fld>
            <a:endParaRPr lang="en-GB" noProof="0"/>
          </a:p>
        </p:txBody>
      </p:sp>
    </p:spTree>
    <p:extLst>
      <p:ext uri="{BB962C8B-B14F-4D97-AF65-F5344CB8AC3E}">
        <p14:creationId xmlns:p14="http://schemas.microsoft.com/office/powerpoint/2010/main" val="2890964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A3F78-8A46-4430-B4CD-53F3CAADBBA4}"/>
              </a:ext>
            </a:extLst>
          </p:cNvPr>
          <p:cNvSpPr>
            <a:spLocks noGrp="1"/>
          </p:cNvSpPr>
          <p:nvPr>
            <p:ph type="title"/>
          </p:nvPr>
        </p:nvSpPr>
        <p:spPr>
          <a:xfrm>
            <a:off x="1820849" y="-2381"/>
            <a:ext cx="7107251" cy="447675"/>
          </a:xfrm>
        </p:spPr>
        <p:txBody>
          <a:bodyPr/>
          <a:lstStyle/>
          <a:p>
            <a:r>
              <a:rPr lang="en-GB" dirty="0"/>
              <a:t>Relevance for students – Platform results</a:t>
            </a:r>
          </a:p>
        </p:txBody>
      </p:sp>
      <p:sp>
        <p:nvSpPr>
          <p:cNvPr id="5" name="Slide Number Placeholder 4">
            <a:extLst>
              <a:ext uri="{FF2B5EF4-FFF2-40B4-BE49-F238E27FC236}">
                <a16:creationId xmlns:a16="http://schemas.microsoft.com/office/drawing/2014/main" id="{33253F34-5057-4E40-B053-AF007F4B60F3}"/>
              </a:ext>
            </a:extLst>
          </p:cNvPr>
          <p:cNvSpPr>
            <a:spLocks noGrp="1"/>
          </p:cNvSpPr>
          <p:nvPr>
            <p:ph type="sldNum" sz="quarter" idx="16"/>
          </p:nvPr>
        </p:nvSpPr>
        <p:spPr/>
        <p:txBody>
          <a:bodyPr/>
          <a:lstStyle/>
          <a:p>
            <a:fld id="{BC1903E8-1638-4376-A5CE-0131C1204B53}" type="slidenum">
              <a:rPr lang="en-GB" noProof="0" smtClean="0"/>
              <a:pPr/>
              <a:t>30</a:t>
            </a:fld>
            <a:endParaRPr lang="en-GB" noProof="0"/>
          </a:p>
        </p:txBody>
      </p:sp>
      <p:sp>
        <p:nvSpPr>
          <p:cNvPr id="4" name="Content Placeholder 3">
            <a:extLst>
              <a:ext uri="{FF2B5EF4-FFF2-40B4-BE49-F238E27FC236}">
                <a16:creationId xmlns:a16="http://schemas.microsoft.com/office/drawing/2014/main" id="{AD700F9F-A5F7-4EAB-872B-66AC8ED8EE31}"/>
              </a:ext>
            </a:extLst>
          </p:cNvPr>
          <p:cNvSpPr>
            <a:spLocks noGrp="1"/>
          </p:cNvSpPr>
          <p:nvPr>
            <p:ph sz="quarter" idx="13"/>
          </p:nvPr>
        </p:nvSpPr>
        <p:spPr>
          <a:xfrm>
            <a:off x="215901" y="879475"/>
            <a:ext cx="4620259" cy="3852864"/>
          </a:xfrm>
        </p:spPr>
        <p:txBody>
          <a:bodyPr/>
          <a:lstStyle/>
          <a:p>
            <a:pPr marL="0" indent="0">
              <a:buNone/>
            </a:pPr>
            <a:r>
              <a:rPr lang="en-GB" dirty="0"/>
              <a:t>Audio options </a:t>
            </a:r>
          </a:p>
        </p:txBody>
      </p:sp>
      <p:sp>
        <p:nvSpPr>
          <p:cNvPr id="13" name="TextBox 12">
            <a:extLst>
              <a:ext uri="{FF2B5EF4-FFF2-40B4-BE49-F238E27FC236}">
                <a16:creationId xmlns:a16="http://schemas.microsoft.com/office/drawing/2014/main" id="{46D4B792-4134-484A-8AC0-FC24D8E1F391}"/>
              </a:ext>
            </a:extLst>
          </p:cNvPr>
          <p:cNvSpPr txBox="1"/>
          <p:nvPr/>
        </p:nvSpPr>
        <p:spPr>
          <a:xfrm>
            <a:off x="4389119" y="4162642"/>
            <a:ext cx="4447539" cy="565146"/>
          </a:xfrm>
          <a:prstGeom prst="rect">
            <a:avLst/>
          </a:prstGeom>
          <a:solidFill>
            <a:schemeClr val="accent5">
              <a:lumMod val="20000"/>
              <a:lumOff val="80000"/>
            </a:schemeClr>
          </a:solidFill>
        </p:spPr>
        <p:txBody>
          <a:bodyPr wrap="square" lIns="72000" tIns="36000" rIns="72000" bIns="36000" rtlCol="0" anchor="ctr" anchorCtr="0">
            <a:spAutoFit/>
          </a:bodyPr>
          <a:lstStyle/>
          <a:p>
            <a:pPr algn="r"/>
            <a:r>
              <a:rPr lang="en-GB" sz="1600" dirty="0"/>
              <a:t>Scored from 0 – 2. If average is </a:t>
            </a:r>
          </a:p>
          <a:p>
            <a:pPr algn="r"/>
            <a:r>
              <a:rPr lang="en-GB" sz="1600" dirty="0"/>
              <a:t>&lt;0.5 =  poor  |  0.5 – 1.5 = moderate  |  &gt;1.5 = good</a:t>
            </a:r>
          </a:p>
        </p:txBody>
      </p:sp>
      <p:graphicFrame>
        <p:nvGraphicFramePr>
          <p:cNvPr id="11" name="Chart 10">
            <a:extLst>
              <a:ext uri="{FF2B5EF4-FFF2-40B4-BE49-F238E27FC236}">
                <a16:creationId xmlns:a16="http://schemas.microsoft.com/office/drawing/2014/main" id="{F37E8B50-3AF5-4745-846E-61755D37906C}"/>
              </a:ext>
            </a:extLst>
          </p:cNvPr>
          <p:cNvGraphicFramePr>
            <a:graphicFrameLocks/>
          </p:cNvGraphicFramePr>
          <p:nvPr>
            <p:extLst>
              <p:ext uri="{D42A27DB-BD31-4B8C-83A1-F6EECF244321}">
                <p14:modId xmlns:p14="http://schemas.microsoft.com/office/powerpoint/2010/main" val="1101558170"/>
              </p:ext>
            </p:extLst>
          </p:nvPr>
        </p:nvGraphicFramePr>
        <p:xfrm>
          <a:off x="202135" y="1421740"/>
          <a:ext cx="4206353" cy="25238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347572BA-7BF4-4CA3-AD6A-E51D74A43E3D}"/>
              </a:ext>
            </a:extLst>
          </p:cNvPr>
          <p:cNvGraphicFramePr>
            <a:graphicFrameLocks/>
          </p:cNvGraphicFramePr>
          <p:nvPr>
            <p:extLst>
              <p:ext uri="{D42A27DB-BD31-4B8C-83A1-F6EECF244321}">
                <p14:modId xmlns:p14="http://schemas.microsoft.com/office/powerpoint/2010/main" val="710773293"/>
              </p:ext>
            </p:extLst>
          </p:nvPr>
        </p:nvGraphicFramePr>
        <p:xfrm>
          <a:off x="4846833" y="1397130"/>
          <a:ext cx="3995019" cy="25238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569790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30A6C-B86F-420A-B442-A11E9F2F4FDB}"/>
              </a:ext>
            </a:extLst>
          </p:cNvPr>
          <p:cNvSpPr>
            <a:spLocks noGrp="1"/>
          </p:cNvSpPr>
          <p:nvPr>
            <p:ph type="title"/>
          </p:nvPr>
        </p:nvSpPr>
        <p:spPr>
          <a:xfrm>
            <a:off x="1565753" y="-2381"/>
            <a:ext cx="7362347" cy="447675"/>
          </a:xfrm>
        </p:spPr>
        <p:txBody>
          <a:bodyPr/>
          <a:lstStyle/>
          <a:p>
            <a:r>
              <a:rPr lang="en-GB" dirty="0"/>
              <a:t>Conclusion – platforms &amp; disabled readers</a:t>
            </a:r>
          </a:p>
        </p:txBody>
      </p:sp>
      <p:sp>
        <p:nvSpPr>
          <p:cNvPr id="6" name="Content Placeholder 5">
            <a:extLst>
              <a:ext uri="{FF2B5EF4-FFF2-40B4-BE49-F238E27FC236}">
                <a16:creationId xmlns:a16="http://schemas.microsoft.com/office/drawing/2014/main" id="{89B2842B-2AD9-4806-9EB8-0054A4E05C5D}"/>
              </a:ext>
            </a:extLst>
          </p:cNvPr>
          <p:cNvSpPr>
            <a:spLocks noGrp="1"/>
          </p:cNvSpPr>
          <p:nvPr>
            <p:ph sz="quarter" idx="13"/>
          </p:nvPr>
        </p:nvSpPr>
        <p:spPr/>
        <p:txBody>
          <a:bodyPr/>
          <a:lstStyle/>
          <a:p>
            <a:r>
              <a:rPr lang="en-GB" dirty="0"/>
              <a:t>Scores were generally higher BUT the task is potentially less challenging :</a:t>
            </a:r>
          </a:p>
          <a:p>
            <a:pPr lvl="1"/>
            <a:r>
              <a:rPr lang="en-GB" dirty="0"/>
              <a:t>One product (the interface)</a:t>
            </a:r>
          </a:p>
          <a:p>
            <a:pPr lvl="1"/>
            <a:r>
              <a:rPr lang="en-GB" dirty="0"/>
              <a:t>Total control on interface design with fewer legacy issues</a:t>
            </a:r>
          </a:p>
          <a:p>
            <a:r>
              <a:rPr lang="en-GB" dirty="0"/>
              <a:t>Too many case of absent information.</a:t>
            </a:r>
          </a:p>
          <a:p>
            <a:r>
              <a:rPr lang="en-GB" dirty="0"/>
              <a:t>Many missed opportunities (eg browser plugin advice)</a:t>
            </a:r>
          </a:p>
          <a:p>
            <a:r>
              <a:rPr lang="en-GB" dirty="0"/>
              <a:t>This puts a burden of trial and error on …. who?</a:t>
            </a:r>
          </a:p>
        </p:txBody>
      </p:sp>
      <p:sp>
        <p:nvSpPr>
          <p:cNvPr id="5" name="Slide Number Placeholder 4">
            <a:extLst>
              <a:ext uri="{FF2B5EF4-FFF2-40B4-BE49-F238E27FC236}">
                <a16:creationId xmlns:a16="http://schemas.microsoft.com/office/drawing/2014/main" id="{FF8EE683-6820-4BCE-9F27-CBFEF0DEC379}"/>
              </a:ext>
            </a:extLst>
          </p:cNvPr>
          <p:cNvSpPr>
            <a:spLocks noGrp="1"/>
          </p:cNvSpPr>
          <p:nvPr>
            <p:ph type="sldNum" sz="quarter" idx="16"/>
          </p:nvPr>
        </p:nvSpPr>
        <p:spPr/>
        <p:txBody>
          <a:bodyPr/>
          <a:lstStyle/>
          <a:p>
            <a:fld id="{BC1903E8-1638-4376-A5CE-0131C1204B53}" type="slidenum">
              <a:rPr lang="en-GB" noProof="0" smtClean="0"/>
              <a:pPr/>
              <a:t>31</a:t>
            </a:fld>
            <a:endParaRPr lang="en-GB" noProof="0"/>
          </a:p>
        </p:txBody>
      </p:sp>
    </p:spTree>
    <p:extLst>
      <p:ext uri="{BB962C8B-B14F-4D97-AF65-F5344CB8AC3E}">
        <p14:creationId xmlns:p14="http://schemas.microsoft.com/office/powerpoint/2010/main" val="3817325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958CB-2795-4F7E-AB84-EEDAFF37A04C}"/>
              </a:ext>
            </a:extLst>
          </p:cNvPr>
          <p:cNvSpPr>
            <a:spLocks noGrp="1"/>
          </p:cNvSpPr>
          <p:nvPr>
            <p:ph type="title"/>
          </p:nvPr>
        </p:nvSpPr>
        <p:spPr>
          <a:xfrm>
            <a:off x="1407381" y="-2381"/>
            <a:ext cx="7520719" cy="447675"/>
          </a:xfrm>
        </p:spPr>
        <p:txBody>
          <a:bodyPr/>
          <a:lstStyle/>
          <a:p>
            <a:r>
              <a:rPr lang="en-GB" dirty="0"/>
              <a:t>Library stories – Formats &amp; recommendations</a:t>
            </a:r>
          </a:p>
        </p:txBody>
      </p:sp>
      <p:sp>
        <p:nvSpPr>
          <p:cNvPr id="5" name="Slide Number Placeholder 4">
            <a:extLst>
              <a:ext uri="{FF2B5EF4-FFF2-40B4-BE49-F238E27FC236}">
                <a16:creationId xmlns:a16="http://schemas.microsoft.com/office/drawing/2014/main" id="{315E7ABC-043A-4289-AB11-BEE7D7BD4693}"/>
              </a:ext>
            </a:extLst>
          </p:cNvPr>
          <p:cNvSpPr>
            <a:spLocks noGrp="1"/>
          </p:cNvSpPr>
          <p:nvPr>
            <p:ph type="sldNum" sz="quarter" idx="16"/>
          </p:nvPr>
        </p:nvSpPr>
        <p:spPr/>
        <p:txBody>
          <a:bodyPr/>
          <a:lstStyle/>
          <a:p>
            <a:fld id="{BC1903E8-1638-4376-A5CE-0131C1204B53}" type="slidenum">
              <a:rPr lang="en-GB" noProof="0" smtClean="0"/>
              <a:pPr/>
              <a:t>32</a:t>
            </a:fld>
            <a:endParaRPr lang="en-GB" noProof="0"/>
          </a:p>
        </p:txBody>
      </p:sp>
      <p:graphicFrame>
        <p:nvGraphicFramePr>
          <p:cNvPr id="12" name="Chart 11">
            <a:extLst>
              <a:ext uri="{FF2B5EF4-FFF2-40B4-BE49-F238E27FC236}">
                <a16:creationId xmlns:a16="http://schemas.microsoft.com/office/drawing/2014/main" id="{04AF46C3-C0D8-44B5-980E-897C84404AE0}"/>
              </a:ext>
            </a:extLst>
          </p:cNvPr>
          <p:cNvGraphicFramePr>
            <a:graphicFrameLocks/>
          </p:cNvGraphicFramePr>
          <p:nvPr>
            <p:extLst>
              <p:ext uri="{D42A27DB-BD31-4B8C-83A1-F6EECF244321}">
                <p14:modId xmlns:p14="http://schemas.microsoft.com/office/powerpoint/2010/main" val="2552153807"/>
              </p:ext>
            </p:extLst>
          </p:nvPr>
        </p:nvGraphicFramePr>
        <p:xfrm>
          <a:off x="95414" y="708578"/>
          <a:ext cx="5222082" cy="31332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04AF46C3-C0D8-44B5-980E-897C84404AE0}"/>
              </a:ext>
            </a:extLst>
          </p:cNvPr>
          <p:cNvGraphicFramePr>
            <a:graphicFrameLocks/>
          </p:cNvGraphicFramePr>
          <p:nvPr>
            <p:extLst>
              <p:ext uri="{D42A27DB-BD31-4B8C-83A1-F6EECF244321}">
                <p14:modId xmlns:p14="http://schemas.microsoft.com/office/powerpoint/2010/main" val="2798638330"/>
              </p:ext>
            </p:extLst>
          </p:nvPr>
        </p:nvGraphicFramePr>
        <p:xfrm>
          <a:off x="170953" y="1712222"/>
          <a:ext cx="4352082" cy="26398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a:extLst>
              <a:ext uri="{FF2B5EF4-FFF2-40B4-BE49-F238E27FC236}">
                <a16:creationId xmlns:a16="http://schemas.microsoft.com/office/drawing/2014/main" id="{B4946692-A082-409E-8F70-449DBF104193}"/>
              </a:ext>
            </a:extLst>
          </p:cNvPr>
          <p:cNvGraphicFramePr>
            <a:graphicFrameLocks/>
          </p:cNvGraphicFramePr>
          <p:nvPr>
            <p:extLst>
              <p:ext uri="{D42A27DB-BD31-4B8C-83A1-F6EECF244321}">
                <p14:modId xmlns:p14="http://schemas.microsoft.com/office/powerpoint/2010/main" val="588005708"/>
              </p:ext>
            </p:extLst>
          </p:nvPr>
        </p:nvGraphicFramePr>
        <p:xfrm>
          <a:off x="4696504" y="1712222"/>
          <a:ext cx="4352082" cy="2639874"/>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1BD24683-FCD8-40FB-98ED-2A51D74C5D61}"/>
              </a:ext>
            </a:extLst>
          </p:cNvPr>
          <p:cNvSpPr txBox="1"/>
          <p:nvPr/>
        </p:nvSpPr>
        <p:spPr>
          <a:xfrm>
            <a:off x="373711" y="617143"/>
            <a:ext cx="8428383" cy="621187"/>
          </a:xfrm>
          <a:prstGeom prst="rect">
            <a:avLst/>
          </a:prstGeom>
          <a:noFill/>
        </p:spPr>
        <p:txBody>
          <a:bodyPr wrap="square" lIns="72000" tIns="36000" rIns="72000" bIns="36000" rtlCol="0" anchor="t" anchorCtr="0">
            <a:spAutoFit/>
          </a:bodyPr>
          <a:lstStyle/>
          <a:p>
            <a:pPr>
              <a:lnSpc>
                <a:spcPct val="99000"/>
              </a:lnSpc>
            </a:pPr>
            <a:r>
              <a:rPr lang="en-GB" sz="1800" dirty="0"/>
              <a:t>Different formats have different accessibility ‘profiles’. </a:t>
            </a:r>
          </a:p>
          <a:p>
            <a:pPr>
              <a:lnSpc>
                <a:spcPct val="99000"/>
              </a:lnSpc>
            </a:pPr>
            <a:r>
              <a:rPr lang="en-GB" sz="1800" dirty="0"/>
              <a:t>These may vary with the reading tool. </a:t>
            </a:r>
            <a:r>
              <a:rPr lang="en-GB" sz="1800" b="1" dirty="0"/>
              <a:t>You</a:t>
            </a:r>
            <a:r>
              <a:rPr lang="en-GB" sz="1800" dirty="0"/>
              <a:t> need advice to pass on to users.</a:t>
            </a:r>
          </a:p>
        </p:txBody>
      </p:sp>
      <p:sp>
        <p:nvSpPr>
          <p:cNvPr id="3" name="TextBox 2">
            <a:extLst>
              <a:ext uri="{FF2B5EF4-FFF2-40B4-BE49-F238E27FC236}">
                <a16:creationId xmlns:a16="http://schemas.microsoft.com/office/drawing/2014/main" id="{E6EEC0A6-FAF8-405A-A0AB-41DC76438F9B}"/>
              </a:ext>
            </a:extLst>
          </p:cNvPr>
          <p:cNvSpPr txBox="1"/>
          <p:nvPr/>
        </p:nvSpPr>
        <p:spPr>
          <a:xfrm>
            <a:off x="4752159" y="4526357"/>
            <a:ext cx="4296427" cy="285967"/>
          </a:xfrm>
          <a:prstGeom prst="rect">
            <a:avLst/>
          </a:prstGeom>
          <a:noFill/>
        </p:spPr>
        <p:txBody>
          <a:bodyPr wrap="square" lIns="72000" tIns="36000" rIns="72000" bIns="36000" rtlCol="0" anchor="ctr" anchorCtr="0">
            <a:spAutoFit/>
          </a:bodyPr>
          <a:lstStyle/>
          <a:p>
            <a:pPr algn="r">
              <a:lnSpc>
                <a:spcPct val="99000"/>
              </a:lnSpc>
            </a:pPr>
            <a:r>
              <a:rPr lang="en-GB" sz="1400" i="1" dirty="0"/>
              <a:t>Analysis by Jessica Wykes, City University of London</a:t>
            </a:r>
          </a:p>
        </p:txBody>
      </p:sp>
    </p:spTree>
    <p:extLst>
      <p:ext uri="{BB962C8B-B14F-4D97-AF65-F5344CB8AC3E}">
        <p14:creationId xmlns:p14="http://schemas.microsoft.com/office/powerpoint/2010/main" val="3911834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56C75-90F2-4A6E-805E-730128A11DDE}"/>
              </a:ext>
            </a:extLst>
          </p:cNvPr>
          <p:cNvSpPr>
            <a:spLocks noGrp="1"/>
          </p:cNvSpPr>
          <p:nvPr>
            <p:ph type="title"/>
          </p:nvPr>
        </p:nvSpPr>
        <p:spPr>
          <a:xfrm>
            <a:off x="1637969" y="-2381"/>
            <a:ext cx="7290131" cy="447675"/>
          </a:xfrm>
        </p:spPr>
        <p:txBody>
          <a:bodyPr/>
          <a:lstStyle/>
          <a:p>
            <a:r>
              <a:rPr lang="en-GB" dirty="0"/>
              <a:t>Library stories – DRM options &amp; anticipation</a:t>
            </a:r>
          </a:p>
        </p:txBody>
      </p:sp>
      <p:sp>
        <p:nvSpPr>
          <p:cNvPr id="5" name="Slide Number Placeholder 4">
            <a:extLst>
              <a:ext uri="{FF2B5EF4-FFF2-40B4-BE49-F238E27FC236}">
                <a16:creationId xmlns:a16="http://schemas.microsoft.com/office/drawing/2014/main" id="{AD4BD9A3-7B59-412B-B60C-C294DCC36095}"/>
              </a:ext>
            </a:extLst>
          </p:cNvPr>
          <p:cNvSpPr>
            <a:spLocks noGrp="1"/>
          </p:cNvSpPr>
          <p:nvPr>
            <p:ph type="sldNum" sz="quarter" idx="16"/>
          </p:nvPr>
        </p:nvSpPr>
        <p:spPr/>
        <p:txBody>
          <a:bodyPr/>
          <a:lstStyle/>
          <a:p>
            <a:fld id="{BC1903E8-1638-4376-A5CE-0131C1204B53}" type="slidenum">
              <a:rPr lang="en-GB" noProof="0" smtClean="0"/>
              <a:pPr/>
              <a:t>33</a:t>
            </a:fld>
            <a:endParaRPr lang="en-GB" noProof="0"/>
          </a:p>
        </p:txBody>
      </p:sp>
      <p:graphicFrame>
        <p:nvGraphicFramePr>
          <p:cNvPr id="8" name="Chart 7">
            <a:extLst>
              <a:ext uri="{FF2B5EF4-FFF2-40B4-BE49-F238E27FC236}">
                <a16:creationId xmlns:a16="http://schemas.microsoft.com/office/drawing/2014/main" id="{379C59F8-2B00-43FE-ACA3-612DAE1FD5CD}"/>
              </a:ext>
            </a:extLst>
          </p:cNvPr>
          <p:cNvGraphicFramePr>
            <a:graphicFrameLocks/>
          </p:cNvGraphicFramePr>
          <p:nvPr>
            <p:extLst>
              <p:ext uri="{D42A27DB-BD31-4B8C-83A1-F6EECF244321}">
                <p14:modId xmlns:p14="http://schemas.microsoft.com/office/powerpoint/2010/main" val="1906130064"/>
              </p:ext>
            </p:extLst>
          </p:nvPr>
        </p:nvGraphicFramePr>
        <p:xfrm>
          <a:off x="230588" y="1669773"/>
          <a:ext cx="4261899" cy="29763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1C2ED18B-26CA-4DFF-92C5-452919F7AF24}"/>
              </a:ext>
            </a:extLst>
          </p:cNvPr>
          <p:cNvGraphicFramePr>
            <a:graphicFrameLocks/>
          </p:cNvGraphicFramePr>
          <p:nvPr>
            <p:extLst>
              <p:ext uri="{D42A27DB-BD31-4B8C-83A1-F6EECF244321}">
                <p14:modId xmlns:p14="http://schemas.microsoft.com/office/powerpoint/2010/main" val="2384922724"/>
              </p:ext>
            </p:extLst>
          </p:nvPr>
        </p:nvGraphicFramePr>
        <p:xfrm>
          <a:off x="4428876" y="1409253"/>
          <a:ext cx="4484535" cy="3236875"/>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911AA886-287D-44B7-909C-921EBA3486FC}"/>
              </a:ext>
            </a:extLst>
          </p:cNvPr>
          <p:cNvSpPr txBox="1"/>
          <p:nvPr/>
        </p:nvSpPr>
        <p:spPr>
          <a:xfrm>
            <a:off x="373711" y="617143"/>
            <a:ext cx="8428383" cy="895429"/>
          </a:xfrm>
          <a:prstGeom prst="rect">
            <a:avLst/>
          </a:prstGeom>
          <a:noFill/>
        </p:spPr>
        <p:txBody>
          <a:bodyPr wrap="square" lIns="72000" tIns="36000" rIns="72000" bIns="36000" rtlCol="0" anchor="t" anchorCtr="0">
            <a:spAutoFit/>
          </a:bodyPr>
          <a:lstStyle/>
          <a:p>
            <a:pPr>
              <a:lnSpc>
                <a:spcPct val="99000"/>
              </a:lnSpc>
            </a:pPr>
            <a:r>
              <a:rPr lang="en-GB" sz="1800" dirty="0"/>
              <a:t>Digital Rights Management software protects IPR.</a:t>
            </a:r>
          </a:p>
          <a:p>
            <a:pPr>
              <a:lnSpc>
                <a:spcPct val="99000"/>
              </a:lnSpc>
            </a:pPr>
            <a:r>
              <a:rPr lang="en-GB" sz="1800" dirty="0"/>
              <a:t>It can creates barriers for disabled users. </a:t>
            </a:r>
          </a:p>
          <a:p>
            <a:pPr>
              <a:lnSpc>
                <a:spcPct val="99000"/>
              </a:lnSpc>
            </a:pPr>
            <a:r>
              <a:rPr lang="en-GB" sz="1800" dirty="0"/>
              <a:t>Knowing the DRM status of a collection allows you to anticipate problems.</a:t>
            </a:r>
          </a:p>
        </p:txBody>
      </p:sp>
      <p:sp>
        <p:nvSpPr>
          <p:cNvPr id="7" name="TextBox 6">
            <a:extLst>
              <a:ext uri="{FF2B5EF4-FFF2-40B4-BE49-F238E27FC236}">
                <a16:creationId xmlns:a16="http://schemas.microsoft.com/office/drawing/2014/main" id="{F1A6DA5F-8437-4654-B4A5-16E30390CAA2}"/>
              </a:ext>
            </a:extLst>
          </p:cNvPr>
          <p:cNvSpPr txBox="1"/>
          <p:nvPr/>
        </p:nvSpPr>
        <p:spPr>
          <a:xfrm>
            <a:off x="4752159" y="4526357"/>
            <a:ext cx="4296427" cy="285967"/>
          </a:xfrm>
          <a:prstGeom prst="rect">
            <a:avLst/>
          </a:prstGeom>
          <a:noFill/>
        </p:spPr>
        <p:txBody>
          <a:bodyPr wrap="square" lIns="72000" tIns="36000" rIns="72000" bIns="36000" rtlCol="0" anchor="ctr" anchorCtr="0">
            <a:spAutoFit/>
          </a:bodyPr>
          <a:lstStyle/>
          <a:p>
            <a:pPr algn="r">
              <a:lnSpc>
                <a:spcPct val="99000"/>
              </a:lnSpc>
            </a:pPr>
            <a:r>
              <a:rPr lang="en-GB" sz="1400" i="1" dirty="0"/>
              <a:t>Analysis by Jessica Wykes, City University of London</a:t>
            </a:r>
          </a:p>
        </p:txBody>
      </p:sp>
    </p:spTree>
    <p:extLst>
      <p:ext uri="{BB962C8B-B14F-4D97-AF65-F5344CB8AC3E}">
        <p14:creationId xmlns:p14="http://schemas.microsoft.com/office/powerpoint/2010/main" val="2818480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56C75-90F2-4A6E-805E-730128A11DDE}"/>
              </a:ext>
            </a:extLst>
          </p:cNvPr>
          <p:cNvSpPr>
            <a:spLocks noGrp="1"/>
          </p:cNvSpPr>
          <p:nvPr>
            <p:ph type="title"/>
          </p:nvPr>
        </p:nvSpPr>
        <p:spPr/>
        <p:txBody>
          <a:bodyPr/>
          <a:lstStyle/>
          <a:p>
            <a:r>
              <a:rPr lang="en-GB" dirty="0"/>
              <a:t>Library stories – accessibility services</a:t>
            </a:r>
          </a:p>
        </p:txBody>
      </p:sp>
      <p:sp>
        <p:nvSpPr>
          <p:cNvPr id="5" name="Slide Number Placeholder 4">
            <a:extLst>
              <a:ext uri="{FF2B5EF4-FFF2-40B4-BE49-F238E27FC236}">
                <a16:creationId xmlns:a16="http://schemas.microsoft.com/office/drawing/2014/main" id="{AD4BD9A3-7B59-412B-B60C-C294DCC36095}"/>
              </a:ext>
            </a:extLst>
          </p:cNvPr>
          <p:cNvSpPr>
            <a:spLocks noGrp="1"/>
          </p:cNvSpPr>
          <p:nvPr>
            <p:ph type="sldNum" sz="quarter" idx="16"/>
          </p:nvPr>
        </p:nvSpPr>
        <p:spPr/>
        <p:txBody>
          <a:bodyPr/>
          <a:lstStyle/>
          <a:p>
            <a:fld id="{BC1903E8-1638-4376-A5CE-0131C1204B53}" type="slidenum">
              <a:rPr lang="en-GB" noProof="0" smtClean="0"/>
              <a:pPr/>
              <a:t>34</a:t>
            </a:fld>
            <a:endParaRPr lang="en-GB" noProof="0"/>
          </a:p>
        </p:txBody>
      </p:sp>
      <p:graphicFrame>
        <p:nvGraphicFramePr>
          <p:cNvPr id="7" name="Chart 6">
            <a:extLst>
              <a:ext uri="{FF2B5EF4-FFF2-40B4-BE49-F238E27FC236}">
                <a16:creationId xmlns:a16="http://schemas.microsoft.com/office/drawing/2014/main" id="{B9104802-9B6F-44A0-B105-77376B0D2309}"/>
              </a:ext>
            </a:extLst>
          </p:cNvPr>
          <p:cNvGraphicFramePr/>
          <p:nvPr>
            <p:extLst>
              <p:ext uri="{D42A27DB-BD31-4B8C-83A1-F6EECF244321}">
                <p14:modId xmlns:p14="http://schemas.microsoft.com/office/powerpoint/2010/main" val="3809083982"/>
              </p:ext>
            </p:extLst>
          </p:nvPr>
        </p:nvGraphicFramePr>
        <p:xfrm>
          <a:off x="4015409" y="642081"/>
          <a:ext cx="5283641" cy="416600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9D9E92F4-8891-40AB-B3C9-4F14B45282C5}"/>
              </a:ext>
            </a:extLst>
          </p:cNvPr>
          <p:cNvSpPr txBox="1"/>
          <p:nvPr/>
        </p:nvSpPr>
        <p:spPr>
          <a:xfrm>
            <a:off x="373711" y="617143"/>
            <a:ext cx="3760967" cy="1992396"/>
          </a:xfrm>
          <a:prstGeom prst="rect">
            <a:avLst/>
          </a:prstGeom>
          <a:noFill/>
        </p:spPr>
        <p:txBody>
          <a:bodyPr wrap="square" lIns="72000" tIns="36000" rIns="72000" bIns="36000" rtlCol="0" anchor="t" anchorCtr="0">
            <a:spAutoFit/>
          </a:bodyPr>
          <a:lstStyle/>
          <a:p>
            <a:pPr>
              <a:lnSpc>
                <a:spcPct val="99000"/>
              </a:lnSpc>
            </a:pPr>
            <a:r>
              <a:rPr lang="en-GB" sz="1800" dirty="0"/>
              <a:t>Many publishers work directly with other accessibility organisations.</a:t>
            </a:r>
          </a:p>
          <a:p>
            <a:pPr>
              <a:lnSpc>
                <a:spcPct val="99000"/>
              </a:lnSpc>
            </a:pPr>
            <a:endParaRPr lang="en-GB" sz="1800" dirty="0"/>
          </a:p>
          <a:p>
            <a:pPr>
              <a:lnSpc>
                <a:spcPct val="99000"/>
              </a:lnSpc>
            </a:pPr>
            <a:r>
              <a:rPr lang="en-GB" sz="1800" dirty="0"/>
              <a:t>If you have the information you can</a:t>
            </a:r>
          </a:p>
          <a:p>
            <a:pPr marL="285750" indent="-285750">
              <a:lnSpc>
                <a:spcPct val="99000"/>
              </a:lnSpc>
              <a:buFont typeface="Arial" panose="020B0604020202020204" pitchFamily="34" charset="0"/>
              <a:buChar char="•"/>
            </a:pPr>
            <a:r>
              <a:rPr lang="en-GB" sz="1800" dirty="0"/>
              <a:t>prioritise student requests and </a:t>
            </a:r>
          </a:p>
          <a:p>
            <a:pPr marL="285750" indent="-285750">
              <a:lnSpc>
                <a:spcPct val="99000"/>
              </a:lnSpc>
              <a:buFont typeface="Arial" panose="020B0604020202020204" pitchFamily="34" charset="0"/>
              <a:buChar char="•"/>
            </a:pPr>
            <a:r>
              <a:rPr lang="en-GB" sz="1800" dirty="0"/>
              <a:t>let some students self-serve their accessibility needs.</a:t>
            </a:r>
          </a:p>
        </p:txBody>
      </p:sp>
      <p:sp>
        <p:nvSpPr>
          <p:cNvPr id="6" name="TextBox 5">
            <a:extLst>
              <a:ext uri="{FF2B5EF4-FFF2-40B4-BE49-F238E27FC236}">
                <a16:creationId xmlns:a16="http://schemas.microsoft.com/office/drawing/2014/main" id="{A3910824-51BF-4B8E-90D9-C72FC87EFE66}"/>
              </a:ext>
            </a:extLst>
          </p:cNvPr>
          <p:cNvSpPr txBox="1"/>
          <p:nvPr/>
        </p:nvSpPr>
        <p:spPr>
          <a:xfrm>
            <a:off x="4752159" y="4526357"/>
            <a:ext cx="4296427" cy="285967"/>
          </a:xfrm>
          <a:prstGeom prst="rect">
            <a:avLst/>
          </a:prstGeom>
          <a:noFill/>
        </p:spPr>
        <p:txBody>
          <a:bodyPr wrap="square" lIns="72000" tIns="36000" rIns="72000" bIns="36000" rtlCol="0" anchor="ctr" anchorCtr="0">
            <a:spAutoFit/>
          </a:bodyPr>
          <a:lstStyle/>
          <a:p>
            <a:pPr algn="r">
              <a:lnSpc>
                <a:spcPct val="99000"/>
              </a:lnSpc>
            </a:pPr>
            <a:r>
              <a:rPr lang="en-GB" sz="1400" i="1" dirty="0"/>
              <a:t>Analysis by Jessica Wykes, City University of London</a:t>
            </a:r>
          </a:p>
        </p:txBody>
      </p:sp>
    </p:spTree>
    <p:extLst>
      <p:ext uri="{BB962C8B-B14F-4D97-AF65-F5344CB8AC3E}">
        <p14:creationId xmlns:p14="http://schemas.microsoft.com/office/powerpoint/2010/main" val="24140090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081E20-B13E-40DD-8C29-680DAE33407A}"/>
              </a:ext>
            </a:extLst>
          </p:cNvPr>
          <p:cNvSpPr>
            <a:spLocks noGrp="1"/>
          </p:cNvSpPr>
          <p:nvPr>
            <p:ph type="title"/>
          </p:nvPr>
        </p:nvSpPr>
        <p:spPr/>
        <p:txBody>
          <a:bodyPr/>
          <a:lstStyle/>
          <a:p>
            <a:r>
              <a:rPr lang="en-GB" dirty="0"/>
              <a:t>What happens next – your role?</a:t>
            </a:r>
          </a:p>
        </p:txBody>
      </p:sp>
      <p:sp>
        <p:nvSpPr>
          <p:cNvPr id="7" name="Content Placeholder 6">
            <a:extLst>
              <a:ext uri="{FF2B5EF4-FFF2-40B4-BE49-F238E27FC236}">
                <a16:creationId xmlns:a16="http://schemas.microsoft.com/office/drawing/2014/main" id="{BFA4992F-FDD2-4F88-B0B9-D2BAB5C39623}"/>
              </a:ext>
            </a:extLst>
          </p:cNvPr>
          <p:cNvSpPr>
            <a:spLocks noGrp="1"/>
          </p:cNvSpPr>
          <p:nvPr>
            <p:ph sz="quarter" idx="13"/>
          </p:nvPr>
        </p:nvSpPr>
        <p:spPr>
          <a:xfrm>
            <a:off x="215900" y="879475"/>
            <a:ext cx="6765345" cy="3852864"/>
          </a:xfrm>
        </p:spPr>
        <p:txBody>
          <a:bodyPr/>
          <a:lstStyle/>
          <a:p>
            <a:r>
              <a:rPr lang="en-GB" sz="2000" dirty="0"/>
              <a:t>Look at </a:t>
            </a:r>
            <a:r>
              <a:rPr lang="en-GB" sz="2000" b="1" dirty="0"/>
              <a:t>your supplier scores </a:t>
            </a:r>
            <a:r>
              <a:rPr lang="en-GB" sz="2000" dirty="0"/>
              <a:t>on the Dashboard tabs on the downloadable spreadsheet. </a:t>
            </a:r>
            <a:r>
              <a:rPr lang="en-GB" sz="2000" b="1" dirty="0"/>
              <a:t>How vulnerable are you </a:t>
            </a:r>
            <a:r>
              <a:rPr lang="en-GB" sz="2000" dirty="0"/>
              <a:t>when it comes to advising disabled students?</a:t>
            </a:r>
          </a:p>
          <a:p>
            <a:r>
              <a:rPr lang="en-GB" sz="2000" dirty="0"/>
              <a:t>Ask your supplier </a:t>
            </a:r>
            <a:r>
              <a:rPr lang="en-GB" sz="2000" b="1" dirty="0"/>
              <a:t>contacts to check their own scores </a:t>
            </a:r>
            <a:r>
              <a:rPr lang="en-GB" sz="2000" dirty="0"/>
              <a:t>and let you know if they need advice on improving.</a:t>
            </a:r>
          </a:p>
          <a:p>
            <a:r>
              <a:rPr lang="en-GB" sz="2000" dirty="0"/>
              <a:t>Tell your supplier contacts about </a:t>
            </a:r>
            <a:r>
              <a:rPr lang="en-GB" sz="2000" b="1" dirty="0"/>
              <a:t>Jisc’s online training </a:t>
            </a:r>
            <a:r>
              <a:rPr lang="en-GB" sz="2000" dirty="0"/>
              <a:t>for suppliers on improving ebook accessibility statements.</a:t>
            </a:r>
          </a:p>
          <a:p>
            <a:r>
              <a:rPr lang="en-GB" sz="2000" dirty="0"/>
              <a:t> Many suppliers undersell their accessibility. </a:t>
            </a:r>
            <a:r>
              <a:rPr lang="en-GB" sz="2000" b="1" dirty="0"/>
              <a:t>Make the most of what works </a:t>
            </a:r>
            <a:r>
              <a:rPr lang="en-GB" sz="2000" dirty="0"/>
              <a:t>– liaise with colleagues in disability services and study support to identify how to </a:t>
            </a:r>
            <a:r>
              <a:rPr lang="en-GB" sz="2000" b="1" dirty="0"/>
              <a:t>improve student skills and expectations </a:t>
            </a:r>
            <a:r>
              <a:rPr lang="en-GB" sz="2000" dirty="0"/>
              <a:t>in exploiting ebook accessibility.</a:t>
            </a:r>
          </a:p>
        </p:txBody>
      </p:sp>
      <p:sp>
        <p:nvSpPr>
          <p:cNvPr id="5" name="Slide Number Placeholder 4">
            <a:extLst>
              <a:ext uri="{FF2B5EF4-FFF2-40B4-BE49-F238E27FC236}">
                <a16:creationId xmlns:a16="http://schemas.microsoft.com/office/drawing/2014/main" id="{E2F8333D-97C1-4AE5-9E98-0BD37A397A5A}"/>
              </a:ext>
            </a:extLst>
          </p:cNvPr>
          <p:cNvSpPr>
            <a:spLocks noGrp="1"/>
          </p:cNvSpPr>
          <p:nvPr>
            <p:ph type="sldNum" sz="quarter" idx="16"/>
          </p:nvPr>
        </p:nvSpPr>
        <p:spPr/>
        <p:txBody>
          <a:bodyPr/>
          <a:lstStyle/>
          <a:p>
            <a:fld id="{BC1903E8-1638-4376-A5CE-0131C1204B53}" type="slidenum">
              <a:rPr lang="en-GB" noProof="0" smtClean="0"/>
              <a:pPr/>
              <a:t>35</a:t>
            </a:fld>
            <a:endParaRPr lang="en-GB" noProof="0"/>
          </a:p>
        </p:txBody>
      </p:sp>
    </p:spTree>
    <p:extLst>
      <p:ext uri="{BB962C8B-B14F-4D97-AF65-F5344CB8AC3E}">
        <p14:creationId xmlns:p14="http://schemas.microsoft.com/office/powerpoint/2010/main" val="1338841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081E20-B13E-40DD-8C29-680DAE33407A}"/>
              </a:ext>
            </a:extLst>
          </p:cNvPr>
          <p:cNvSpPr>
            <a:spLocks noGrp="1"/>
          </p:cNvSpPr>
          <p:nvPr>
            <p:ph type="title"/>
          </p:nvPr>
        </p:nvSpPr>
        <p:spPr/>
        <p:txBody>
          <a:bodyPr/>
          <a:lstStyle/>
          <a:p>
            <a:r>
              <a:rPr lang="en-GB" dirty="0"/>
              <a:t>What happens next – our role?</a:t>
            </a:r>
          </a:p>
        </p:txBody>
      </p:sp>
      <p:sp>
        <p:nvSpPr>
          <p:cNvPr id="7" name="Content Placeholder 6">
            <a:extLst>
              <a:ext uri="{FF2B5EF4-FFF2-40B4-BE49-F238E27FC236}">
                <a16:creationId xmlns:a16="http://schemas.microsoft.com/office/drawing/2014/main" id="{BFA4992F-FDD2-4F88-B0B9-D2BAB5C39623}"/>
              </a:ext>
            </a:extLst>
          </p:cNvPr>
          <p:cNvSpPr>
            <a:spLocks noGrp="1"/>
          </p:cNvSpPr>
          <p:nvPr>
            <p:ph sz="quarter" idx="13"/>
          </p:nvPr>
        </p:nvSpPr>
        <p:spPr>
          <a:xfrm>
            <a:off x="215900" y="879475"/>
            <a:ext cx="8379460" cy="3852864"/>
          </a:xfrm>
        </p:spPr>
        <p:txBody>
          <a:bodyPr/>
          <a:lstStyle/>
          <a:p>
            <a:r>
              <a:rPr lang="en-GB" sz="2000" dirty="0"/>
              <a:t>Providing </a:t>
            </a:r>
            <a:r>
              <a:rPr lang="en-GB" sz="2000" b="1" dirty="0"/>
              <a:t>Jisc training session </a:t>
            </a:r>
            <a:r>
              <a:rPr lang="en-GB" sz="2000" dirty="0"/>
              <a:t>for suppliers on making the most of the Aspire results.</a:t>
            </a:r>
          </a:p>
          <a:p>
            <a:r>
              <a:rPr lang="en-GB" sz="2000" dirty="0"/>
              <a:t>Recognising best </a:t>
            </a:r>
            <a:r>
              <a:rPr lang="en-GB" sz="2000" b="1" dirty="0"/>
              <a:t>current performers </a:t>
            </a:r>
            <a:r>
              <a:rPr lang="en-GB" sz="2000" dirty="0"/>
              <a:t>and (in the New Year) </a:t>
            </a:r>
            <a:r>
              <a:rPr lang="en-GB" sz="2000" b="1" dirty="0"/>
              <a:t>most improved</a:t>
            </a:r>
            <a:r>
              <a:rPr lang="en-GB" sz="2000" dirty="0"/>
              <a:t>.  </a:t>
            </a:r>
          </a:p>
          <a:p>
            <a:r>
              <a:rPr lang="en-GB" sz="2000" dirty="0"/>
              <a:t> Series of </a:t>
            </a:r>
            <a:r>
              <a:rPr lang="en-GB" sz="2000" b="1" dirty="0"/>
              <a:t>interpretative articles </a:t>
            </a:r>
            <a:r>
              <a:rPr lang="en-GB" sz="2000" dirty="0"/>
              <a:t>ready to drip feed onto the </a:t>
            </a:r>
            <a:r>
              <a:rPr lang="en-GB" sz="2000" b="1" dirty="0"/>
              <a:t>Aspire website </a:t>
            </a:r>
            <a:r>
              <a:rPr lang="en-GB" sz="2000" dirty="0"/>
              <a:t>to keep the momentum going.</a:t>
            </a:r>
          </a:p>
          <a:p>
            <a:r>
              <a:rPr lang="en-GB" sz="2000" dirty="0"/>
              <a:t>We will be reporting back to the </a:t>
            </a:r>
            <a:r>
              <a:rPr lang="en-GB" sz="2000" b="1" dirty="0"/>
              <a:t>Publishers Association</a:t>
            </a:r>
            <a:r>
              <a:rPr lang="en-GB" sz="2000" dirty="0"/>
              <a:t>, </a:t>
            </a:r>
            <a:r>
              <a:rPr lang="en-GB" sz="2000" b="1" dirty="0"/>
              <a:t>Publishers Licensing Society </a:t>
            </a:r>
            <a:r>
              <a:rPr lang="en-GB" sz="2000" dirty="0"/>
              <a:t>and </a:t>
            </a:r>
            <a:r>
              <a:rPr lang="en-GB" sz="2000" b="1" dirty="0"/>
              <a:t>CLA </a:t>
            </a:r>
            <a:r>
              <a:rPr lang="en-GB" sz="2000" dirty="0"/>
              <a:t>through meetings, events or news articles.</a:t>
            </a:r>
          </a:p>
          <a:p>
            <a:r>
              <a:rPr lang="en-GB" sz="2000" dirty="0"/>
              <a:t>Contributing to </a:t>
            </a:r>
            <a:r>
              <a:rPr lang="en-GB" sz="2000" b="1" dirty="0"/>
              <a:t>conferences and journal articles</a:t>
            </a:r>
            <a:r>
              <a:rPr lang="en-GB" sz="2000" dirty="0"/>
              <a:t>.  </a:t>
            </a:r>
          </a:p>
          <a:p>
            <a:r>
              <a:rPr lang="en-GB" sz="2000" dirty="0"/>
              <a:t>The data is openly </a:t>
            </a:r>
            <a:r>
              <a:rPr lang="en-GB" sz="2000" b="1" dirty="0"/>
              <a:t>available for others </a:t>
            </a:r>
            <a:r>
              <a:rPr lang="en-GB" sz="2000" dirty="0"/>
              <a:t>to use for research or benchmarking.</a:t>
            </a:r>
          </a:p>
        </p:txBody>
      </p:sp>
      <p:sp>
        <p:nvSpPr>
          <p:cNvPr id="5" name="Slide Number Placeholder 4">
            <a:extLst>
              <a:ext uri="{FF2B5EF4-FFF2-40B4-BE49-F238E27FC236}">
                <a16:creationId xmlns:a16="http://schemas.microsoft.com/office/drawing/2014/main" id="{E2F8333D-97C1-4AE5-9E98-0BD37A397A5A}"/>
              </a:ext>
            </a:extLst>
          </p:cNvPr>
          <p:cNvSpPr>
            <a:spLocks noGrp="1"/>
          </p:cNvSpPr>
          <p:nvPr>
            <p:ph type="sldNum" sz="quarter" idx="16"/>
          </p:nvPr>
        </p:nvSpPr>
        <p:spPr/>
        <p:txBody>
          <a:bodyPr/>
          <a:lstStyle/>
          <a:p>
            <a:fld id="{BC1903E8-1638-4376-A5CE-0131C1204B53}" type="slidenum">
              <a:rPr lang="en-GB" noProof="0" smtClean="0"/>
              <a:pPr/>
              <a:t>36</a:t>
            </a:fld>
            <a:endParaRPr lang="en-GB" noProof="0"/>
          </a:p>
        </p:txBody>
      </p:sp>
    </p:spTree>
    <p:extLst>
      <p:ext uri="{BB962C8B-B14F-4D97-AF65-F5344CB8AC3E}">
        <p14:creationId xmlns:p14="http://schemas.microsoft.com/office/powerpoint/2010/main" val="1391604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161898-D03E-42B1-AB99-6238F44106DB}"/>
              </a:ext>
            </a:extLst>
          </p:cNvPr>
          <p:cNvSpPr>
            <a:spLocks noGrp="1"/>
          </p:cNvSpPr>
          <p:nvPr>
            <p:ph type="title"/>
          </p:nvPr>
        </p:nvSpPr>
        <p:spPr/>
        <p:txBody>
          <a:bodyPr/>
          <a:lstStyle/>
          <a:p>
            <a:r>
              <a:rPr lang="en-GB" dirty="0"/>
              <a:t>The evidence base</a:t>
            </a:r>
          </a:p>
        </p:txBody>
      </p:sp>
      <p:sp>
        <p:nvSpPr>
          <p:cNvPr id="7" name="Content Placeholder 6">
            <a:extLst>
              <a:ext uri="{FF2B5EF4-FFF2-40B4-BE49-F238E27FC236}">
                <a16:creationId xmlns:a16="http://schemas.microsoft.com/office/drawing/2014/main" id="{0E959867-6FFB-4D4A-9F52-44C88A69111C}"/>
              </a:ext>
            </a:extLst>
          </p:cNvPr>
          <p:cNvSpPr>
            <a:spLocks noGrp="1"/>
          </p:cNvSpPr>
          <p:nvPr>
            <p:ph sz="quarter" idx="13"/>
          </p:nvPr>
        </p:nvSpPr>
        <p:spPr/>
        <p:txBody>
          <a:bodyPr/>
          <a:lstStyle/>
          <a:p>
            <a:r>
              <a:rPr lang="en-GB" sz="2000" b="1" dirty="0"/>
              <a:t>Platform / aggregators:</a:t>
            </a:r>
            <a:r>
              <a:rPr lang="en-GB" sz="2000" dirty="0"/>
              <a:t> 243 audits were conducted on 54 different platforms, an average of 4.5 audits per platform.</a:t>
            </a:r>
            <a:r>
              <a:rPr lang="en-GB" sz="2000" b="1" dirty="0"/>
              <a:t> </a:t>
            </a:r>
            <a:endParaRPr lang="en-GB" sz="2000" dirty="0"/>
          </a:p>
          <a:p>
            <a:r>
              <a:rPr lang="en-GB" sz="2000" b="1" dirty="0"/>
              <a:t>Publishers:</a:t>
            </a:r>
            <a:r>
              <a:rPr lang="en-GB" sz="2000" dirty="0"/>
              <a:t> 342 audits were conducted on 87 publishers, an average of 3.9 audits per publisher.</a:t>
            </a:r>
          </a:p>
          <a:p>
            <a:r>
              <a:rPr lang="en-GB" sz="2000" b="1" dirty="0"/>
              <a:t>Institutions and individuals:</a:t>
            </a:r>
            <a:r>
              <a:rPr lang="en-GB" sz="2000" dirty="0"/>
              <a:t> – 49 Higher education (HE) institutions took part, 2 aggregators (Kortext and ProQuest), plus one other who didn’t provide an institutional email.</a:t>
            </a:r>
          </a:p>
          <a:p>
            <a:r>
              <a:rPr lang="en-GB" sz="2000" dirty="0"/>
              <a:t>The </a:t>
            </a:r>
            <a:r>
              <a:rPr lang="en-GB" sz="2000" b="1" dirty="0"/>
              <a:t>seven most prolific HE university libraries </a:t>
            </a:r>
            <a:r>
              <a:rPr lang="en-GB" sz="2000" dirty="0"/>
              <a:t>were as follows (number of audits in brackets):</a:t>
            </a:r>
          </a:p>
          <a:p>
            <a:pPr lvl="1"/>
            <a:r>
              <a:rPr lang="en-GB" sz="1600" dirty="0"/>
              <a:t>City, University of London (92), Leeds Beckett (50), Open University (48), Swansea (43) Sheffield </a:t>
            </a:r>
            <a:r>
              <a:rPr lang="en-GB" sz="1600" dirty="0" err="1"/>
              <a:t>Hallum</a:t>
            </a:r>
            <a:r>
              <a:rPr lang="en-GB" sz="1600" dirty="0"/>
              <a:t> University (31), Leeds and Huddersfield – (27 each).</a:t>
            </a:r>
          </a:p>
          <a:p>
            <a:pPr marL="0" indent="0">
              <a:buNone/>
            </a:pPr>
            <a:endParaRPr lang="en-GB" sz="2000" dirty="0"/>
          </a:p>
          <a:p>
            <a:endParaRPr lang="en-GB" sz="2000" dirty="0"/>
          </a:p>
        </p:txBody>
      </p:sp>
      <p:sp>
        <p:nvSpPr>
          <p:cNvPr id="5" name="Slide Number Placeholder 4">
            <a:extLst>
              <a:ext uri="{FF2B5EF4-FFF2-40B4-BE49-F238E27FC236}">
                <a16:creationId xmlns:a16="http://schemas.microsoft.com/office/drawing/2014/main" id="{4C14E78F-FBE2-4595-991F-A496D92CD72D}"/>
              </a:ext>
            </a:extLst>
          </p:cNvPr>
          <p:cNvSpPr>
            <a:spLocks noGrp="1"/>
          </p:cNvSpPr>
          <p:nvPr>
            <p:ph type="sldNum" sz="quarter" idx="16"/>
          </p:nvPr>
        </p:nvSpPr>
        <p:spPr/>
        <p:txBody>
          <a:bodyPr/>
          <a:lstStyle/>
          <a:p>
            <a:fld id="{BC1903E8-1638-4376-A5CE-0131C1204B53}" type="slidenum">
              <a:rPr lang="en-GB" noProof="0" smtClean="0"/>
              <a:pPr/>
              <a:t>37</a:t>
            </a:fld>
            <a:endParaRPr lang="en-GB" noProof="0"/>
          </a:p>
        </p:txBody>
      </p:sp>
    </p:spTree>
    <p:extLst>
      <p:ext uri="{BB962C8B-B14F-4D97-AF65-F5344CB8AC3E}">
        <p14:creationId xmlns:p14="http://schemas.microsoft.com/office/powerpoint/2010/main" val="1251303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948B4-BD45-45A2-9D4B-5FAD1E79C2A7}"/>
              </a:ext>
            </a:extLst>
          </p:cNvPr>
          <p:cNvSpPr>
            <a:spLocks noGrp="1"/>
          </p:cNvSpPr>
          <p:nvPr>
            <p:ph type="title"/>
          </p:nvPr>
        </p:nvSpPr>
        <p:spPr/>
        <p:txBody>
          <a:bodyPr/>
          <a:lstStyle/>
          <a:p>
            <a:r>
              <a:rPr lang="en-GB" dirty="0"/>
              <a:t>Particular thanks</a:t>
            </a:r>
          </a:p>
        </p:txBody>
      </p:sp>
      <p:sp>
        <p:nvSpPr>
          <p:cNvPr id="6" name="Content Placeholder 5">
            <a:extLst>
              <a:ext uri="{FF2B5EF4-FFF2-40B4-BE49-F238E27FC236}">
                <a16:creationId xmlns:a16="http://schemas.microsoft.com/office/drawing/2014/main" id="{4562A1EA-6EE1-45FA-B6E6-6026EC13B8A6}"/>
              </a:ext>
            </a:extLst>
          </p:cNvPr>
          <p:cNvSpPr>
            <a:spLocks noGrp="1"/>
          </p:cNvSpPr>
          <p:nvPr>
            <p:ph sz="quarter" idx="13"/>
          </p:nvPr>
        </p:nvSpPr>
        <p:spPr>
          <a:xfrm>
            <a:off x="215900" y="898264"/>
            <a:ext cx="8712199" cy="3852864"/>
          </a:xfrm>
        </p:spPr>
        <p:txBody>
          <a:bodyPr/>
          <a:lstStyle/>
          <a:p>
            <a:r>
              <a:rPr lang="en-GB" sz="2000" dirty="0"/>
              <a:t>Publishers Association and Springer Nature in getting us started.</a:t>
            </a:r>
          </a:p>
          <a:p>
            <a:r>
              <a:rPr lang="en-GB" sz="2000" dirty="0"/>
              <a:t>London </a:t>
            </a:r>
            <a:r>
              <a:rPr lang="en-GB" sz="2000" dirty="0" err="1"/>
              <a:t>bookfair</a:t>
            </a:r>
            <a:r>
              <a:rPr lang="en-GB" sz="2000" dirty="0"/>
              <a:t> and Publishers Licensing Society for support with making the project public.</a:t>
            </a:r>
          </a:p>
          <a:p>
            <a:r>
              <a:rPr lang="en-GB" sz="2000" dirty="0"/>
              <a:t>Everyone contributing to the steering group, especially suppliers.</a:t>
            </a:r>
          </a:p>
          <a:p>
            <a:r>
              <a:rPr lang="en-GB" sz="2000" dirty="0"/>
              <a:t>Kings College London and the University of Liverpool for pilots.</a:t>
            </a:r>
          </a:p>
          <a:p>
            <a:r>
              <a:rPr lang="en-GB" sz="2000" dirty="0"/>
              <a:t>Huw Alexander (Sage / </a:t>
            </a:r>
            <a:r>
              <a:rPr lang="en-GB" sz="2000" dirty="0" err="1"/>
              <a:t>textBOX</a:t>
            </a:r>
            <a:r>
              <a:rPr lang="en-GB" sz="2000" dirty="0"/>
              <a:t>) for advice and an amazing database of accessibility </a:t>
            </a:r>
            <a:r>
              <a:rPr lang="en-GB" sz="2000" dirty="0" err="1"/>
              <a:t>urls</a:t>
            </a:r>
            <a:r>
              <a:rPr lang="en-GB" sz="2000" dirty="0"/>
              <a:t>.</a:t>
            </a:r>
          </a:p>
          <a:p>
            <a:r>
              <a:rPr lang="en-GB" sz="2000" dirty="0"/>
              <a:t>Data divas and story tellers (Susan Smith, Jamie Phillips, Ben Watson, David Clover, Jessica Wykes, Huw Alexander, Gopal Dutta, Annette Moore)</a:t>
            </a:r>
          </a:p>
          <a:p>
            <a:r>
              <a:rPr lang="en-GB" sz="2000" dirty="0"/>
              <a:t>Kat Bradley, Dita </a:t>
            </a:r>
            <a:r>
              <a:rPr lang="en-GB" sz="2000" dirty="0" err="1"/>
              <a:t>Krauzer</a:t>
            </a:r>
            <a:r>
              <a:rPr lang="en-GB" sz="2000" dirty="0"/>
              <a:t> and James Atkinson who covered 101 audits.</a:t>
            </a:r>
          </a:p>
          <a:p>
            <a:r>
              <a:rPr lang="en-GB" sz="2000" dirty="0"/>
              <a:t>Jisc for facilitation support and the Jiscmail service.</a:t>
            </a:r>
          </a:p>
          <a:p>
            <a:endParaRPr lang="en-GB" sz="2000" dirty="0"/>
          </a:p>
          <a:p>
            <a:endParaRPr lang="en-GB" sz="2000" dirty="0"/>
          </a:p>
        </p:txBody>
      </p:sp>
      <p:sp>
        <p:nvSpPr>
          <p:cNvPr id="5" name="Slide Number Placeholder 4">
            <a:extLst>
              <a:ext uri="{FF2B5EF4-FFF2-40B4-BE49-F238E27FC236}">
                <a16:creationId xmlns:a16="http://schemas.microsoft.com/office/drawing/2014/main" id="{D052B0DA-CF60-48AF-95AB-008238B3E47E}"/>
              </a:ext>
            </a:extLst>
          </p:cNvPr>
          <p:cNvSpPr>
            <a:spLocks noGrp="1"/>
          </p:cNvSpPr>
          <p:nvPr>
            <p:ph type="sldNum" sz="quarter" idx="16"/>
          </p:nvPr>
        </p:nvSpPr>
        <p:spPr/>
        <p:txBody>
          <a:bodyPr/>
          <a:lstStyle/>
          <a:p>
            <a:fld id="{BC1903E8-1638-4376-A5CE-0131C1204B53}" type="slidenum">
              <a:rPr lang="en-GB" noProof="0" smtClean="0"/>
              <a:pPr/>
              <a:t>38</a:t>
            </a:fld>
            <a:endParaRPr lang="en-GB" noProof="0"/>
          </a:p>
        </p:txBody>
      </p:sp>
    </p:spTree>
    <p:extLst>
      <p:ext uri="{BB962C8B-B14F-4D97-AF65-F5344CB8AC3E}">
        <p14:creationId xmlns:p14="http://schemas.microsoft.com/office/powerpoint/2010/main" val="2998790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BF1E-A165-4A1A-9425-0E2A15F4C033}"/>
              </a:ext>
            </a:extLst>
          </p:cNvPr>
          <p:cNvSpPr>
            <a:spLocks noGrp="1"/>
          </p:cNvSpPr>
          <p:nvPr>
            <p:ph type="title"/>
          </p:nvPr>
        </p:nvSpPr>
        <p:spPr/>
        <p:txBody>
          <a:bodyPr/>
          <a:lstStyle/>
          <a:p>
            <a:r>
              <a:rPr lang="en-US"/>
              <a:t>Further links and actions</a:t>
            </a:r>
          </a:p>
        </p:txBody>
      </p:sp>
      <p:sp>
        <p:nvSpPr>
          <p:cNvPr id="3" name="Content Placeholder 2">
            <a:extLst>
              <a:ext uri="{FF2B5EF4-FFF2-40B4-BE49-F238E27FC236}">
                <a16:creationId xmlns:a16="http://schemas.microsoft.com/office/drawing/2014/main" id="{0F62817F-B194-4B13-93E4-250C467D127F}"/>
              </a:ext>
            </a:extLst>
          </p:cNvPr>
          <p:cNvSpPr>
            <a:spLocks noGrp="1"/>
          </p:cNvSpPr>
          <p:nvPr>
            <p:ph sz="quarter" idx="13"/>
          </p:nvPr>
        </p:nvSpPr>
        <p:spPr/>
        <p:txBody>
          <a:bodyPr vert="horz" lIns="0" tIns="0" rIns="0" bIns="0" rtlCol="0" anchor="t">
            <a:noAutofit/>
          </a:bodyPr>
          <a:lstStyle/>
          <a:p>
            <a:pPr marL="215900" indent="-215900"/>
            <a:r>
              <a:rPr lang="en-US" dirty="0">
                <a:hlinkClick r:id="rId3"/>
              </a:rPr>
              <a:t>Aspire website</a:t>
            </a:r>
            <a:r>
              <a:rPr lang="en-US" dirty="0"/>
              <a:t> – </a:t>
            </a:r>
            <a:r>
              <a:rPr lang="en-US" dirty="0">
                <a:hlinkClick r:id="rId4"/>
              </a:rPr>
              <a:t>http://tiny.cc/aspire2018</a:t>
            </a:r>
            <a:r>
              <a:rPr lang="en-US" dirty="0"/>
              <a:t> </a:t>
            </a:r>
          </a:p>
          <a:p>
            <a:pPr marL="215900" indent="-215900"/>
            <a:r>
              <a:rPr lang="en-US" dirty="0"/>
              <a:t>Jisc online training for publishers </a:t>
            </a:r>
            <a:r>
              <a:rPr lang="en-US" dirty="0">
                <a:hlinkClick r:id="rId5"/>
              </a:rPr>
              <a:t>https://www.jisc.ac.uk/training/e-book-accessibility</a:t>
            </a:r>
            <a:r>
              <a:rPr lang="en-US" dirty="0"/>
              <a:t> </a:t>
            </a:r>
          </a:p>
          <a:p>
            <a:pPr marL="215900" indent="-215900"/>
            <a:r>
              <a:rPr lang="en-US" dirty="0"/>
              <a:t>Jisc </a:t>
            </a:r>
            <a:r>
              <a:rPr lang="en-US" dirty="0">
                <a:hlinkClick r:id="rId6"/>
              </a:rPr>
              <a:t>Accessibility support</a:t>
            </a:r>
            <a:r>
              <a:rPr lang="en-US" dirty="0"/>
              <a:t> for HE and FE</a:t>
            </a:r>
          </a:p>
          <a:p>
            <a:pPr marL="215900" indent="-215900"/>
            <a:r>
              <a:rPr lang="en-US" dirty="0"/>
              <a:t>Finding publisher accessibility information - </a:t>
            </a:r>
            <a:r>
              <a:rPr lang="en-GB" u="sng" dirty="0">
                <a:hlinkClick r:id="rId7"/>
              </a:rPr>
              <a:t>https://www.textboxdigital.com/searchboxhome</a:t>
            </a:r>
            <a:endParaRPr lang="en-GB" dirty="0"/>
          </a:p>
          <a:p>
            <a:pPr marL="0" indent="0">
              <a:buNone/>
            </a:pPr>
            <a:endParaRPr lang="en-US" dirty="0"/>
          </a:p>
        </p:txBody>
      </p:sp>
      <p:sp>
        <p:nvSpPr>
          <p:cNvPr id="7" name="Slide Number Placeholder 6">
            <a:extLst>
              <a:ext uri="{FF2B5EF4-FFF2-40B4-BE49-F238E27FC236}">
                <a16:creationId xmlns:a16="http://schemas.microsoft.com/office/drawing/2014/main" id="{E2903394-6B81-46C3-BE36-1B38D59F377A}"/>
              </a:ext>
            </a:extLst>
          </p:cNvPr>
          <p:cNvSpPr>
            <a:spLocks noGrp="1"/>
          </p:cNvSpPr>
          <p:nvPr>
            <p:ph type="sldNum" sz="quarter" idx="16"/>
          </p:nvPr>
        </p:nvSpPr>
        <p:spPr/>
        <p:txBody>
          <a:bodyPr/>
          <a:lstStyle/>
          <a:p>
            <a:fld id="{BC1903E8-1638-4376-A5CE-0131C1204B53}" type="slidenum">
              <a:rPr lang="en-GB" noProof="0" smtClean="0"/>
              <a:pPr/>
              <a:t>39</a:t>
            </a:fld>
            <a:endParaRPr lang="en-GB" noProof="0"/>
          </a:p>
        </p:txBody>
      </p:sp>
    </p:spTree>
    <p:extLst>
      <p:ext uri="{BB962C8B-B14F-4D97-AF65-F5344CB8AC3E}">
        <p14:creationId xmlns:p14="http://schemas.microsoft.com/office/powerpoint/2010/main" val="1572615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35BEEF-8D58-4094-B175-F6F8EAF155CF}"/>
              </a:ext>
            </a:extLst>
          </p:cNvPr>
          <p:cNvSpPr>
            <a:spLocks noGrp="1"/>
          </p:cNvSpPr>
          <p:nvPr>
            <p:ph type="title"/>
          </p:nvPr>
        </p:nvSpPr>
        <p:spPr/>
        <p:txBody>
          <a:bodyPr/>
          <a:lstStyle/>
          <a:p>
            <a:r>
              <a:rPr lang="en-GB" dirty="0"/>
              <a:t>Sample good practices?</a:t>
            </a:r>
          </a:p>
        </p:txBody>
      </p:sp>
      <p:sp>
        <p:nvSpPr>
          <p:cNvPr id="5" name="Slide Number Placeholder 4">
            <a:extLst>
              <a:ext uri="{FF2B5EF4-FFF2-40B4-BE49-F238E27FC236}">
                <a16:creationId xmlns:a16="http://schemas.microsoft.com/office/drawing/2014/main" id="{03BA7A2A-1E85-491B-A8D6-5301702C97CA}"/>
              </a:ext>
            </a:extLst>
          </p:cNvPr>
          <p:cNvSpPr>
            <a:spLocks noGrp="1"/>
          </p:cNvSpPr>
          <p:nvPr>
            <p:ph type="sldNum" sz="quarter" idx="16"/>
          </p:nvPr>
        </p:nvSpPr>
        <p:spPr/>
        <p:txBody>
          <a:bodyPr/>
          <a:lstStyle/>
          <a:p>
            <a:fld id="{BC1903E8-1638-4376-A5CE-0131C1204B53}" type="slidenum">
              <a:rPr lang="en-GB" noProof="0" smtClean="0"/>
              <a:pPr/>
              <a:t>4</a:t>
            </a:fld>
            <a:endParaRPr lang="en-GB" noProof="0"/>
          </a:p>
        </p:txBody>
      </p:sp>
      <p:pic>
        <p:nvPicPr>
          <p:cNvPr id="11" name="Picture 10">
            <a:extLst>
              <a:ext uri="{FF2B5EF4-FFF2-40B4-BE49-F238E27FC236}">
                <a16:creationId xmlns:a16="http://schemas.microsoft.com/office/drawing/2014/main" id="{64CF84D6-0F43-44D2-8C69-C9D49CB9C9D7}"/>
              </a:ext>
            </a:extLst>
          </p:cNvPr>
          <p:cNvPicPr>
            <a:picLocks noChangeAspect="1"/>
          </p:cNvPicPr>
          <p:nvPr/>
        </p:nvPicPr>
        <p:blipFill>
          <a:blip r:embed="rId3"/>
          <a:stretch>
            <a:fillRect/>
          </a:stretch>
        </p:blipFill>
        <p:spPr>
          <a:xfrm>
            <a:off x="6425853" y="1062432"/>
            <a:ext cx="2449119" cy="3376596"/>
          </a:xfrm>
          <a:prstGeom prst="rect">
            <a:avLst/>
          </a:prstGeom>
          <a:ln>
            <a:solidFill>
              <a:schemeClr val="tx1"/>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987C8507-C239-474E-8DEB-B078AA8B64BD}"/>
              </a:ext>
            </a:extLst>
          </p:cNvPr>
          <p:cNvSpPr txBox="1"/>
          <p:nvPr/>
        </p:nvSpPr>
        <p:spPr>
          <a:xfrm>
            <a:off x="1255561" y="713952"/>
            <a:ext cx="1462588" cy="377402"/>
          </a:xfrm>
          <a:prstGeom prst="rect">
            <a:avLst/>
          </a:prstGeom>
          <a:noFill/>
        </p:spPr>
        <p:txBody>
          <a:bodyPr wrap="square" lIns="72000" tIns="36000" rIns="72000" bIns="36000" rtlCol="0" anchor="ctr" anchorCtr="0">
            <a:spAutoFit/>
          </a:bodyPr>
          <a:lstStyle/>
          <a:p>
            <a:pPr>
              <a:lnSpc>
                <a:spcPct val="99000"/>
              </a:lnSpc>
            </a:pPr>
            <a:r>
              <a:rPr lang="en-GB" sz="2000" dirty="0"/>
              <a:t>Palgrave</a:t>
            </a:r>
          </a:p>
        </p:txBody>
      </p:sp>
      <p:sp>
        <p:nvSpPr>
          <p:cNvPr id="13" name="TextBox 12">
            <a:extLst>
              <a:ext uri="{FF2B5EF4-FFF2-40B4-BE49-F238E27FC236}">
                <a16:creationId xmlns:a16="http://schemas.microsoft.com/office/drawing/2014/main" id="{C4CF78BF-A7CA-4A67-9EF2-335380ED9708}"/>
              </a:ext>
            </a:extLst>
          </p:cNvPr>
          <p:cNvSpPr txBox="1"/>
          <p:nvPr/>
        </p:nvSpPr>
        <p:spPr>
          <a:xfrm>
            <a:off x="3973569" y="2231986"/>
            <a:ext cx="1462588" cy="377402"/>
          </a:xfrm>
          <a:prstGeom prst="rect">
            <a:avLst/>
          </a:prstGeom>
          <a:noFill/>
        </p:spPr>
        <p:txBody>
          <a:bodyPr wrap="square" lIns="72000" tIns="36000" rIns="72000" bIns="36000" rtlCol="0" anchor="ctr" anchorCtr="0">
            <a:spAutoFit/>
          </a:bodyPr>
          <a:lstStyle/>
          <a:p>
            <a:pPr>
              <a:lnSpc>
                <a:spcPct val="99000"/>
              </a:lnSpc>
            </a:pPr>
            <a:r>
              <a:rPr lang="en-GB" sz="2000" dirty="0"/>
              <a:t>Elsevier</a:t>
            </a:r>
          </a:p>
        </p:txBody>
      </p:sp>
      <p:sp>
        <p:nvSpPr>
          <p:cNvPr id="14" name="TextBox 13">
            <a:extLst>
              <a:ext uri="{FF2B5EF4-FFF2-40B4-BE49-F238E27FC236}">
                <a16:creationId xmlns:a16="http://schemas.microsoft.com/office/drawing/2014/main" id="{A92132ED-93AD-443B-920A-3FD3F4A144CA}"/>
              </a:ext>
            </a:extLst>
          </p:cNvPr>
          <p:cNvSpPr txBox="1"/>
          <p:nvPr/>
        </p:nvSpPr>
        <p:spPr>
          <a:xfrm>
            <a:off x="7157145" y="630531"/>
            <a:ext cx="1462588" cy="377402"/>
          </a:xfrm>
          <a:prstGeom prst="rect">
            <a:avLst/>
          </a:prstGeom>
          <a:noFill/>
        </p:spPr>
        <p:txBody>
          <a:bodyPr wrap="square" lIns="72000" tIns="36000" rIns="72000" bIns="36000" rtlCol="0" anchor="ctr" anchorCtr="0">
            <a:spAutoFit/>
          </a:bodyPr>
          <a:lstStyle/>
          <a:p>
            <a:pPr>
              <a:lnSpc>
                <a:spcPct val="99000"/>
              </a:lnSpc>
            </a:pPr>
            <a:r>
              <a:rPr lang="en-GB" sz="2000" dirty="0"/>
              <a:t>Kortext</a:t>
            </a:r>
          </a:p>
        </p:txBody>
      </p:sp>
      <p:pic>
        <p:nvPicPr>
          <p:cNvPr id="17" name="Picture 16">
            <a:extLst>
              <a:ext uri="{FF2B5EF4-FFF2-40B4-BE49-F238E27FC236}">
                <a16:creationId xmlns:a16="http://schemas.microsoft.com/office/drawing/2014/main" id="{F719EA48-5501-4440-8D83-DEDF160DF4D4}"/>
              </a:ext>
            </a:extLst>
          </p:cNvPr>
          <p:cNvPicPr>
            <a:picLocks noChangeAspect="1"/>
          </p:cNvPicPr>
          <p:nvPr/>
        </p:nvPicPr>
        <p:blipFill>
          <a:blip r:embed="rId4"/>
          <a:stretch>
            <a:fillRect/>
          </a:stretch>
        </p:blipFill>
        <p:spPr>
          <a:xfrm>
            <a:off x="284567" y="1091354"/>
            <a:ext cx="3527079" cy="2840510"/>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4" descr="A screenshot of a social media post&#10;&#10;Description generated with very high confidence">
            <a:extLst>
              <a:ext uri="{FF2B5EF4-FFF2-40B4-BE49-F238E27FC236}">
                <a16:creationId xmlns:a16="http://schemas.microsoft.com/office/drawing/2014/main" id="{2BA8E00B-C080-4A57-A4D7-558CD8F5B5C9}"/>
              </a:ext>
            </a:extLst>
          </p:cNvPr>
          <p:cNvPicPr>
            <a:picLocks noChangeAspect="1"/>
          </p:cNvPicPr>
          <p:nvPr/>
        </p:nvPicPr>
        <p:blipFill>
          <a:blip r:embed="rId5"/>
          <a:stretch>
            <a:fillRect/>
          </a:stretch>
        </p:blipFill>
        <p:spPr>
          <a:xfrm>
            <a:off x="2696335" y="2669073"/>
            <a:ext cx="3269294" cy="206039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3850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804AF-F72A-4008-958F-2EE51992FE52}"/>
              </a:ext>
            </a:extLst>
          </p:cNvPr>
          <p:cNvSpPr>
            <a:spLocks noGrp="1"/>
          </p:cNvSpPr>
          <p:nvPr>
            <p:ph type="title"/>
          </p:nvPr>
        </p:nvSpPr>
        <p:spPr/>
        <p:txBody>
          <a:bodyPr/>
          <a:lstStyle/>
          <a:p>
            <a:r>
              <a:rPr lang="en-GB" dirty="0"/>
              <a:t>Why and for who?</a:t>
            </a:r>
          </a:p>
        </p:txBody>
      </p:sp>
      <p:sp>
        <p:nvSpPr>
          <p:cNvPr id="3" name="Slide Number Placeholder 2">
            <a:extLst>
              <a:ext uri="{FF2B5EF4-FFF2-40B4-BE49-F238E27FC236}">
                <a16:creationId xmlns:a16="http://schemas.microsoft.com/office/drawing/2014/main" id="{A44DBA7E-E601-46CB-AC9E-6982B6E71FCD}"/>
              </a:ext>
            </a:extLst>
          </p:cNvPr>
          <p:cNvSpPr>
            <a:spLocks noGrp="1"/>
          </p:cNvSpPr>
          <p:nvPr>
            <p:ph type="sldNum" sz="quarter" idx="12"/>
          </p:nvPr>
        </p:nvSpPr>
        <p:spPr/>
        <p:txBody>
          <a:bodyPr/>
          <a:lstStyle/>
          <a:p>
            <a:fld id="{BC1903E8-1638-4376-A5CE-0131C1204B53}" type="slidenum">
              <a:rPr lang="en-GB" noProof="0" smtClean="0"/>
              <a:pPr/>
              <a:t>5</a:t>
            </a:fld>
            <a:endParaRPr lang="en-GB" noProof="0"/>
          </a:p>
        </p:txBody>
      </p:sp>
      <p:sp>
        <p:nvSpPr>
          <p:cNvPr id="4" name="TextBox 3">
            <a:extLst>
              <a:ext uri="{FF2B5EF4-FFF2-40B4-BE49-F238E27FC236}">
                <a16:creationId xmlns:a16="http://schemas.microsoft.com/office/drawing/2014/main" id="{EF692886-D673-48EE-9DF1-C1B6F4AFB36E}"/>
              </a:ext>
            </a:extLst>
          </p:cNvPr>
          <p:cNvSpPr txBox="1"/>
          <p:nvPr/>
        </p:nvSpPr>
        <p:spPr>
          <a:xfrm>
            <a:off x="517160" y="966866"/>
            <a:ext cx="3485213" cy="3424390"/>
          </a:xfrm>
          <a:prstGeom prst="rect">
            <a:avLst/>
          </a:prstGeom>
          <a:noFill/>
          <a:ln>
            <a:solidFill>
              <a:schemeClr val="tx1"/>
            </a:solidFill>
          </a:ln>
        </p:spPr>
        <p:txBody>
          <a:bodyPr wrap="square" lIns="72000" tIns="36000" rIns="72000" bIns="36000" rtlCol="0" anchor="t" anchorCtr="0">
            <a:spAutoFit/>
          </a:bodyPr>
          <a:lstStyle/>
          <a:p>
            <a:pPr>
              <a:lnSpc>
                <a:spcPct val="99000"/>
              </a:lnSpc>
            </a:pPr>
            <a:r>
              <a:rPr lang="en-GB" sz="2000" b="1" dirty="0"/>
              <a:t>Student</a:t>
            </a:r>
          </a:p>
          <a:p>
            <a:pPr marL="342900" indent="-342900">
              <a:lnSpc>
                <a:spcPct val="99000"/>
              </a:lnSpc>
              <a:buFont typeface="Arial" panose="020B0604020202020204" pitchFamily="34" charset="0"/>
              <a:buChar char="•"/>
            </a:pPr>
            <a:r>
              <a:rPr lang="en-GB" sz="2000" dirty="0"/>
              <a:t>Can I read this comfortably?</a:t>
            </a:r>
          </a:p>
          <a:p>
            <a:pPr marL="342900" indent="-342900">
              <a:lnSpc>
                <a:spcPct val="99000"/>
              </a:lnSpc>
              <a:buFont typeface="Arial" panose="020B0604020202020204" pitchFamily="34" charset="0"/>
              <a:buChar char="•"/>
            </a:pPr>
            <a:r>
              <a:rPr lang="en-GB" sz="2000" dirty="0"/>
              <a:t>Can I read it at all?</a:t>
            </a:r>
          </a:p>
          <a:p>
            <a:pPr marL="342900" indent="-342900">
              <a:lnSpc>
                <a:spcPct val="99000"/>
              </a:lnSpc>
              <a:buFont typeface="Arial" panose="020B0604020202020204" pitchFamily="34" charset="0"/>
              <a:buChar char="•"/>
            </a:pPr>
            <a:r>
              <a:rPr lang="en-GB" sz="2000" dirty="0"/>
              <a:t>How much time will I waste finding out?</a:t>
            </a:r>
          </a:p>
          <a:p>
            <a:pPr marL="342900" indent="-342900">
              <a:lnSpc>
                <a:spcPct val="99000"/>
              </a:lnSpc>
              <a:buFont typeface="Arial" panose="020B0604020202020204" pitchFamily="34" charset="0"/>
              <a:buChar char="•"/>
            </a:pPr>
            <a:r>
              <a:rPr lang="en-GB" sz="2000" dirty="0"/>
              <a:t>Are there useful features I didn’t even think about?</a:t>
            </a:r>
          </a:p>
          <a:p>
            <a:pPr marL="342900" indent="-342900">
              <a:lnSpc>
                <a:spcPct val="99000"/>
              </a:lnSpc>
              <a:buFont typeface="Arial" panose="020B0604020202020204" pitchFamily="34" charset="0"/>
              <a:buChar char="•"/>
            </a:pPr>
            <a:r>
              <a:rPr lang="en-GB" sz="2000" dirty="0"/>
              <a:t>Do I need to ask for an alternative format?</a:t>
            </a:r>
          </a:p>
          <a:p>
            <a:pPr marL="342900" indent="-342900">
              <a:lnSpc>
                <a:spcPct val="99000"/>
              </a:lnSpc>
              <a:buFont typeface="Arial" panose="020B0604020202020204" pitchFamily="34" charset="0"/>
              <a:buChar char="•"/>
            </a:pPr>
            <a:endParaRPr lang="en-GB" sz="2000" dirty="0"/>
          </a:p>
          <a:p>
            <a:pPr>
              <a:lnSpc>
                <a:spcPct val="99000"/>
              </a:lnSpc>
            </a:pPr>
            <a:endParaRPr lang="en-GB" sz="2000" dirty="0"/>
          </a:p>
        </p:txBody>
      </p:sp>
    </p:spTree>
    <p:extLst>
      <p:ext uri="{BB962C8B-B14F-4D97-AF65-F5344CB8AC3E}">
        <p14:creationId xmlns:p14="http://schemas.microsoft.com/office/powerpoint/2010/main" val="2498772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804AF-F72A-4008-958F-2EE51992FE52}"/>
              </a:ext>
            </a:extLst>
          </p:cNvPr>
          <p:cNvSpPr>
            <a:spLocks noGrp="1"/>
          </p:cNvSpPr>
          <p:nvPr>
            <p:ph type="title"/>
          </p:nvPr>
        </p:nvSpPr>
        <p:spPr/>
        <p:txBody>
          <a:bodyPr/>
          <a:lstStyle/>
          <a:p>
            <a:r>
              <a:rPr lang="en-GB" dirty="0"/>
              <a:t>Why and for who?</a:t>
            </a:r>
          </a:p>
        </p:txBody>
      </p:sp>
      <p:sp>
        <p:nvSpPr>
          <p:cNvPr id="3" name="Slide Number Placeholder 2">
            <a:extLst>
              <a:ext uri="{FF2B5EF4-FFF2-40B4-BE49-F238E27FC236}">
                <a16:creationId xmlns:a16="http://schemas.microsoft.com/office/drawing/2014/main" id="{A44DBA7E-E601-46CB-AC9E-6982B6E71FCD}"/>
              </a:ext>
            </a:extLst>
          </p:cNvPr>
          <p:cNvSpPr>
            <a:spLocks noGrp="1"/>
          </p:cNvSpPr>
          <p:nvPr>
            <p:ph type="sldNum" sz="quarter" idx="12"/>
          </p:nvPr>
        </p:nvSpPr>
        <p:spPr/>
        <p:txBody>
          <a:bodyPr/>
          <a:lstStyle/>
          <a:p>
            <a:fld id="{BC1903E8-1638-4376-A5CE-0131C1204B53}" type="slidenum">
              <a:rPr lang="en-GB" noProof="0" smtClean="0"/>
              <a:pPr/>
              <a:t>6</a:t>
            </a:fld>
            <a:endParaRPr lang="en-GB" noProof="0"/>
          </a:p>
        </p:txBody>
      </p:sp>
      <p:sp>
        <p:nvSpPr>
          <p:cNvPr id="4" name="TextBox 3">
            <a:extLst>
              <a:ext uri="{FF2B5EF4-FFF2-40B4-BE49-F238E27FC236}">
                <a16:creationId xmlns:a16="http://schemas.microsoft.com/office/drawing/2014/main" id="{EF692886-D673-48EE-9DF1-C1B6F4AFB36E}"/>
              </a:ext>
            </a:extLst>
          </p:cNvPr>
          <p:cNvSpPr txBox="1"/>
          <p:nvPr/>
        </p:nvSpPr>
        <p:spPr>
          <a:xfrm>
            <a:off x="517160" y="966866"/>
            <a:ext cx="3485213" cy="3424390"/>
          </a:xfrm>
          <a:prstGeom prst="rect">
            <a:avLst/>
          </a:prstGeom>
          <a:noFill/>
          <a:ln>
            <a:solidFill>
              <a:schemeClr val="tx1"/>
            </a:solidFill>
          </a:ln>
        </p:spPr>
        <p:txBody>
          <a:bodyPr wrap="square" lIns="72000" tIns="36000" rIns="72000" bIns="36000" rtlCol="0" anchor="t" anchorCtr="0">
            <a:spAutoFit/>
          </a:bodyPr>
          <a:lstStyle/>
          <a:p>
            <a:pPr>
              <a:lnSpc>
                <a:spcPct val="99000"/>
              </a:lnSpc>
            </a:pPr>
            <a:r>
              <a:rPr lang="en-GB" sz="2000" b="1" dirty="0"/>
              <a:t>Student</a:t>
            </a:r>
          </a:p>
          <a:p>
            <a:pPr marL="342900" indent="-342900">
              <a:lnSpc>
                <a:spcPct val="99000"/>
              </a:lnSpc>
              <a:buFont typeface="Arial" panose="020B0604020202020204" pitchFamily="34" charset="0"/>
              <a:buChar char="•"/>
            </a:pPr>
            <a:r>
              <a:rPr lang="en-GB" sz="2000" dirty="0"/>
              <a:t>Can I read this comfortably?</a:t>
            </a:r>
          </a:p>
          <a:p>
            <a:pPr marL="342900" indent="-342900">
              <a:lnSpc>
                <a:spcPct val="99000"/>
              </a:lnSpc>
              <a:buFont typeface="Arial" panose="020B0604020202020204" pitchFamily="34" charset="0"/>
              <a:buChar char="•"/>
            </a:pPr>
            <a:r>
              <a:rPr lang="en-GB" sz="2000" dirty="0"/>
              <a:t>Can I read it at all?</a:t>
            </a:r>
          </a:p>
          <a:p>
            <a:pPr marL="342900" indent="-342900">
              <a:lnSpc>
                <a:spcPct val="99000"/>
              </a:lnSpc>
              <a:buFont typeface="Arial" panose="020B0604020202020204" pitchFamily="34" charset="0"/>
              <a:buChar char="•"/>
            </a:pPr>
            <a:r>
              <a:rPr lang="en-GB" sz="2000" dirty="0"/>
              <a:t>How much time will I waste finding out?</a:t>
            </a:r>
          </a:p>
          <a:p>
            <a:pPr marL="342900" indent="-342900">
              <a:lnSpc>
                <a:spcPct val="99000"/>
              </a:lnSpc>
              <a:buFont typeface="Arial" panose="020B0604020202020204" pitchFamily="34" charset="0"/>
              <a:buChar char="•"/>
            </a:pPr>
            <a:r>
              <a:rPr lang="en-GB" sz="2000" dirty="0"/>
              <a:t>Are there useful features I didn’t even think about?</a:t>
            </a:r>
          </a:p>
          <a:p>
            <a:pPr marL="342900" indent="-342900">
              <a:lnSpc>
                <a:spcPct val="99000"/>
              </a:lnSpc>
              <a:buFont typeface="Arial" panose="020B0604020202020204" pitchFamily="34" charset="0"/>
              <a:buChar char="•"/>
            </a:pPr>
            <a:endParaRPr lang="en-GB" sz="2000" dirty="0"/>
          </a:p>
          <a:p>
            <a:pPr marL="342900" indent="-342900">
              <a:lnSpc>
                <a:spcPct val="99000"/>
              </a:lnSpc>
              <a:buFont typeface="Arial" panose="020B0604020202020204" pitchFamily="34" charset="0"/>
              <a:buChar char="•"/>
            </a:pPr>
            <a:endParaRPr lang="en-GB" sz="2000" dirty="0"/>
          </a:p>
          <a:p>
            <a:pPr marL="342900" indent="-342900">
              <a:lnSpc>
                <a:spcPct val="99000"/>
              </a:lnSpc>
              <a:buFont typeface="Arial" panose="020B0604020202020204" pitchFamily="34" charset="0"/>
              <a:buChar char="•"/>
            </a:pPr>
            <a:endParaRPr lang="en-GB" sz="2000" dirty="0"/>
          </a:p>
          <a:p>
            <a:pPr>
              <a:lnSpc>
                <a:spcPct val="99000"/>
              </a:lnSpc>
            </a:pPr>
            <a:endParaRPr lang="en-GB" sz="2000" dirty="0"/>
          </a:p>
        </p:txBody>
      </p:sp>
      <p:sp>
        <p:nvSpPr>
          <p:cNvPr id="5" name="TextBox 4">
            <a:extLst>
              <a:ext uri="{FF2B5EF4-FFF2-40B4-BE49-F238E27FC236}">
                <a16:creationId xmlns:a16="http://schemas.microsoft.com/office/drawing/2014/main" id="{FF57845D-EA59-4741-B009-4C06DA0B0974}"/>
              </a:ext>
            </a:extLst>
          </p:cNvPr>
          <p:cNvSpPr txBox="1"/>
          <p:nvPr/>
        </p:nvSpPr>
        <p:spPr>
          <a:xfrm>
            <a:off x="4723750" y="966866"/>
            <a:ext cx="3485213" cy="3424390"/>
          </a:xfrm>
          <a:prstGeom prst="rect">
            <a:avLst/>
          </a:prstGeom>
          <a:noFill/>
          <a:ln>
            <a:solidFill>
              <a:schemeClr val="tx1"/>
            </a:solidFill>
          </a:ln>
        </p:spPr>
        <p:txBody>
          <a:bodyPr wrap="square" lIns="72000" tIns="36000" rIns="72000" bIns="36000" rtlCol="0" anchor="t" anchorCtr="0">
            <a:spAutoFit/>
          </a:bodyPr>
          <a:lstStyle/>
          <a:p>
            <a:pPr>
              <a:lnSpc>
                <a:spcPct val="99000"/>
              </a:lnSpc>
            </a:pPr>
            <a:r>
              <a:rPr lang="en-GB" sz="2000" b="1" dirty="0"/>
              <a:t>Support staff </a:t>
            </a:r>
          </a:p>
          <a:p>
            <a:pPr marL="342900" indent="-342900">
              <a:lnSpc>
                <a:spcPct val="99000"/>
              </a:lnSpc>
              <a:buFont typeface="Arial" panose="020B0604020202020204" pitchFamily="34" charset="0"/>
              <a:buChar char="•"/>
            </a:pPr>
            <a:r>
              <a:rPr lang="en-GB" sz="2000" dirty="0"/>
              <a:t>Can I advise the student?</a:t>
            </a:r>
          </a:p>
          <a:p>
            <a:pPr marL="342900" indent="-342900">
              <a:lnSpc>
                <a:spcPct val="99000"/>
              </a:lnSpc>
              <a:buFont typeface="Arial" panose="020B0604020202020204" pitchFamily="34" charset="0"/>
              <a:buChar char="•"/>
            </a:pPr>
            <a:r>
              <a:rPr lang="en-GB" sz="2000" dirty="0"/>
              <a:t>Can I give academics reading list guidance?</a:t>
            </a:r>
          </a:p>
          <a:p>
            <a:pPr marL="342900" indent="-342900">
              <a:lnSpc>
                <a:spcPct val="99000"/>
              </a:lnSpc>
              <a:buFont typeface="Arial" panose="020B0604020202020204" pitchFamily="34" charset="0"/>
              <a:buChar char="•"/>
            </a:pPr>
            <a:r>
              <a:rPr lang="en-GB" sz="2000" dirty="0"/>
              <a:t>Do we need to get (or make?) alternative formats?</a:t>
            </a:r>
          </a:p>
          <a:p>
            <a:pPr marL="342900" indent="-342900">
              <a:lnSpc>
                <a:spcPct val="99000"/>
              </a:lnSpc>
              <a:buFont typeface="Arial" panose="020B0604020202020204" pitchFamily="34" charset="0"/>
              <a:buChar char="•"/>
            </a:pPr>
            <a:r>
              <a:rPr lang="en-GB" sz="2000" dirty="0"/>
              <a:t>Will our digital investments cost more than we realised?</a:t>
            </a:r>
          </a:p>
          <a:p>
            <a:pPr marL="342900" indent="-342900">
              <a:lnSpc>
                <a:spcPct val="99000"/>
              </a:lnSpc>
              <a:buFont typeface="Arial" panose="020B0604020202020204" pitchFamily="34" charset="0"/>
              <a:buChar char="•"/>
            </a:pPr>
            <a:r>
              <a:rPr lang="en-GB" sz="2000" dirty="0"/>
              <a:t>… or will they save us money by making learners more self reliant?</a:t>
            </a:r>
          </a:p>
        </p:txBody>
      </p:sp>
    </p:spTree>
    <p:extLst>
      <p:ext uri="{BB962C8B-B14F-4D97-AF65-F5344CB8AC3E}">
        <p14:creationId xmlns:p14="http://schemas.microsoft.com/office/powerpoint/2010/main" val="2064811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7378-61E3-4EF4-9ADA-5F6BCAEA401A}"/>
              </a:ext>
            </a:extLst>
          </p:cNvPr>
          <p:cNvSpPr>
            <a:spLocks noGrp="1"/>
          </p:cNvSpPr>
          <p:nvPr>
            <p:ph type="title"/>
          </p:nvPr>
        </p:nvSpPr>
        <p:spPr/>
        <p:txBody>
          <a:bodyPr/>
          <a:lstStyle/>
          <a:p>
            <a:r>
              <a:rPr lang="en-GB" dirty="0"/>
              <a:t>Background to the Aspire project - 1</a:t>
            </a:r>
          </a:p>
        </p:txBody>
      </p:sp>
      <p:sp>
        <p:nvSpPr>
          <p:cNvPr id="4" name="Content Placeholder 3">
            <a:extLst>
              <a:ext uri="{FF2B5EF4-FFF2-40B4-BE49-F238E27FC236}">
                <a16:creationId xmlns:a16="http://schemas.microsoft.com/office/drawing/2014/main" id="{9F7F449B-E648-483E-A493-969C8DDCF3F2}"/>
              </a:ext>
            </a:extLst>
          </p:cNvPr>
          <p:cNvSpPr>
            <a:spLocks noGrp="1"/>
          </p:cNvSpPr>
          <p:nvPr>
            <p:ph sz="quarter" idx="13"/>
          </p:nvPr>
        </p:nvSpPr>
        <p:spPr/>
        <p:txBody>
          <a:bodyPr/>
          <a:lstStyle/>
          <a:p>
            <a:pPr marL="0" indent="0">
              <a:buNone/>
            </a:pPr>
            <a:r>
              <a:rPr lang="en-GB" sz="2400" b="1" dirty="0"/>
              <a:t>The big questions</a:t>
            </a:r>
          </a:p>
          <a:p>
            <a:r>
              <a:rPr lang="en-GB" sz="2000" b="1" dirty="0"/>
              <a:t>Question 1: </a:t>
            </a:r>
          </a:p>
          <a:p>
            <a:pPr lvl="1"/>
            <a:r>
              <a:rPr lang="en-GB" sz="1800" dirty="0"/>
              <a:t>What information does a disabled student need to use </a:t>
            </a:r>
            <a:r>
              <a:rPr lang="en-GB" sz="1800" dirty="0" err="1"/>
              <a:t>ebooks</a:t>
            </a:r>
            <a:r>
              <a:rPr lang="en-GB" sz="1800" dirty="0"/>
              <a:t> confidently and effectively?</a:t>
            </a:r>
          </a:p>
          <a:p>
            <a:pPr marL="0" indent="0">
              <a:buNone/>
            </a:pPr>
            <a:endParaRPr lang="en-GB" sz="1800" dirty="0"/>
          </a:p>
        </p:txBody>
      </p:sp>
      <p:sp>
        <p:nvSpPr>
          <p:cNvPr id="3" name="Slide Number Placeholder 2">
            <a:extLst>
              <a:ext uri="{FF2B5EF4-FFF2-40B4-BE49-F238E27FC236}">
                <a16:creationId xmlns:a16="http://schemas.microsoft.com/office/drawing/2014/main" id="{9146EEF1-7F99-43DA-82F2-136F43D9C4DF}"/>
              </a:ext>
            </a:extLst>
          </p:cNvPr>
          <p:cNvSpPr>
            <a:spLocks noGrp="1"/>
          </p:cNvSpPr>
          <p:nvPr>
            <p:ph type="sldNum" sz="quarter" idx="16"/>
          </p:nvPr>
        </p:nvSpPr>
        <p:spPr/>
        <p:txBody>
          <a:bodyPr/>
          <a:lstStyle/>
          <a:p>
            <a:fld id="{BC1903E8-1638-4376-A5CE-0131C1204B53}" type="slidenum">
              <a:rPr lang="en-GB" noProof="0" smtClean="0"/>
              <a:pPr/>
              <a:t>7</a:t>
            </a:fld>
            <a:endParaRPr lang="en-GB" noProof="0"/>
          </a:p>
        </p:txBody>
      </p:sp>
    </p:spTree>
    <p:extLst>
      <p:ext uri="{BB962C8B-B14F-4D97-AF65-F5344CB8AC3E}">
        <p14:creationId xmlns:p14="http://schemas.microsoft.com/office/powerpoint/2010/main" val="1740825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7378-61E3-4EF4-9ADA-5F6BCAEA401A}"/>
              </a:ext>
            </a:extLst>
          </p:cNvPr>
          <p:cNvSpPr>
            <a:spLocks noGrp="1"/>
          </p:cNvSpPr>
          <p:nvPr>
            <p:ph type="title"/>
          </p:nvPr>
        </p:nvSpPr>
        <p:spPr/>
        <p:txBody>
          <a:bodyPr/>
          <a:lstStyle/>
          <a:p>
            <a:r>
              <a:rPr lang="en-GB" dirty="0"/>
              <a:t>Background to the Aspire project - 1</a:t>
            </a:r>
          </a:p>
        </p:txBody>
      </p:sp>
      <p:sp>
        <p:nvSpPr>
          <p:cNvPr id="4" name="Content Placeholder 3">
            <a:extLst>
              <a:ext uri="{FF2B5EF4-FFF2-40B4-BE49-F238E27FC236}">
                <a16:creationId xmlns:a16="http://schemas.microsoft.com/office/drawing/2014/main" id="{9F7F449B-E648-483E-A493-969C8DDCF3F2}"/>
              </a:ext>
            </a:extLst>
          </p:cNvPr>
          <p:cNvSpPr>
            <a:spLocks noGrp="1"/>
          </p:cNvSpPr>
          <p:nvPr>
            <p:ph sz="quarter" idx="13"/>
          </p:nvPr>
        </p:nvSpPr>
        <p:spPr/>
        <p:txBody>
          <a:bodyPr/>
          <a:lstStyle/>
          <a:p>
            <a:pPr marL="0" indent="0">
              <a:buNone/>
            </a:pPr>
            <a:r>
              <a:rPr lang="en-GB" sz="2400" b="1" dirty="0"/>
              <a:t>The big questions</a:t>
            </a:r>
          </a:p>
          <a:p>
            <a:r>
              <a:rPr lang="en-GB" sz="2000" b="1" dirty="0"/>
              <a:t>Question 1: </a:t>
            </a:r>
          </a:p>
          <a:p>
            <a:pPr lvl="1"/>
            <a:r>
              <a:rPr lang="en-GB" sz="1800" dirty="0"/>
              <a:t>What information does a disabled student need to use </a:t>
            </a:r>
            <a:r>
              <a:rPr lang="en-GB" sz="1800" dirty="0" err="1"/>
              <a:t>ebooks</a:t>
            </a:r>
            <a:r>
              <a:rPr lang="en-GB" sz="1800" dirty="0"/>
              <a:t> confidently and effectively?</a:t>
            </a:r>
          </a:p>
          <a:p>
            <a:r>
              <a:rPr lang="en-GB" sz="2000" b="1" dirty="0"/>
              <a:t>Question 2: </a:t>
            </a:r>
          </a:p>
          <a:p>
            <a:pPr lvl="1"/>
            <a:r>
              <a:rPr lang="en-GB" sz="1800" dirty="0"/>
              <a:t>Is it realistic for suppliers to provide the information?</a:t>
            </a:r>
          </a:p>
        </p:txBody>
      </p:sp>
      <p:sp>
        <p:nvSpPr>
          <p:cNvPr id="3" name="Slide Number Placeholder 2">
            <a:extLst>
              <a:ext uri="{FF2B5EF4-FFF2-40B4-BE49-F238E27FC236}">
                <a16:creationId xmlns:a16="http://schemas.microsoft.com/office/drawing/2014/main" id="{9146EEF1-7F99-43DA-82F2-136F43D9C4DF}"/>
              </a:ext>
            </a:extLst>
          </p:cNvPr>
          <p:cNvSpPr>
            <a:spLocks noGrp="1"/>
          </p:cNvSpPr>
          <p:nvPr>
            <p:ph type="sldNum" sz="quarter" idx="16"/>
          </p:nvPr>
        </p:nvSpPr>
        <p:spPr/>
        <p:txBody>
          <a:bodyPr/>
          <a:lstStyle/>
          <a:p>
            <a:fld id="{BC1903E8-1638-4376-A5CE-0131C1204B53}" type="slidenum">
              <a:rPr lang="en-GB" noProof="0" smtClean="0"/>
              <a:pPr/>
              <a:t>8</a:t>
            </a:fld>
            <a:endParaRPr lang="en-GB" noProof="0"/>
          </a:p>
        </p:txBody>
      </p:sp>
    </p:spTree>
    <p:extLst>
      <p:ext uri="{BB962C8B-B14F-4D97-AF65-F5344CB8AC3E}">
        <p14:creationId xmlns:p14="http://schemas.microsoft.com/office/powerpoint/2010/main" val="241577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7378-61E3-4EF4-9ADA-5F6BCAEA401A}"/>
              </a:ext>
            </a:extLst>
          </p:cNvPr>
          <p:cNvSpPr>
            <a:spLocks noGrp="1"/>
          </p:cNvSpPr>
          <p:nvPr>
            <p:ph type="title"/>
          </p:nvPr>
        </p:nvSpPr>
        <p:spPr/>
        <p:txBody>
          <a:bodyPr/>
          <a:lstStyle/>
          <a:p>
            <a:r>
              <a:rPr lang="en-GB" dirty="0"/>
              <a:t>Background to the Aspire project - 1</a:t>
            </a:r>
          </a:p>
        </p:txBody>
      </p:sp>
      <p:sp>
        <p:nvSpPr>
          <p:cNvPr id="4" name="Content Placeholder 3">
            <a:extLst>
              <a:ext uri="{FF2B5EF4-FFF2-40B4-BE49-F238E27FC236}">
                <a16:creationId xmlns:a16="http://schemas.microsoft.com/office/drawing/2014/main" id="{9F7F449B-E648-483E-A493-969C8DDCF3F2}"/>
              </a:ext>
            </a:extLst>
          </p:cNvPr>
          <p:cNvSpPr>
            <a:spLocks noGrp="1"/>
          </p:cNvSpPr>
          <p:nvPr>
            <p:ph sz="quarter" idx="13"/>
          </p:nvPr>
        </p:nvSpPr>
        <p:spPr/>
        <p:txBody>
          <a:bodyPr/>
          <a:lstStyle/>
          <a:p>
            <a:pPr marL="0" indent="0">
              <a:buNone/>
            </a:pPr>
            <a:r>
              <a:rPr lang="en-GB" sz="2400" b="1" dirty="0"/>
              <a:t>The big questions</a:t>
            </a:r>
          </a:p>
          <a:p>
            <a:r>
              <a:rPr lang="en-GB" sz="2000" b="1" dirty="0"/>
              <a:t>Question 1: </a:t>
            </a:r>
          </a:p>
          <a:p>
            <a:pPr lvl="1"/>
            <a:r>
              <a:rPr lang="en-GB" sz="1800" dirty="0"/>
              <a:t>What information does a disabled student need to use </a:t>
            </a:r>
            <a:r>
              <a:rPr lang="en-GB" sz="1800" dirty="0" err="1"/>
              <a:t>ebooks</a:t>
            </a:r>
            <a:r>
              <a:rPr lang="en-GB" sz="1800" dirty="0"/>
              <a:t> confidently and effectively?</a:t>
            </a:r>
          </a:p>
          <a:p>
            <a:r>
              <a:rPr lang="en-GB" sz="2000" b="1" dirty="0"/>
              <a:t>Question 2: </a:t>
            </a:r>
          </a:p>
          <a:p>
            <a:pPr lvl="1"/>
            <a:r>
              <a:rPr lang="en-GB" sz="1800" dirty="0"/>
              <a:t>Is it realistic for suppliers to provide the information?</a:t>
            </a:r>
          </a:p>
          <a:p>
            <a:r>
              <a:rPr lang="en-GB" sz="2000" b="1" dirty="0"/>
              <a:t>Question 3:</a:t>
            </a:r>
          </a:p>
          <a:p>
            <a:pPr lvl="1"/>
            <a:r>
              <a:rPr lang="en-GB" sz="1800" dirty="0"/>
              <a:t>How easy is it to find when you look for it?</a:t>
            </a:r>
          </a:p>
        </p:txBody>
      </p:sp>
      <p:sp>
        <p:nvSpPr>
          <p:cNvPr id="3" name="Slide Number Placeholder 2">
            <a:extLst>
              <a:ext uri="{FF2B5EF4-FFF2-40B4-BE49-F238E27FC236}">
                <a16:creationId xmlns:a16="http://schemas.microsoft.com/office/drawing/2014/main" id="{9146EEF1-7F99-43DA-82F2-136F43D9C4DF}"/>
              </a:ext>
            </a:extLst>
          </p:cNvPr>
          <p:cNvSpPr>
            <a:spLocks noGrp="1"/>
          </p:cNvSpPr>
          <p:nvPr>
            <p:ph type="sldNum" sz="quarter" idx="16"/>
          </p:nvPr>
        </p:nvSpPr>
        <p:spPr/>
        <p:txBody>
          <a:bodyPr/>
          <a:lstStyle/>
          <a:p>
            <a:fld id="{BC1903E8-1638-4376-A5CE-0131C1204B53}" type="slidenum">
              <a:rPr lang="en-GB" noProof="0" smtClean="0"/>
              <a:pPr/>
              <a:t>9</a:t>
            </a:fld>
            <a:endParaRPr lang="en-GB" noProof="0"/>
          </a:p>
        </p:txBody>
      </p:sp>
    </p:spTree>
    <p:extLst>
      <p:ext uri="{BB962C8B-B14F-4D97-AF65-F5344CB8AC3E}">
        <p14:creationId xmlns:p14="http://schemas.microsoft.com/office/powerpoint/2010/main" val="1359083690"/>
      </p:ext>
    </p:extLst>
  </p:cSld>
  <p:clrMapOvr>
    <a:masterClrMapping/>
  </p:clrMapOvr>
</p:sld>
</file>

<file path=ppt/theme/theme1.xml><?xml version="1.0" encoding="utf-8"?>
<a:theme xmlns:a="http://schemas.openxmlformats.org/drawingml/2006/main" name="Jisc Content Slides">
  <a:themeElements>
    <a:clrScheme name="Jisc Colours 01">
      <a:dk1>
        <a:srgbClr val="2C3841"/>
      </a:dk1>
      <a:lt1>
        <a:srgbClr val="FFFFFF"/>
      </a:lt1>
      <a:dk2>
        <a:srgbClr val="000000"/>
      </a:dk2>
      <a:lt2>
        <a:srgbClr val="CADCF0"/>
      </a:lt2>
      <a:accent1>
        <a:srgbClr val="E85E12"/>
      </a:accent1>
      <a:accent2>
        <a:srgbClr val="9F3515"/>
      </a:accent2>
      <a:accent3>
        <a:srgbClr val="B71A8B"/>
      </a:accent3>
      <a:accent4>
        <a:srgbClr val="552481"/>
      </a:accent4>
      <a:accent5>
        <a:srgbClr val="0092CB"/>
      </a:accent5>
      <a:accent6>
        <a:srgbClr val="00557F"/>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72000" tIns="36000" rIns="72000" bIns="36000" rtlCol="0" anchor="ctr" anchorCtr="0">
        <a:spAutoFit/>
      </a:bodyPr>
      <a:lstStyle>
        <a:defPPr>
          <a:lnSpc>
            <a:spcPct val="99000"/>
          </a:lnSpc>
          <a:defRPr sz="2000" dirty="0" err="1" smtClean="0"/>
        </a:defPPr>
      </a:lstStyle>
    </a:txDef>
  </a:objectDefaults>
  <a:extraClrSchemeLst/>
  <a:extLst>
    <a:ext uri="{05A4C25C-085E-4340-85A3-A5531E510DB2}">
      <thm15:themeFamily xmlns:thm15="http://schemas.microsoft.com/office/thememl/2012/main" name="Jisc Standard PPT 16-9.potx" id="{3D2E027F-619B-4C71-9258-E78DC092D019}" vid="{F7CAEE1C-ABFC-4CE3-9B1A-770361D0406A}"/>
    </a:ext>
  </a:extLst>
</a:theme>
</file>

<file path=ppt/theme/theme2.xml><?xml version="1.0" encoding="utf-8"?>
<a:theme xmlns:a="http://schemas.openxmlformats.org/drawingml/2006/main" name="Jisc Cover Slides">
  <a:themeElements>
    <a:clrScheme name="Jisc Colours 01">
      <a:dk1>
        <a:srgbClr val="2C3841"/>
      </a:dk1>
      <a:lt1>
        <a:srgbClr val="FFFFFF"/>
      </a:lt1>
      <a:dk2>
        <a:srgbClr val="000000"/>
      </a:dk2>
      <a:lt2>
        <a:srgbClr val="CADCF0"/>
      </a:lt2>
      <a:accent1>
        <a:srgbClr val="E85E12"/>
      </a:accent1>
      <a:accent2>
        <a:srgbClr val="9F3515"/>
      </a:accent2>
      <a:accent3>
        <a:srgbClr val="B71A8B"/>
      </a:accent3>
      <a:accent4>
        <a:srgbClr val="552481"/>
      </a:accent4>
      <a:accent5>
        <a:srgbClr val="0092CB"/>
      </a:accent5>
      <a:accent6>
        <a:srgbClr val="00557F"/>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72000" tIns="36000" rIns="72000" bIns="36000" rtlCol="0">
        <a:spAutoFit/>
      </a:bodyPr>
      <a:lstStyle>
        <a:defPPr>
          <a:defRPr sz="2000" dirty="0" smtClean="0"/>
        </a:defPPr>
      </a:lstStyle>
    </a:txDef>
  </a:objectDefaults>
  <a:extraClrSchemeLst/>
  <a:extLst>
    <a:ext uri="{05A4C25C-085E-4340-85A3-A5531E510DB2}">
      <thm15:themeFamily xmlns:thm15="http://schemas.microsoft.com/office/thememl/2012/main" name="Jisc Standard PPT 16-9.potx" id="{3D2E027F-619B-4C71-9258-E78DC092D019}" vid="{0D400477-20A0-4877-A749-7928E1F1A255}"/>
    </a:ext>
  </a:extLst>
</a:theme>
</file>

<file path=ppt/theme/theme3.xml><?xml version="1.0" encoding="utf-8"?>
<a:theme xmlns:a="http://schemas.openxmlformats.org/drawingml/2006/main" name="Jisc Closing Slides">
  <a:themeElements>
    <a:clrScheme name="Jisc Colours 01">
      <a:dk1>
        <a:srgbClr val="2C3841"/>
      </a:dk1>
      <a:lt1>
        <a:srgbClr val="FFFFFF"/>
      </a:lt1>
      <a:dk2>
        <a:srgbClr val="000000"/>
      </a:dk2>
      <a:lt2>
        <a:srgbClr val="CADCF0"/>
      </a:lt2>
      <a:accent1>
        <a:srgbClr val="E85E12"/>
      </a:accent1>
      <a:accent2>
        <a:srgbClr val="9F3515"/>
      </a:accent2>
      <a:accent3>
        <a:srgbClr val="B71A8B"/>
      </a:accent3>
      <a:accent4>
        <a:srgbClr val="552481"/>
      </a:accent4>
      <a:accent5>
        <a:srgbClr val="0092CB"/>
      </a:accent5>
      <a:accent6>
        <a:srgbClr val="00557F"/>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72000" tIns="36000" rIns="72000" bIns="36000" rtlCol="0">
        <a:spAutoFit/>
      </a:bodyPr>
      <a:lstStyle>
        <a:defPPr>
          <a:defRPr sz="2000" dirty="0" smtClean="0"/>
        </a:defPPr>
      </a:lstStyle>
    </a:txDef>
  </a:objectDefaults>
  <a:extraClrSchemeLst/>
  <a:extLst>
    <a:ext uri="{05A4C25C-085E-4340-85A3-A5531E510DB2}">
      <thm15:themeFamily xmlns:thm15="http://schemas.microsoft.com/office/thememl/2012/main" name="Jisc Standard PPT 16-9.potx" id="{3D2E027F-619B-4C71-9258-E78DC092D019}" vid="{4DC69FEC-9846-422B-BD5C-168A3B247BF7}"/>
    </a:ext>
  </a:extLst>
</a:theme>
</file>

<file path=ppt/theme/theme4.xml><?xml version="1.0" encoding="utf-8"?>
<a:theme xmlns:a="http://schemas.openxmlformats.org/drawingml/2006/main" name="Jisc Divider Sldes">
  <a:themeElements>
    <a:clrScheme name="Jisc Colours 01">
      <a:dk1>
        <a:srgbClr val="2C3841"/>
      </a:dk1>
      <a:lt1>
        <a:srgbClr val="FFFFFF"/>
      </a:lt1>
      <a:dk2>
        <a:srgbClr val="000000"/>
      </a:dk2>
      <a:lt2>
        <a:srgbClr val="CADCF0"/>
      </a:lt2>
      <a:accent1>
        <a:srgbClr val="E85E12"/>
      </a:accent1>
      <a:accent2>
        <a:srgbClr val="9F3515"/>
      </a:accent2>
      <a:accent3>
        <a:srgbClr val="B71A8B"/>
      </a:accent3>
      <a:accent4>
        <a:srgbClr val="552481"/>
      </a:accent4>
      <a:accent5>
        <a:srgbClr val="0092CB"/>
      </a:accent5>
      <a:accent6>
        <a:srgbClr val="00557F"/>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72000" tIns="36000" rIns="72000" bIns="36000" rtlCol="0">
        <a:spAutoFit/>
      </a:bodyPr>
      <a:lstStyle>
        <a:defPPr>
          <a:defRPr sz="2000" dirty="0" smtClean="0"/>
        </a:defPPr>
      </a:lstStyle>
    </a:txDef>
  </a:objectDefaults>
  <a:extraClrSchemeLst/>
  <a:extLst>
    <a:ext uri="{05A4C25C-085E-4340-85A3-A5531E510DB2}">
      <thm15:themeFamily xmlns:thm15="http://schemas.microsoft.com/office/thememl/2012/main" name="Jisc Standard PPT 16-9.potx" id="{3D2E027F-619B-4C71-9258-E78DC092D019}" vid="{5D740129-F957-4003-B2C7-F0B354D67617}"/>
    </a:ext>
  </a:extLst>
</a:theme>
</file>

<file path=ppt/theme/theme5.xml><?xml version="1.0" encoding="utf-8"?>
<a:theme xmlns:a="http://schemas.openxmlformats.org/drawingml/2006/main" name="Jisc Fullscreen Image Slides">
  <a:themeElements>
    <a:clrScheme name="Jisc Colours 01">
      <a:dk1>
        <a:srgbClr val="2C3841"/>
      </a:dk1>
      <a:lt1>
        <a:srgbClr val="FFFFFF"/>
      </a:lt1>
      <a:dk2>
        <a:srgbClr val="000000"/>
      </a:dk2>
      <a:lt2>
        <a:srgbClr val="CADCF0"/>
      </a:lt2>
      <a:accent1>
        <a:srgbClr val="E85E12"/>
      </a:accent1>
      <a:accent2>
        <a:srgbClr val="9F3515"/>
      </a:accent2>
      <a:accent3>
        <a:srgbClr val="B71A8B"/>
      </a:accent3>
      <a:accent4>
        <a:srgbClr val="552481"/>
      </a:accent4>
      <a:accent5>
        <a:srgbClr val="0092CB"/>
      </a:accent5>
      <a:accent6>
        <a:srgbClr val="00557F"/>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72000" tIns="36000" rIns="72000" bIns="36000" rtlCol="0">
        <a:spAutoFit/>
      </a:bodyPr>
      <a:lstStyle>
        <a:defPPr>
          <a:defRPr sz="2000" dirty="0" smtClean="0"/>
        </a:defPPr>
      </a:lstStyle>
    </a:txDef>
  </a:objectDefaults>
  <a:extraClrSchemeLst/>
  <a:extLst>
    <a:ext uri="{05A4C25C-085E-4340-85A3-A5531E510DB2}">
      <thm15:themeFamily xmlns:thm15="http://schemas.microsoft.com/office/thememl/2012/main" name="Jisc Standard PPT 16-9.potx" id="{3D2E027F-619B-4C71-9258-E78DC092D019}" vid="{811F8F95-A9D7-4BFE-81AD-A5314AB3BA81}"/>
    </a:ext>
  </a:extLst>
</a:theme>
</file>

<file path=ppt/theme/theme6.xml><?xml version="1.0" encoding="utf-8"?>
<a:theme xmlns:a="http://schemas.openxmlformats.org/drawingml/2006/main" name="Jisc Colours">
  <a:themeElements>
    <a:clrScheme name="Jisc Colours 01">
      <a:dk1>
        <a:srgbClr val="2C3841"/>
      </a:dk1>
      <a:lt1>
        <a:srgbClr val="FFFFFF"/>
      </a:lt1>
      <a:dk2>
        <a:srgbClr val="000000"/>
      </a:dk2>
      <a:lt2>
        <a:srgbClr val="CADCF0"/>
      </a:lt2>
      <a:accent1>
        <a:srgbClr val="E85E12"/>
      </a:accent1>
      <a:accent2>
        <a:srgbClr val="9F3515"/>
      </a:accent2>
      <a:accent3>
        <a:srgbClr val="B71A8B"/>
      </a:accent3>
      <a:accent4>
        <a:srgbClr val="552481"/>
      </a:accent4>
      <a:accent5>
        <a:srgbClr val="0092CB"/>
      </a:accent5>
      <a:accent6>
        <a:srgbClr val="00557F"/>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Jisc Standard PPT 16-9.potx" id="{3D2E027F-619B-4C71-9258-E78DC092D019}" vid="{D94DCFA8-47FC-4338-9BC8-04442F548C94}"/>
    </a:ext>
  </a:extLst>
</a:theme>
</file>

<file path=ppt/theme/theme7.xml><?xml version="1.0" encoding="utf-8"?>
<a:theme xmlns:a="http://schemas.openxmlformats.org/drawingml/2006/main" name="Office Theme">
  <a:themeElements>
    <a:clrScheme name="Jisc Primary">
      <a:dk1>
        <a:srgbClr val="2C3841"/>
      </a:dk1>
      <a:lt1>
        <a:srgbClr val="FFFFFF"/>
      </a:lt1>
      <a:dk2>
        <a:srgbClr val="000000"/>
      </a:dk2>
      <a:lt2>
        <a:srgbClr val="CADCF0"/>
      </a:lt2>
      <a:accent1>
        <a:srgbClr val="E85E12"/>
      </a:accent1>
      <a:accent2>
        <a:srgbClr val="E61554"/>
      </a:accent2>
      <a:accent3>
        <a:srgbClr val="F9B000"/>
      </a:accent3>
      <a:accent4>
        <a:srgbClr val="B2BB1C"/>
      </a:accent4>
      <a:accent5>
        <a:srgbClr val="0092CB"/>
      </a:accent5>
      <a:accent6>
        <a:srgbClr val="B71A8B"/>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Jisc Primary">
      <a:dk1>
        <a:srgbClr val="2C3841"/>
      </a:dk1>
      <a:lt1>
        <a:srgbClr val="FFFFFF"/>
      </a:lt1>
      <a:dk2>
        <a:srgbClr val="000000"/>
      </a:dk2>
      <a:lt2>
        <a:srgbClr val="CADCF0"/>
      </a:lt2>
      <a:accent1>
        <a:srgbClr val="E85E12"/>
      </a:accent1>
      <a:accent2>
        <a:srgbClr val="E61554"/>
      </a:accent2>
      <a:accent3>
        <a:srgbClr val="F9B000"/>
      </a:accent3>
      <a:accent4>
        <a:srgbClr val="B2BB1C"/>
      </a:accent4>
      <a:accent5>
        <a:srgbClr val="0092CB"/>
      </a:accent5>
      <a:accent6>
        <a:srgbClr val="B71A8B"/>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79c6cfb5-50bc-4fca-81ee-f60fcea9a646" ContentTypeId="0x0101" PreviousValue="false"/>
</file>

<file path=customXml/item3.xml><?xml version="1.0" encoding="utf-8"?>
<p:properties xmlns:p="http://schemas.microsoft.com/office/2006/metadata/properties" xmlns:xsi="http://www.w3.org/2001/XMLSchema-instance" xmlns:pc="http://schemas.microsoft.com/office/infopath/2007/PartnerControls">
  <documentManagement>
    <SharedWithUsers xmlns="b07432d5-d61e-4170-8e6b-76bdfa78bc1e">
      <UserInfo>
        <DisplayName/>
        <AccountId xsi:nil="true"/>
        <AccountType/>
      </UserInfo>
    </SharedWithUser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D961A014B95394489172CE5D354CE88C" ma:contentTypeVersion="8" ma:contentTypeDescription="Create a new document." ma:contentTypeScope="" ma:versionID="c1b7455a35a8162aac6f8f32a0daa073">
  <xsd:schema xmlns:xsd="http://www.w3.org/2001/XMLSchema" xmlns:xs="http://www.w3.org/2001/XMLSchema" xmlns:p="http://schemas.microsoft.com/office/2006/metadata/properties" xmlns:ns2="b07432d5-d61e-4170-8e6b-76bdfa78bc1e" xmlns:ns3="8fefa3bf-a765-4dcf-8ad1-1ce716cec58a" targetNamespace="http://schemas.microsoft.com/office/2006/metadata/properties" ma:root="true" ma:fieldsID="89f84f35f898cc3bb33c0577b9283209" ns2:_="" ns3:_="">
    <xsd:import namespace="b07432d5-d61e-4170-8e6b-76bdfa78bc1e"/>
    <xsd:import namespace="8fefa3bf-a765-4dcf-8ad1-1ce716cec58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7432d5-d61e-4170-8e6b-76bdfa78bc1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efa3bf-a765-4dcf-8ad1-1ce716cec58a"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CDE50B-B5E2-48A1-8B58-ED79EDEDDDDF}">
  <ds:schemaRefs>
    <ds:schemaRef ds:uri="http://schemas.microsoft.com/sharepoint/v3/contenttype/forms"/>
  </ds:schemaRefs>
</ds:datastoreItem>
</file>

<file path=customXml/itemProps2.xml><?xml version="1.0" encoding="utf-8"?>
<ds:datastoreItem xmlns:ds="http://schemas.openxmlformats.org/officeDocument/2006/customXml" ds:itemID="{233A26D1-8BB5-4F6B-B6C3-83D62BC611BD}">
  <ds:schemaRefs>
    <ds:schemaRef ds:uri="Microsoft.SharePoint.Taxonomy.ContentTypeSync"/>
  </ds:schemaRefs>
</ds:datastoreItem>
</file>

<file path=customXml/itemProps3.xml><?xml version="1.0" encoding="utf-8"?>
<ds:datastoreItem xmlns:ds="http://schemas.openxmlformats.org/officeDocument/2006/customXml" ds:itemID="{38FDCB66-D499-40CD-BFFF-C6D1A8D20198}">
  <ds:schemaRefs>
    <ds:schemaRef ds:uri="http://schemas.microsoft.com/office/2006/documentManagement/types"/>
    <ds:schemaRef ds:uri="http://purl.org/dc/dcmitype/"/>
    <ds:schemaRef ds:uri="http://purl.org/dc/terms/"/>
    <ds:schemaRef ds:uri="http://purl.org/dc/elements/1.1/"/>
    <ds:schemaRef ds:uri="http://schemas.microsoft.com/office/infopath/2007/PartnerControls"/>
    <ds:schemaRef ds:uri="8fefa3bf-a765-4dcf-8ad1-1ce716cec58a"/>
    <ds:schemaRef ds:uri="http://www.w3.org/XML/1998/namespace"/>
    <ds:schemaRef ds:uri="http://schemas.openxmlformats.org/package/2006/metadata/core-properties"/>
    <ds:schemaRef ds:uri="b07432d5-d61e-4170-8e6b-76bdfa78bc1e"/>
    <ds:schemaRef ds:uri="http://schemas.microsoft.com/office/2006/metadata/properties"/>
  </ds:schemaRefs>
</ds:datastoreItem>
</file>

<file path=customXml/itemProps4.xml><?xml version="1.0" encoding="utf-8"?>
<ds:datastoreItem xmlns:ds="http://schemas.openxmlformats.org/officeDocument/2006/customXml" ds:itemID="{E7E9F6F2-0910-41C8-925C-D8A9981A50F2}">
  <ds:schemaRefs>
    <ds:schemaRef ds:uri="8fefa3bf-a765-4dcf-8ad1-1ce716cec58a"/>
    <ds:schemaRef ds:uri="b07432d5-d61e-4170-8e6b-76bdfa78bc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3781</TotalTime>
  <Words>5908</Words>
  <Application>Microsoft Office PowerPoint</Application>
  <PresentationFormat>On-screen Show (16:9)</PresentationFormat>
  <Paragraphs>793</Paragraphs>
  <Slides>39</Slides>
  <Notes>39</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39</vt:i4>
      </vt:variant>
    </vt:vector>
  </HeadingPairs>
  <TitlesOfParts>
    <vt:vector size="50" baseType="lpstr">
      <vt:lpstr>Arial</vt:lpstr>
      <vt:lpstr>Calibri</vt:lpstr>
      <vt:lpstr>Corbel</vt:lpstr>
      <vt:lpstr>Lucida Grande</vt:lpstr>
      <vt:lpstr>Wingdings</vt:lpstr>
      <vt:lpstr>Jisc Content Slides</vt:lpstr>
      <vt:lpstr>Jisc Cover Slides</vt:lpstr>
      <vt:lpstr>Jisc Closing Slides</vt:lpstr>
      <vt:lpstr>Jisc Divider Sldes</vt:lpstr>
      <vt:lpstr>Jisc Fullscreen Image Slides</vt:lpstr>
      <vt:lpstr>Jisc Colours</vt:lpstr>
      <vt:lpstr>Aspire – why it matters, what it means</vt:lpstr>
      <vt:lpstr>If accessibility statements were car adverts…</vt:lpstr>
      <vt:lpstr>But worse than that is this…</vt:lpstr>
      <vt:lpstr>Sample good practices?</vt:lpstr>
      <vt:lpstr>Why and for who?</vt:lpstr>
      <vt:lpstr>Why and for who?</vt:lpstr>
      <vt:lpstr>Background to the Aspire project - 1</vt:lpstr>
      <vt:lpstr>Background to the Aspire project - 1</vt:lpstr>
      <vt:lpstr>Background to the Aspire project - 1</vt:lpstr>
      <vt:lpstr>Background to the Aspire project - 1</vt:lpstr>
      <vt:lpstr>Background to the Aspire project - 2</vt:lpstr>
      <vt:lpstr>Background to the Aspire project - 3</vt:lpstr>
      <vt:lpstr>Background to the Aspire project - 4</vt:lpstr>
      <vt:lpstr>Recognising the complexity</vt:lpstr>
      <vt:lpstr>Recognising the complexity</vt:lpstr>
      <vt:lpstr>Recognising the complexity</vt:lpstr>
      <vt:lpstr>Recognising the complexity</vt:lpstr>
      <vt:lpstr>Recognising the complexity</vt:lpstr>
      <vt:lpstr>Headline results – publishers</vt:lpstr>
      <vt:lpstr>Headline results – platforms/aggregators</vt:lpstr>
      <vt:lpstr>Relevance for students – Publisher results</vt:lpstr>
      <vt:lpstr>Relevance for students – Publisher results</vt:lpstr>
      <vt:lpstr>Relevance for students – Publisher results</vt:lpstr>
      <vt:lpstr>Relevance for students – Publisher results</vt:lpstr>
      <vt:lpstr>Conclusion – publishers &amp; disabled readers</vt:lpstr>
      <vt:lpstr>Relevance for students – Platform results</vt:lpstr>
      <vt:lpstr>Relevance for students – Platform results</vt:lpstr>
      <vt:lpstr>Relevance for students – Platform results</vt:lpstr>
      <vt:lpstr>Relevance for students – Platform results</vt:lpstr>
      <vt:lpstr>Relevance for students – Platform results</vt:lpstr>
      <vt:lpstr>Conclusion – platforms &amp; disabled readers</vt:lpstr>
      <vt:lpstr>Library stories – Formats &amp; recommendations</vt:lpstr>
      <vt:lpstr>Library stories – DRM options &amp; anticipation</vt:lpstr>
      <vt:lpstr>Library stories – accessibility services</vt:lpstr>
      <vt:lpstr>What happens next – your role?</vt:lpstr>
      <vt:lpstr>What happens next – our role?</vt:lpstr>
      <vt:lpstr>The evidence base</vt:lpstr>
      <vt:lpstr>Particular thanks</vt:lpstr>
      <vt:lpstr>Further links and actions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Purpose</dc:title>
  <dc:creator>Alistair McNaught</dc:creator>
  <cp:lastModifiedBy>Alistair McNaught</cp:lastModifiedBy>
  <cp:revision>58</cp:revision>
  <dcterms:modified xsi:type="dcterms:W3CDTF">2018-10-24T10:30:46Z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0x010100D961A014B95394489172CE5D354CE88C</vt:lpwstr>
  </property>
  <property fmtid="{D5CDD505-2E9C-101B-9397-08002B2CF9AE}" pid="3" name="_dlc_DocIdItemGuid">
    <vt:lpwstr>d9d8bba2-943b-4203-bb23-909efa33bd88</vt:lpwstr>
  </property>
  <property fmtid="{D5CDD505-2E9C-101B-9397-08002B2CF9AE}" pid="4" name="_dlc_DocId">
    <vt:lpwstr>UPHMKJDVS5P4-174-53</vt:lpwstr>
  </property>
  <property fmtid="{D5CDD505-2E9C-101B-9397-08002B2CF9AE}" pid="5" name="_dlc_DocIdUrl">
    <vt:lpwstr>https://jisc365.sharepoint.com/sites/customerexperience/cscollab/_layouts/15/DocIdRedir.aspx?ID=UPHMKJDVS5P4-174-53, UPHMKJDVS5P4-174-53</vt:lpwstr>
  </property>
</Properties>
</file>