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73" r:id="rId7"/>
    <p:sldMasterId id="2147483684" r:id="rId8"/>
    <p:sldMasterId id="2147483691" r:id="rId9"/>
    <p:sldMasterId id="2147483693" r:id="rId10"/>
    <p:sldMasterId id="2147483698" r:id="rId11"/>
  </p:sldMasterIdLst>
  <p:notesMasterIdLst>
    <p:notesMasterId r:id="rId33"/>
  </p:notesMasterIdLst>
  <p:handoutMasterIdLst>
    <p:handoutMasterId r:id="rId34"/>
  </p:handoutMasterIdLst>
  <p:sldIdLst>
    <p:sldId id="279" r:id="rId12"/>
    <p:sldId id="276" r:id="rId13"/>
    <p:sldId id="280" r:id="rId14"/>
    <p:sldId id="285" r:id="rId15"/>
    <p:sldId id="277" r:id="rId16"/>
    <p:sldId id="278" r:id="rId17"/>
    <p:sldId id="290" r:id="rId18"/>
    <p:sldId id="281" r:id="rId19"/>
    <p:sldId id="287" r:id="rId20"/>
    <p:sldId id="282" r:id="rId21"/>
    <p:sldId id="283" r:id="rId22"/>
    <p:sldId id="288" r:id="rId23"/>
    <p:sldId id="289" r:id="rId24"/>
    <p:sldId id="295" r:id="rId25"/>
    <p:sldId id="297" r:id="rId26"/>
    <p:sldId id="328" r:id="rId27"/>
    <p:sldId id="330" r:id="rId28"/>
    <p:sldId id="326" r:id="rId29"/>
    <p:sldId id="284" r:id="rId30"/>
    <p:sldId id="327" r:id="rId31"/>
    <p:sldId id="291" r:id="rId32"/>
  </p:sldIdLst>
  <p:sldSz cx="9144000" cy="5143500" type="screen16x9"/>
  <p:notesSz cx="6797675" cy="9928225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A8B"/>
    <a:srgbClr val="FFFFFF"/>
    <a:srgbClr val="000000"/>
    <a:srgbClr val="2C3841"/>
    <a:srgbClr val="458557"/>
    <a:srgbClr val="9BA7B0"/>
    <a:srgbClr val="B9C9D5"/>
    <a:srgbClr val="CADCF0"/>
    <a:srgbClr val="820036"/>
    <a:srgbClr val="8A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0" autoAdjust="0"/>
    <p:restoredTop sz="86431" autoAdjust="0"/>
  </p:normalViewPr>
  <p:slideViewPr>
    <p:cSldViewPr snapToGrid="0">
      <p:cViewPr varScale="1">
        <p:scale>
          <a:sx n="97" d="100"/>
          <a:sy n="97" d="100"/>
        </p:scale>
        <p:origin x="44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0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16"/>
    </p:cViewPr>
  </p:sorterViewPr>
  <p:notesViewPr>
    <p:cSldViewPr snapToGrid="0">
      <p:cViewPr varScale="1">
        <p:scale>
          <a:sx n="78" d="100"/>
          <a:sy n="78" d="100"/>
        </p:scale>
        <p:origin x="397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microsoft.com/office/2016/11/relationships/changesInfo" Target="changesInfos/changesInfo1.xml"/><Relationship Id="rId21" Type="http://schemas.openxmlformats.org/officeDocument/2006/relationships/slide" Target="slides/slide10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Blanchett" userId="f42f6e31-e05a-4149-aaaf-3a7cbc672c98" providerId="ADAL" clId="{DF734C37-FE86-4E36-B754-35262BBA0DB3}"/>
    <pc:docChg chg="delSld modSld">
      <pc:chgData name="Helen Blanchett" userId="f42f6e31-e05a-4149-aaaf-3a7cbc672c98" providerId="ADAL" clId="{DF734C37-FE86-4E36-B754-35262BBA0DB3}" dt="2018-10-05T15:45:45.765" v="18" actId="2696"/>
      <pc:docMkLst>
        <pc:docMk/>
      </pc:docMkLst>
      <pc:sldChg chg="modSp">
        <pc:chgData name="Helen Blanchett" userId="f42f6e31-e05a-4149-aaaf-3a7cbc672c98" providerId="ADAL" clId="{DF734C37-FE86-4E36-B754-35262BBA0DB3}" dt="2018-10-05T15:44:55.234" v="0" actId="6549"/>
        <pc:sldMkLst>
          <pc:docMk/>
          <pc:sldMk cId="29036148" sldId="276"/>
        </pc:sldMkLst>
        <pc:spChg chg="mod">
          <ac:chgData name="Helen Blanchett" userId="f42f6e31-e05a-4149-aaaf-3a7cbc672c98" providerId="ADAL" clId="{DF734C37-FE86-4E36-B754-35262BBA0DB3}" dt="2018-10-05T15:44:55.234" v="0" actId="6549"/>
          <ac:spMkLst>
            <pc:docMk/>
            <pc:sldMk cId="29036148" sldId="276"/>
            <ac:spMk id="7" creationId="{00000000-0000-0000-0000-000000000000}"/>
          </ac:spMkLst>
        </pc:spChg>
      </pc:sldChg>
      <pc:sldChg chg="del">
        <pc:chgData name="Helen Blanchett" userId="f42f6e31-e05a-4149-aaaf-3a7cbc672c98" providerId="ADAL" clId="{DF734C37-FE86-4E36-B754-35262BBA0DB3}" dt="2018-10-05T15:44:58.608" v="1" actId="2696"/>
        <pc:sldMkLst>
          <pc:docMk/>
          <pc:sldMk cId="2174815658" sldId="292"/>
        </pc:sldMkLst>
      </pc:sldChg>
      <pc:sldChg chg="del">
        <pc:chgData name="Helen Blanchett" userId="f42f6e31-e05a-4149-aaaf-3a7cbc672c98" providerId="ADAL" clId="{DF734C37-FE86-4E36-B754-35262BBA0DB3}" dt="2018-10-05T15:45:42.542" v="6" actId="2696"/>
        <pc:sldMkLst>
          <pc:docMk/>
          <pc:sldMk cId="3328933624" sldId="328"/>
        </pc:sldMkLst>
      </pc:sldChg>
      <pc:sldChg chg="del">
        <pc:chgData name="Helen Blanchett" userId="f42f6e31-e05a-4149-aaaf-3a7cbc672c98" providerId="ADAL" clId="{DF734C37-FE86-4E36-B754-35262BBA0DB3}" dt="2018-10-05T15:45:42.548" v="7" actId="2696"/>
        <pc:sldMkLst>
          <pc:docMk/>
          <pc:sldMk cId="1976492873" sldId="329"/>
        </pc:sldMkLst>
      </pc:sldChg>
      <pc:sldChg chg="del">
        <pc:chgData name="Helen Blanchett" userId="f42f6e31-e05a-4149-aaaf-3a7cbc672c98" providerId="ADAL" clId="{DF734C37-FE86-4E36-B754-35262BBA0DB3}" dt="2018-10-05T15:45:42.554" v="8" actId="2696"/>
        <pc:sldMkLst>
          <pc:docMk/>
          <pc:sldMk cId="2535020421" sldId="330"/>
        </pc:sldMkLst>
      </pc:sldChg>
      <pc:sldChg chg="del">
        <pc:chgData name="Helen Blanchett" userId="f42f6e31-e05a-4149-aaaf-3a7cbc672c98" providerId="ADAL" clId="{DF734C37-FE86-4E36-B754-35262BBA0DB3}" dt="2018-10-05T15:45:42.562" v="10" actId="2696"/>
        <pc:sldMkLst>
          <pc:docMk/>
          <pc:sldMk cId="2204870469" sldId="331"/>
        </pc:sldMkLst>
      </pc:sldChg>
      <pc:sldChg chg="del">
        <pc:chgData name="Helen Blanchett" userId="f42f6e31-e05a-4149-aaaf-3a7cbc672c98" providerId="ADAL" clId="{DF734C37-FE86-4E36-B754-35262BBA0DB3}" dt="2018-10-05T15:45:42.567" v="11" actId="2696"/>
        <pc:sldMkLst>
          <pc:docMk/>
          <pc:sldMk cId="650691545" sldId="332"/>
        </pc:sldMkLst>
      </pc:sldChg>
      <pc:sldChg chg="del">
        <pc:chgData name="Helen Blanchett" userId="f42f6e31-e05a-4149-aaaf-3a7cbc672c98" providerId="ADAL" clId="{DF734C37-FE86-4E36-B754-35262BBA0DB3}" dt="2018-10-05T15:45:42.571" v="12" actId="2696"/>
        <pc:sldMkLst>
          <pc:docMk/>
          <pc:sldMk cId="2121841820" sldId="333"/>
        </pc:sldMkLst>
      </pc:sldChg>
      <pc:sldChg chg="del">
        <pc:chgData name="Helen Blanchett" userId="f42f6e31-e05a-4149-aaaf-3a7cbc672c98" providerId="ADAL" clId="{DF734C37-FE86-4E36-B754-35262BBA0DB3}" dt="2018-10-05T15:45:42.558" v="9" actId="2696"/>
        <pc:sldMkLst>
          <pc:docMk/>
          <pc:sldMk cId="1423284005" sldId="334"/>
        </pc:sldMkLst>
      </pc:sldChg>
      <pc:sldChg chg="del">
        <pc:chgData name="Helen Blanchett" userId="f42f6e31-e05a-4149-aaaf-3a7cbc672c98" providerId="ADAL" clId="{DF734C37-FE86-4E36-B754-35262BBA0DB3}" dt="2018-10-05T15:45:42.573" v="13" actId="2696"/>
        <pc:sldMkLst>
          <pc:docMk/>
          <pc:sldMk cId="2740253372" sldId="335"/>
        </pc:sldMkLst>
      </pc:sldChg>
      <pc:sldChg chg="del">
        <pc:chgData name="Helen Blanchett" userId="f42f6e31-e05a-4149-aaaf-3a7cbc672c98" providerId="ADAL" clId="{DF734C37-FE86-4E36-B754-35262BBA0DB3}" dt="2018-10-05T15:45:42.575" v="14" actId="2696"/>
        <pc:sldMkLst>
          <pc:docMk/>
          <pc:sldMk cId="601429404" sldId="336"/>
        </pc:sldMkLst>
      </pc:sldChg>
      <pc:sldChg chg="del">
        <pc:chgData name="Helen Blanchett" userId="f42f6e31-e05a-4149-aaaf-3a7cbc672c98" providerId="ADAL" clId="{DF734C37-FE86-4E36-B754-35262BBA0DB3}" dt="2018-10-05T15:45:42.576" v="15" actId="2696"/>
        <pc:sldMkLst>
          <pc:docMk/>
          <pc:sldMk cId="3556729410" sldId="344"/>
        </pc:sldMkLst>
      </pc:sldChg>
      <pc:sldChg chg="del">
        <pc:chgData name="Helen Blanchett" userId="f42f6e31-e05a-4149-aaaf-3a7cbc672c98" providerId="ADAL" clId="{DF734C37-FE86-4E36-B754-35262BBA0DB3}" dt="2018-10-05T15:45:11.466" v="5" actId="2696"/>
        <pc:sldMkLst>
          <pc:docMk/>
          <pc:sldMk cId="1548450942" sldId="403"/>
        </pc:sldMkLst>
      </pc:sldChg>
      <pc:sldChg chg="del">
        <pc:chgData name="Helen Blanchett" userId="f42f6e31-e05a-4149-aaaf-3a7cbc672c98" providerId="ADAL" clId="{DF734C37-FE86-4E36-B754-35262BBA0DB3}" dt="2018-10-05T15:45:11.465" v="4" actId="2696"/>
        <pc:sldMkLst>
          <pc:docMk/>
          <pc:sldMk cId="3476245637" sldId="404"/>
        </pc:sldMkLst>
      </pc:sldChg>
      <pc:sldChg chg="del">
        <pc:chgData name="Helen Blanchett" userId="f42f6e31-e05a-4149-aaaf-3a7cbc672c98" providerId="ADAL" clId="{DF734C37-FE86-4E36-B754-35262BBA0DB3}" dt="2018-10-05T15:45:11.460" v="2" actId="2696"/>
        <pc:sldMkLst>
          <pc:docMk/>
          <pc:sldMk cId="4279765863" sldId="410"/>
        </pc:sldMkLst>
      </pc:sldChg>
      <pc:sldChg chg="del">
        <pc:chgData name="Helen Blanchett" userId="f42f6e31-e05a-4149-aaaf-3a7cbc672c98" providerId="ADAL" clId="{DF734C37-FE86-4E36-B754-35262BBA0DB3}" dt="2018-10-05T15:45:42.579" v="16" actId="2696"/>
        <pc:sldMkLst>
          <pc:docMk/>
          <pc:sldMk cId="321702189" sldId="458"/>
        </pc:sldMkLst>
      </pc:sldChg>
      <pc:sldChg chg="del">
        <pc:chgData name="Helen Blanchett" userId="f42f6e31-e05a-4149-aaaf-3a7cbc672c98" providerId="ADAL" clId="{DF734C37-FE86-4E36-B754-35262BBA0DB3}" dt="2018-10-05T15:45:42.581" v="17" actId="2696"/>
        <pc:sldMkLst>
          <pc:docMk/>
          <pc:sldMk cId="262610188" sldId="459"/>
        </pc:sldMkLst>
      </pc:sldChg>
      <pc:sldChg chg="del">
        <pc:chgData name="Helen Blanchett" userId="f42f6e31-e05a-4149-aaaf-3a7cbc672c98" providerId="ADAL" clId="{DF734C37-FE86-4E36-B754-35262BBA0DB3}" dt="2018-10-05T15:45:45.765" v="18" actId="2696"/>
        <pc:sldMkLst>
          <pc:docMk/>
          <pc:sldMk cId="2916690457" sldId="461"/>
        </pc:sldMkLst>
      </pc:sldChg>
      <pc:sldChg chg="del">
        <pc:chgData name="Helen Blanchett" userId="f42f6e31-e05a-4149-aaaf-3a7cbc672c98" providerId="ADAL" clId="{DF734C37-FE86-4E36-B754-35262BBA0DB3}" dt="2018-10-05T15:45:11.463" v="3" actId="2696"/>
        <pc:sldMkLst>
          <pc:docMk/>
          <pc:sldMk cId="291035327" sldId="462"/>
        </pc:sldMkLst>
      </pc:sldChg>
    </pc:docChg>
  </pc:docChgLst>
  <pc:docChgLst>
    <pc:chgData name="Helen Blanchett" userId="f42f6e31-e05a-4149-aaaf-3a7cbc672c98" providerId="ADAL" clId="{41369394-BBBC-4A91-AE49-EBCD5EA748B1}"/>
    <pc:docChg chg="undo custSel addSld delSld modSld sldOrd">
      <pc:chgData name="Helen Blanchett" userId="f42f6e31-e05a-4149-aaaf-3a7cbc672c98" providerId="ADAL" clId="{41369394-BBBC-4A91-AE49-EBCD5EA748B1}" dt="2018-10-30T07:34:40.247" v="1631" actId="1076"/>
      <pc:docMkLst>
        <pc:docMk/>
      </pc:docMkLst>
      <pc:sldChg chg="modSp">
        <pc:chgData name="Helen Blanchett" userId="f42f6e31-e05a-4149-aaaf-3a7cbc672c98" providerId="ADAL" clId="{41369394-BBBC-4A91-AE49-EBCD5EA748B1}" dt="2018-10-29T22:22:35.978" v="1210" actId="20577"/>
        <pc:sldMkLst>
          <pc:docMk/>
          <pc:sldMk cId="29036148" sldId="276"/>
        </pc:sldMkLst>
        <pc:spChg chg="mod">
          <ac:chgData name="Helen Blanchett" userId="f42f6e31-e05a-4149-aaaf-3a7cbc672c98" providerId="ADAL" clId="{41369394-BBBC-4A91-AE49-EBCD5EA748B1}" dt="2018-10-29T22:22:35.978" v="1210" actId="20577"/>
          <ac:spMkLst>
            <pc:docMk/>
            <pc:sldMk cId="29036148" sldId="276"/>
            <ac:spMk id="7" creationId="{00000000-0000-0000-0000-000000000000}"/>
          </ac:spMkLst>
        </pc:spChg>
        <pc:spChg chg="mod">
          <ac:chgData name="Helen Blanchett" userId="f42f6e31-e05a-4149-aaaf-3a7cbc672c98" providerId="ADAL" clId="{41369394-BBBC-4A91-AE49-EBCD5EA748B1}" dt="2018-10-26T15:15:09.196" v="2" actId="1076"/>
          <ac:spMkLst>
            <pc:docMk/>
            <pc:sldMk cId="29036148" sldId="276"/>
            <ac:spMk id="9" creationId="{00000000-0000-0000-0000-000000000000}"/>
          </ac:spMkLst>
        </pc:spChg>
        <pc:picChg chg="mod">
          <ac:chgData name="Helen Blanchett" userId="f42f6e31-e05a-4149-aaaf-3a7cbc672c98" providerId="ADAL" clId="{41369394-BBBC-4A91-AE49-EBCD5EA748B1}" dt="2018-10-26T15:15:04.155" v="1" actId="1076"/>
          <ac:picMkLst>
            <pc:docMk/>
            <pc:sldMk cId="29036148" sldId="276"/>
            <ac:picMk id="8" creationId="{00000000-0000-0000-0000-000000000000}"/>
          </ac:picMkLst>
        </pc:picChg>
      </pc:sldChg>
      <pc:sldChg chg="addSp modSp">
        <pc:chgData name="Helen Blanchett" userId="f42f6e31-e05a-4149-aaaf-3a7cbc672c98" providerId="ADAL" clId="{41369394-BBBC-4A91-AE49-EBCD5EA748B1}" dt="2018-10-26T15:16:09.212" v="12" actId="1076"/>
        <pc:sldMkLst>
          <pc:docMk/>
          <pc:sldMk cId="999179463" sldId="279"/>
        </pc:sldMkLst>
        <pc:spChg chg="add mod">
          <ac:chgData name="Helen Blanchett" userId="f42f6e31-e05a-4149-aaaf-3a7cbc672c98" providerId="ADAL" clId="{41369394-BBBC-4A91-AE49-EBCD5EA748B1}" dt="2018-10-26T15:16:01.582" v="10" actId="571"/>
          <ac:spMkLst>
            <pc:docMk/>
            <pc:sldMk cId="999179463" sldId="279"/>
            <ac:spMk id="10" creationId="{D70E9464-145B-4290-9808-87D1EE5B7CDF}"/>
          </ac:spMkLst>
        </pc:spChg>
        <pc:spChg chg="mod">
          <ac:chgData name="Helen Blanchett" userId="f42f6e31-e05a-4149-aaaf-3a7cbc672c98" providerId="ADAL" clId="{41369394-BBBC-4A91-AE49-EBCD5EA748B1}" dt="2018-10-26T15:15:50.229" v="7" actId="1076"/>
          <ac:spMkLst>
            <pc:docMk/>
            <pc:sldMk cId="999179463" sldId="279"/>
            <ac:spMk id="17413" creationId="{00000000-0000-0000-0000-000000000000}"/>
          </ac:spMkLst>
        </pc:spChg>
        <pc:spChg chg="mod">
          <ac:chgData name="Helen Blanchett" userId="f42f6e31-e05a-4149-aaaf-3a7cbc672c98" providerId="ADAL" clId="{41369394-BBBC-4A91-AE49-EBCD5EA748B1}" dt="2018-10-26T15:16:09.212" v="12" actId="1076"/>
          <ac:spMkLst>
            <pc:docMk/>
            <pc:sldMk cId="999179463" sldId="279"/>
            <ac:spMk id="17417" creationId="{00000000-0000-0000-0000-000000000000}"/>
          </ac:spMkLst>
        </pc:spChg>
      </pc:sldChg>
      <pc:sldChg chg="modSp">
        <pc:chgData name="Helen Blanchett" userId="f42f6e31-e05a-4149-aaaf-3a7cbc672c98" providerId="ADAL" clId="{41369394-BBBC-4A91-AE49-EBCD5EA748B1}" dt="2018-10-29T22:23:50.666" v="1379" actId="20577"/>
        <pc:sldMkLst>
          <pc:docMk/>
          <pc:sldMk cId="1649681119" sldId="284"/>
        </pc:sldMkLst>
        <pc:spChg chg="mod">
          <ac:chgData name="Helen Blanchett" userId="f42f6e31-e05a-4149-aaaf-3a7cbc672c98" providerId="ADAL" clId="{41369394-BBBC-4A91-AE49-EBCD5EA748B1}" dt="2018-10-29T22:23:50.666" v="1379" actId="20577"/>
          <ac:spMkLst>
            <pc:docMk/>
            <pc:sldMk cId="1649681119" sldId="284"/>
            <ac:spMk id="3" creationId="{00000000-0000-0000-0000-000000000000}"/>
          </ac:spMkLst>
        </pc:spChg>
      </pc:sldChg>
      <pc:sldChg chg="modSp">
        <pc:chgData name="Helen Blanchett" userId="f42f6e31-e05a-4149-aaaf-3a7cbc672c98" providerId="ADAL" clId="{41369394-BBBC-4A91-AE49-EBCD5EA748B1}" dt="2018-10-29T23:01:49.173" v="1430" actId="6549"/>
        <pc:sldMkLst>
          <pc:docMk/>
          <pc:sldMk cId="1800884420" sldId="288"/>
        </pc:sldMkLst>
        <pc:spChg chg="mod">
          <ac:chgData name="Helen Blanchett" userId="f42f6e31-e05a-4149-aaaf-3a7cbc672c98" providerId="ADAL" clId="{41369394-BBBC-4A91-AE49-EBCD5EA748B1}" dt="2018-10-29T23:01:49.173" v="1430" actId="6549"/>
          <ac:spMkLst>
            <pc:docMk/>
            <pc:sldMk cId="1800884420" sldId="288"/>
            <ac:spMk id="4" creationId="{00000000-0000-0000-0000-000000000000}"/>
          </ac:spMkLst>
        </pc:spChg>
      </pc:sldChg>
      <pc:sldChg chg="modSp">
        <pc:chgData name="Helen Blanchett" userId="f42f6e31-e05a-4149-aaaf-3a7cbc672c98" providerId="ADAL" clId="{41369394-BBBC-4A91-AE49-EBCD5EA748B1}" dt="2018-10-26T21:49:55.911" v="439" actId="20577"/>
        <pc:sldMkLst>
          <pc:docMk/>
          <pc:sldMk cId="3988796093" sldId="291"/>
        </pc:sldMkLst>
        <pc:spChg chg="mod">
          <ac:chgData name="Helen Blanchett" userId="f42f6e31-e05a-4149-aaaf-3a7cbc672c98" providerId="ADAL" clId="{41369394-BBBC-4A91-AE49-EBCD5EA748B1}" dt="2018-10-26T21:49:55.911" v="439" actId="20577"/>
          <ac:spMkLst>
            <pc:docMk/>
            <pc:sldMk cId="3988796093" sldId="291"/>
            <ac:spMk id="9" creationId="{00000000-0000-0000-0000-000000000000}"/>
          </ac:spMkLst>
        </pc:spChg>
      </pc:sldChg>
      <pc:sldChg chg="del">
        <pc:chgData name="Helen Blanchett" userId="f42f6e31-e05a-4149-aaaf-3a7cbc672c98" providerId="ADAL" clId="{41369394-BBBC-4A91-AE49-EBCD5EA748B1}" dt="2018-10-29T22:21:51.967" v="1170" actId="2696"/>
        <pc:sldMkLst>
          <pc:docMk/>
          <pc:sldMk cId="3192282383" sldId="293"/>
        </pc:sldMkLst>
      </pc:sldChg>
      <pc:sldChg chg="modSp">
        <pc:chgData name="Helen Blanchett" userId="f42f6e31-e05a-4149-aaaf-3a7cbc672c98" providerId="ADAL" clId="{41369394-BBBC-4A91-AE49-EBCD5EA748B1}" dt="2018-10-29T23:02:58.546" v="1441" actId="20577"/>
        <pc:sldMkLst>
          <pc:docMk/>
          <pc:sldMk cId="3518481204" sldId="295"/>
        </pc:sldMkLst>
        <pc:spChg chg="mod">
          <ac:chgData name="Helen Blanchett" userId="f42f6e31-e05a-4149-aaaf-3a7cbc672c98" providerId="ADAL" clId="{41369394-BBBC-4A91-AE49-EBCD5EA748B1}" dt="2018-10-29T23:02:58.546" v="1441" actId="20577"/>
          <ac:spMkLst>
            <pc:docMk/>
            <pc:sldMk cId="3518481204" sldId="295"/>
            <ac:spMk id="4" creationId="{00000000-0000-0000-0000-000000000000}"/>
          </ac:spMkLst>
        </pc:spChg>
      </pc:sldChg>
      <pc:sldChg chg="add del ord">
        <pc:chgData name="Helen Blanchett" userId="f42f6e31-e05a-4149-aaaf-3a7cbc672c98" providerId="ADAL" clId="{41369394-BBBC-4A91-AE49-EBCD5EA748B1}" dt="2018-10-26T21:49:38.937" v="432" actId="2696"/>
        <pc:sldMkLst>
          <pc:docMk/>
          <pc:sldMk cId="1559070144" sldId="298"/>
        </pc:sldMkLst>
      </pc:sldChg>
      <pc:sldChg chg="add del">
        <pc:chgData name="Helen Blanchett" userId="f42f6e31-e05a-4149-aaaf-3a7cbc672c98" providerId="ADAL" clId="{41369394-BBBC-4A91-AE49-EBCD5EA748B1}" dt="2018-10-29T22:19:49.978" v="1077" actId="2696"/>
        <pc:sldMkLst>
          <pc:docMk/>
          <pc:sldMk cId="1766855446" sldId="316"/>
        </pc:sldMkLst>
      </pc:sldChg>
      <pc:sldChg chg="modSp">
        <pc:chgData name="Helen Blanchett" userId="f42f6e31-e05a-4149-aaaf-3a7cbc672c98" providerId="ADAL" clId="{41369394-BBBC-4A91-AE49-EBCD5EA748B1}" dt="2018-10-26T21:46:27.945" v="349" actId="6549"/>
        <pc:sldMkLst>
          <pc:docMk/>
          <pc:sldMk cId="1465505905" sldId="326"/>
        </pc:sldMkLst>
        <pc:spChg chg="mod">
          <ac:chgData name="Helen Blanchett" userId="f42f6e31-e05a-4149-aaaf-3a7cbc672c98" providerId="ADAL" clId="{41369394-BBBC-4A91-AE49-EBCD5EA748B1}" dt="2018-10-26T21:46:27.945" v="349" actId="6549"/>
          <ac:spMkLst>
            <pc:docMk/>
            <pc:sldMk cId="1465505905" sldId="326"/>
            <ac:spMk id="3" creationId="{00000000-0000-0000-0000-000000000000}"/>
          </ac:spMkLst>
        </pc:spChg>
      </pc:sldChg>
      <pc:sldChg chg="addSp delSp modSp add">
        <pc:chgData name="Helen Blanchett" userId="f42f6e31-e05a-4149-aaaf-3a7cbc672c98" providerId="ADAL" clId="{41369394-BBBC-4A91-AE49-EBCD5EA748B1}" dt="2018-10-26T15:21:56.277" v="348" actId="1076"/>
        <pc:sldMkLst>
          <pc:docMk/>
          <pc:sldMk cId="3625762815" sldId="327"/>
        </pc:sldMkLst>
        <pc:spChg chg="mod">
          <ac:chgData name="Helen Blanchett" userId="f42f6e31-e05a-4149-aaaf-3a7cbc672c98" providerId="ADAL" clId="{41369394-BBBC-4A91-AE49-EBCD5EA748B1}" dt="2018-10-26T15:17:34.389" v="43" actId="20577"/>
          <ac:spMkLst>
            <pc:docMk/>
            <pc:sldMk cId="3625762815" sldId="327"/>
            <ac:spMk id="2" creationId="{57A097A2-1847-45E2-B014-F8385267B3C0}"/>
          </ac:spMkLst>
        </pc:spChg>
        <pc:spChg chg="del mod">
          <ac:chgData name="Helen Blanchett" userId="f42f6e31-e05a-4149-aaaf-3a7cbc672c98" providerId="ADAL" clId="{41369394-BBBC-4A91-AE49-EBCD5EA748B1}" dt="2018-10-26T15:17:42.736" v="46"/>
          <ac:spMkLst>
            <pc:docMk/>
            <pc:sldMk cId="3625762815" sldId="327"/>
            <ac:spMk id="3" creationId="{AD4E8184-2CE9-4F0A-87D4-97472F1355DF}"/>
          </ac:spMkLst>
        </pc:spChg>
        <pc:spChg chg="del">
          <ac:chgData name="Helen Blanchett" userId="f42f6e31-e05a-4149-aaaf-3a7cbc672c98" providerId="ADAL" clId="{41369394-BBBC-4A91-AE49-EBCD5EA748B1}" dt="2018-10-26T15:17:38.237" v="44" actId="478"/>
          <ac:spMkLst>
            <pc:docMk/>
            <pc:sldMk cId="3625762815" sldId="327"/>
            <ac:spMk id="4" creationId="{99F922CA-5D44-4226-B3F7-0B8489F7E393}"/>
          </ac:spMkLst>
        </pc:spChg>
        <pc:spChg chg="add mod">
          <ac:chgData name="Helen Blanchett" userId="f42f6e31-e05a-4149-aaaf-3a7cbc672c98" providerId="ADAL" clId="{41369394-BBBC-4A91-AE49-EBCD5EA748B1}" dt="2018-10-26T15:21:56.277" v="348" actId="1076"/>
          <ac:spMkLst>
            <pc:docMk/>
            <pc:sldMk cId="3625762815" sldId="327"/>
            <ac:spMk id="8" creationId="{0C10A483-CC03-492E-BBA0-50F03291CC1D}"/>
          </ac:spMkLst>
        </pc:spChg>
      </pc:sldChg>
      <pc:sldChg chg="add del">
        <pc:chgData name="Helen Blanchett" userId="f42f6e31-e05a-4149-aaaf-3a7cbc672c98" providerId="ADAL" clId="{41369394-BBBC-4A91-AE49-EBCD5EA748B1}" dt="2018-10-26T21:47:10.733" v="352"/>
        <pc:sldMkLst>
          <pc:docMk/>
          <pc:sldMk cId="986237883" sldId="328"/>
        </pc:sldMkLst>
      </pc:sldChg>
      <pc:sldChg chg="addSp modSp add ord">
        <pc:chgData name="Helen Blanchett" userId="f42f6e31-e05a-4149-aaaf-3a7cbc672c98" providerId="ADAL" clId="{41369394-BBBC-4A91-AE49-EBCD5EA748B1}" dt="2018-10-30T07:34:40.247" v="1631" actId="1076"/>
        <pc:sldMkLst>
          <pc:docMk/>
          <pc:sldMk cId="1211276773" sldId="328"/>
        </pc:sldMkLst>
        <pc:spChg chg="mod">
          <ac:chgData name="Helen Blanchett" userId="f42f6e31-e05a-4149-aaaf-3a7cbc672c98" providerId="ADAL" clId="{41369394-BBBC-4A91-AE49-EBCD5EA748B1}" dt="2018-10-29T22:21:06.548" v="1151" actId="6549"/>
          <ac:spMkLst>
            <pc:docMk/>
            <pc:sldMk cId="1211276773" sldId="328"/>
            <ac:spMk id="2" creationId="{00000000-0000-0000-0000-000000000000}"/>
          </ac:spMkLst>
        </pc:spChg>
        <pc:spChg chg="mod">
          <ac:chgData name="Helen Blanchett" userId="f42f6e31-e05a-4149-aaaf-3a7cbc672c98" providerId="ADAL" clId="{41369394-BBBC-4A91-AE49-EBCD5EA748B1}" dt="2018-10-30T07:33:07.276" v="1621" actId="20577"/>
          <ac:spMkLst>
            <pc:docMk/>
            <pc:sldMk cId="1211276773" sldId="328"/>
            <ac:spMk id="3" creationId="{00000000-0000-0000-0000-000000000000}"/>
          </ac:spMkLst>
        </pc:spChg>
        <pc:spChg chg="add mod">
          <ac:chgData name="Helen Blanchett" userId="f42f6e31-e05a-4149-aaaf-3a7cbc672c98" providerId="ADAL" clId="{41369394-BBBC-4A91-AE49-EBCD5EA748B1}" dt="2018-10-30T07:34:40.247" v="1631" actId="1076"/>
          <ac:spMkLst>
            <pc:docMk/>
            <pc:sldMk cId="1211276773" sldId="328"/>
            <ac:spMk id="9" creationId="{91112157-13DF-4A5D-AFE2-E84641A8D43E}"/>
          </ac:spMkLst>
        </pc:spChg>
        <pc:picChg chg="add mod">
          <ac:chgData name="Helen Blanchett" userId="f42f6e31-e05a-4149-aaaf-3a7cbc672c98" providerId="ADAL" clId="{41369394-BBBC-4A91-AE49-EBCD5EA748B1}" dt="2018-10-30T07:34:34.888" v="1630" actId="1076"/>
          <ac:picMkLst>
            <pc:docMk/>
            <pc:sldMk cId="1211276773" sldId="328"/>
            <ac:picMk id="4" creationId="{9FCF967A-62EF-4EC0-916E-CFADEC39BD74}"/>
          </ac:picMkLst>
        </pc:picChg>
        <pc:picChg chg="mod">
          <ac:chgData name="Helen Blanchett" userId="f42f6e31-e05a-4149-aaaf-3a7cbc672c98" providerId="ADAL" clId="{41369394-BBBC-4A91-AE49-EBCD5EA748B1}" dt="2018-10-30T07:34:32.698" v="1629" actId="1076"/>
          <ac:picMkLst>
            <pc:docMk/>
            <pc:sldMk cId="1211276773" sldId="328"/>
            <ac:picMk id="8" creationId="{00000000-0000-0000-0000-000000000000}"/>
          </ac:picMkLst>
        </pc:picChg>
      </pc:sldChg>
      <pc:sldChg chg="modSp add del">
        <pc:chgData name="Helen Blanchett" userId="f42f6e31-e05a-4149-aaaf-3a7cbc672c98" providerId="ADAL" clId="{41369394-BBBC-4A91-AE49-EBCD5EA748B1}" dt="2018-10-29T22:21:35.978" v="1169" actId="2696"/>
        <pc:sldMkLst>
          <pc:docMk/>
          <pc:sldMk cId="457408483" sldId="329"/>
        </pc:sldMkLst>
        <pc:spChg chg="mod">
          <ac:chgData name="Helen Blanchett" userId="f42f6e31-e05a-4149-aaaf-3a7cbc672c98" providerId="ADAL" clId="{41369394-BBBC-4A91-AE49-EBCD5EA748B1}" dt="2018-10-26T21:48:37.810" v="431" actId="20577"/>
          <ac:spMkLst>
            <pc:docMk/>
            <pc:sldMk cId="457408483" sldId="329"/>
            <ac:spMk id="2" creationId="{67FE4DD3-F27E-48C7-BFF2-082E8C9A34AD}"/>
          </ac:spMkLst>
        </pc:spChg>
      </pc:sldChg>
      <pc:sldChg chg="addSp delSp modSp add modNotesTx">
        <pc:chgData name="Helen Blanchett" userId="f42f6e31-e05a-4149-aaaf-3a7cbc672c98" providerId="ADAL" clId="{41369394-BBBC-4A91-AE49-EBCD5EA748B1}" dt="2018-10-29T22:34:43.294" v="1429" actId="1076"/>
        <pc:sldMkLst>
          <pc:docMk/>
          <pc:sldMk cId="354676096" sldId="330"/>
        </pc:sldMkLst>
        <pc:spChg chg="mod">
          <ac:chgData name="Helen Blanchett" userId="f42f6e31-e05a-4149-aaaf-3a7cbc672c98" providerId="ADAL" clId="{41369394-BBBC-4A91-AE49-EBCD5EA748B1}" dt="2018-10-29T21:30:04.011" v="485" actId="20577"/>
          <ac:spMkLst>
            <pc:docMk/>
            <pc:sldMk cId="354676096" sldId="330"/>
            <ac:spMk id="2" creationId="{FC80B6FF-E56E-42D1-9969-650BE06DA94F}"/>
          </ac:spMkLst>
        </pc:spChg>
        <pc:spChg chg="mod">
          <ac:chgData name="Helen Blanchett" userId="f42f6e31-e05a-4149-aaaf-3a7cbc672c98" providerId="ADAL" clId="{41369394-BBBC-4A91-AE49-EBCD5EA748B1}" dt="2018-10-29T22:29:06.498" v="1419" actId="20577"/>
          <ac:spMkLst>
            <pc:docMk/>
            <pc:sldMk cId="354676096" sldId="330"/>
            <ac:spMk id="3" creationId="{7992A001-AF10-4734-ADC9-F57BEBCA042D}"/>
          </ac:spMkLst>
        </pc:spChg>
        <pc:spChg chg="del mod">
          <ac:chgData name="Helen Blanchett" userId="f42f6e31-e05a-4149-aaaf-3a7cbc672c98" providerId="ADAL" clId="{41369394-BBBC-4A91-AE49-EBCD5EA748B1}" dt="2018-10-29T21:49:33.958" v="557"/>
          <ac:spMkLst>
            <pc:docMk/>
            <pc:sldMk cId="354676096" sldId="330"/>
            <ac:spMk id="4" creationId="{F2CAE509-9BCD-47CC-A7DD-5B1B3E2CE4B8}"/>
          </ac:spMkLst>
        </pc:spChg>
        <pc:spChg chg="add del mod">
          <ac:chgData name="Helen Blanchett" userId="f42f6e31-e05a-4149-aaaf-3a7cbc672c98" providerId="ADAL" clId="{41369394-BBBC-4A91-AE49-EBCD5EA748B1}" dt="2018-10-29T22:34:31.026" v="1424" actId="478"/>
          <ac:spMkLst>
            <pc:docMk/>
            <pc:sldMk cId="354676096" sldId="330"/>
            <ac:spMk id="8" creationId="{94F51037-6CD1-4A87-8F41-C5730EBDB351}"/>
          </ac:spMkLst>
        </pc:spChg>
        <pc:spChg chg="add del mod">
          <ac:chgData name="Helen Blanchett" userId="f42f6e31-e05a-4149-aaaf-3a7cbc672c98" providerId="ADAL" clId="{41369394-BBBC-4A91-AE49-EBCD5EA748B1}" dt="2018-10-29T22:34:34.042" v="1425" actId="478"/>
          <ac:spMkLst>
            <pc:docMk/>
            <pc:sldMk cId="354676096" sldId="330"/>
            <ac:spMk id="9" creationId="{B5FDBF41-36EF-430D-9CE5-94CB0DBD6147}"/>
          </ac:spMkLst>
        </pc:spChg>
        <pc:spChg chg="add del">
          <ac:chgData name="Helen Blanchett" userId="f42f6e31-e05a-4149-aaaf-3a7cbc672c98" providerId="ADAL" clId="{41369394-BBBC-4A91-AE49-EBCD5EA748B1}" dt="2018-10-29T22:25:35.452" v="1393"/>
          <ac:spMkLst>
            <pc:docMk/>
            <pc:sldMk cId="354676096" sldId="330"/>
            <ac:spMk id="10" creationId="{F67270F4-E6E0-4D92-A937-24A88E225234}"/>
          </ac:spMkLst>
        </pc:spChg>
        <pc:spChg chg="add del mod">
          <ac:chgData name="Helen Blanchett" userId="f42f6e31-e05a-4149-aaaf-3a7cbc672c98" providerId="ADAL" clId="{41369394-BBBC-4A91-AE49-EBCD5EA748B1}" dt="2018-10-29T22:25:48.418" v="1397"/>
          <ac:spMkLst>
            <pc:docMk/>
            <pc:sldMk cId="354676096" sldId="330"/>
            <ac:spMk id="11" creationId="{D766DEB9-B8C8-407C-A368-40BDB16F3F2F}"/>
          </ac:spMkLst>
        </pc:spChg>
        <pc:spChg chg="add del">
          <ac:chgData name="Helen Blanchett" userId="f42f6e31-e05a-4149-aaaf-3a7cbc672c98" providerId="ADAL" clId="{41369394-BBBC-4A91-AE49-EBCD5EA748B1}" dt="2018-10-29T22:25:58.086" v="1399"/>
          <ac:spMkLst>
            <pc:docMk/>
            <pc:sldMk cId="354676096" sldId="330"/>
            <ac:spMk id="13" creationId="{C97EA162-5C23-47DC-A500-00F04FCAD9A8}"/>
          </ac:spMkLst>
        </pc:spChg>
        <pc:picChg chg="add mod">
          <ac:chgData name="Helen Blanchett" userId="f42f6e31-e05a-4149-aaaf-3a7cbc672c98" providerId="ADAL" clId="{41369394-BBBC-4A91-AE49-EBCD5EA748B1}" dt="2018-10-29T22:34:38.913" v="1427" actId="1076"/>
          <ac:picMkLst>
            <pc:docMk/>
            <pc:sldMk cId="354676096" sldId="330"/>
            <ac:picMk id="12" creationId="{958CD448-818A-4DD0-8496-056B63861AC8}"/>
          </ac:picMkLst>
        </pc:picChg>
        <pc:picChg chg="add mod">
          <ac:chgData name="Helen Blanchett" userId="f42f6e31-e05a-4149-aaaf-3a7cbc672c98" providerId="ADAL" clId="{41369394-BBBC-4A91-AE49-EBCD5EA748B1}" dt="2018-10-29T22:26:55.120" v="1404" actId="1076"/>
          <ac:picMkLst>
            <pc:docMk/>
            <pc:sldMk cId="354676096" sldId="330"/>
            <ac:picMk id="14" creationId="{E9DEEC87-E319-4BF4-B831-FFCF1B366330}"/>
          </ac:picMkLst>
        </pc:picChg>
        <pc:picChg chg="add mod">
          <ac:chgData name="Helen Blanchett" userId="f42f6e31-e05a-4149-aaaf-3a7cbc672c98" providerId="ADAL" clId="{41369394-BBBC-4A91-AE49-EBCD5EA748B1}" dt="2018-10-29T22:34:41.178" v="1428" actId="1076"/>
          <ac:picMkLst>
            <pc:docMk/>
            <pc:sldMk cId="354676096" sldId="330"/>
            <ac:picMk id="15" creationId="{77909FD6-C27C-48BB-B675-6986072F3397}"/>
          </ac:picMkLst>
        </pc:picChg>
        <pc:picChg chg="add mod">
          <ac:chgData name="Helen Blanchett" userId="f42f6e31-e05a-4149-aaaf-3a7cbc672c98" providerId="ADAL" clId="{41369394-BBBC-4A91-AE49-EBCD5EA748B1}" dt="2018-10-29T22:34:43.294" v="1429" actId="1076"/>
          <ac:picMkLst>
            <pc:docMk/>
            <pc:sldMk cId="354676096" sldId="330"/>
            <ac:picMk id="2050" creationId="{EA273080-4E87-41B2-8F21-BC4C620D37A3}"/>
          </ac:picMkLst>
        </pc:picChg>
        <pc:picChg chg="add mod">
          <ac:chgData name="Helen Blanchett" userId="f42f6e31-e05a-4149-aaaf-3a7cbc672c98" providerId="ADAL" clId="{41369394-BBBC-4A91-AE49-EBCD5EA748B1}" dt="2018-10-29T22:34:36.297" v="1426" actId="1076"/>
          <ac:picMkLst>
            <pc:docMk/>
            <pc:sldMk cId="354676096" sldId="330"/>
            <ac:picMk id="2052" creationId="{84676403-70C5-4367-BDA0-3C1EEE74056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347318" y="899013"/>
            <a:ext cx="606616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93451" y="10936683"/>
            <a:ext cx="6423000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19" y="275302"/>
            <a:ext cx="673722" cy="429963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>
            <a:off x="347318" y="9459175"/>
            <a:ext cx="606616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291787" y="273613"/>
            <a:ext cx="3121697" cy="49813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algn="r"/>
            <a:r>
              <a:rPr lang="en-GB" sz="1000"/>
              <a:t>Open access cluster briefing for account managers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47318" y="273613"/>
            <a:ext cx="606616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3"/>
          </p:nvPr>
        </p:nvSpPr>
        <p:spPr>
          <a:xfrm>
            <a:off x="3467825" y="9720000"/>
            <a:ext cx="2945659" cy="15037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/>
            </a:lvl1pPr>
          </a:lstStyle>
          <a:p>
            <a:fld id="{1D5C8E73-0984-4EF3-A086-A5742340CAED}" type="slidenum">
              <a:rPr lang="en-GB" sz="900" smtClean="0"/>
              <a:t>‹#›</a:t>
            </a:fld>
            <a:endParaRPr lang="en-GB" sz="900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"/>
          </p:nvPr>
        </p:nvSpPr>
        <p:spPr>
          <a:xfrm>
            <a:off x="346128" y="9720000"/>
            <a:ext cx="2945659" cy="13849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spAutoFit/>
          </a:bodyPr>
          <a:lstStyle>
            <a:lvl1pPr algn="r">
              <a:defRPr sz="1200"/>
            </a:lvl1pPr>
          </a:lstStyle>
          <a:p>
            <a:pPr algn="l"/>
            <a:fld id="{AE74EBA3-C641-4FB1-81EE-C7A67CCA1195}" type="datetime1">
              <a:rPr lang="en-GB" sz="900" smtClean="0"/>
              <a:t>26/10/2018</a:t>
            </a:fld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538137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7318" y="9750052"/>
            <a:ext cx="2945659" cy="150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defRPr sz="900"/>
            </a:lvl1pPr>
          </a:lstStyle>
          <a:p>
            <a:fld id="{54963088-50F9-45FB-9F5B-11F086BDE9B8}" type="datetime1">
              <a:rPr lang="en-GB" smtClean="0"/>
              <a:t>26/10/2018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67825" y="9748423"/>
            <a:ext cx="2945659" cy="150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r">
              <a:defRPr lang="en-GB" sz="900" smtClean="0"/>
            </a:lvl1pPr>
          </a:lstStyle>
          <a:p>
            <a:fld id="{059CA28E-C823-46A7-ACC3-740ED2E57C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3467825" y="0"/>
            <a:ext cx="2945659" cy="498135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000"/>
            </a:lvl1pPr>
          </a:lstStyle>
          <a:p>
            <a:r>
              <a:rPr lang="en-GB"/>
              <a:t>Open access cluster briefing for account managers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47318" y="9750051"/>
            <a:ext cx="606616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94420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108000" indent="-108000" algn="l" defTabSz="685800" rtl="0" eaLnBrk="1" latinLnBrk="0" hangingPunct="1">
      <a:lnSpc>
        <a:spcPct val="90000"/>
      </a:lnSpc>
      <a:spcBef>
        <a:spcPts val="450"/>
      </a:spcBef>
      <a:buClr>
        <a:schemeClr val="accent1"/>
      </a:buClr>
      <a:buSzPct val="120000"/>
      <a:buFont typeface="Corbel" panose="020B0503020204020204" pitchFamily="34" charset="0"/>
      <a:buChar char="»"/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16000" indent="-108000" algn="l" defTabSz="685800" rtl="0" eaLnBrk="1" latinLnBrk="0" hangingPunct="1">
      <a:lnSpc>
        <a:spcPct val="90000"/>
      </a:lnSpc>
      <a:spcBef>
        <a:spcPts val="450"/>
      </a:spcBef>
      <a:buClr>
        <a:schemeClr val="accent1"/>
      </a:buClr>
      <a:buSzPct val="120000"/>
      <a:buFont typeface="Corbel" panose="020B0503020204020204" pitchFamily="34" charset="0"/>
      <a:buChar char="›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324000" indent="-108000" algn="l" defTabSz="685800" rtl="0" eaLnBrk="1" latinLnBrk="0" hangingPunct="1">
      <a:lnSpc>
        <a:spcPct val="90000"/>
      </a:lnSpc>
      <a:spcBef>
        <a:spcPts val="450"/>
      </a:spcBef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432000" indent="-108000" algn="l" defTabSz="685800" rtl="0" eaLnBrk="1" latinLnBrk="0" hangingPunct="1">
      <a:lnSpc>
        <a:spcPct val="90000"/>
      </a:lnSpc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540000" indent="-108000" algn="l" defTabSz="685800" rtl="0" eaLnBrk="1" latinLnBrk="0" hangingPunct="1">
      <a:lnSpc>
        <a:spcPct val="90000"/>
      </a:lnSpc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sortia_Advancing_Standards_in_Research_Administration_Informatio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en-US" altLang="en-US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557AC7F7-B7EF-4039-8940-16791801FAF2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083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3A67BC9-910E-46C5-B4D8-B6D9AEE0D9DF}" type="datetime1">
              <a:rPr lang="en-GB" smtClean="0"/>
              <a:t>26/10/2018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Open access cluster briefing for account managers</a:t>
            </a:r>
          </a:p>
        </p:txBody>
      </p:sp>
    </p:spTree>
    <p:extLst>
      <p:ext uri="{BB962C8B-B14F-4D97-AF65-F5344CB8AC3E}">
        <p14:creationId xmlns:p14="http://schemas.microsoft.com/office/powerpoint/2010/main" val="324530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Infographic</a:t>
            </a:r>
            <a:r>
              <a:rPr lang="en-GB" baseline="0" dirty="0"/>
              <a:t> shows the relevant Jisc OA Service at the 4 stages of OA article lifecycle </a:t>
            </a:r>
          </a:p>
          <a:p>
            <a:pPr lvl="1"/>
            <a:r>
              <a:rPr lang="en-GB" baseline="0" dirty="0"/>
              <a:t>Submission</a:t>
            </a:r>
          </a:p>
          <a:p>
            <a:pPr lvl="1"/>
            <a:r>
              <a:rPr lang="en-GB" baseline="0" dirty="0"/>
              <a:t>Acceptance</a:t>
            </a:r>
          </a:p>
          <a:p>
            <a:pPr lvl="1"/>
            <a:r>
              <a:rPr lang="en-GB" baseline="0" dirty="0"/>
              <a:t>Publication</a:t>
            </a:r>
          </a:p>
          <a:p>
            <a:pPr lvl="1"/>
            <a:r>
              <a:rPr lang="en-GB" baseline="0" dirty="0"/>
              <a:t>Use</a:t>
            </a:r>
          </a:p>
          <a:p>
            <a:r>
              <a:rPr lang="en-GB" baseline="0" dirty="0"/>
              <a:t>The graphic is intended as a quick guide for any interested party, the web version provides additional information bubbles summarising the services </a:t>
            </a:r>
          </a:p>
          <a:p>
            <a:pPr lvl="1"/>
            <a:r>
              <a:rPr lang="en-GB" baseline="0" dirty="0"/>
              <a:t>https://www.jisc.ac.uk/content/open-access/our-role	</a:t>
            </a:r>
          </a:p>
          <a:p>
            <a:r>
              <a:rPr lang="en-GB" baseline="0" dirty="0"/>
              <a:t>Guidance, consultancy, tech support and OAGP is available throughout the whole lifecycle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D0C2C5-2709-476F-8D1A-B36880D2B9D6}" type="datetime1">
              <a:rPr lang="en-GB" altLang="en-US" smtClean="0"/>
              <a:t>26/10/2018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9D1D1D-E2FB-46C6-8204-7044BB6E2842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Open access cluster briefing for account managers</a:t>
            </a:r>
          </a:p>
        </p:txBody>
      </p:sp>
    </p:spTree>
    <p:extLst>
      <p:ext uri="{BB962C8B-B14F-4D97-AF65-F5344CB8AC3E}">
        <p14:creationId xmlns:p14="http://schemas.microsoft.com/office/powerpoint/2010/main" val="350553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Infographic</a:t>
            </a:r>
            <a:r>
              <a:rPr lang="en-GB" baseline="0" dirty="0"/>
              <a:t> shows the relevant Jisc OA Service at the 4 stages of OA article lifecycle </a:t>
            </a:r>
          </a:p>
          <a:p>
            <a:pPr lvl="1"/>
            <a:r>
              <a:rPr lang="en-GB" baseline="0" dirty="0"/>
              <a:t>Submission</a:t>
            </a:r>
          </a:p>
          <a:p>
            <a:pPr lvl="1"/>
            <a:r>
              <a:rPr lang="en-GB" baseline="0" dirty="0"/>
              <a:t>Acceptance</a:t>
            </a:r>
          </a:p>
          <a:p>
            <a:pPr lvl="1"/>
            <a:r>
              <a:rPr lang="en-GB" baseline="0" dirty="0"/>
              <a:t>Publication</a:t>
            </a:r>
          </a:p>
          <a:p>
            <a:pPr lvl="1"/>
            <a:r>
              <a:rPr lang="en-GB" baseline="0" dirty="0"/>
              <a:t>Use</a:t>
            </a:r>
          </a:p>
          <a:p>
            <a:r>
              <a:rPr lang="en-GB" baseline="0" dirty="0"/>
              <a:t>The graphic is intended as a quick guide for any interested party, the web version provides additional information bubbles summarising the services </a:t>
            </a:r>
          </a:p>
          <a:p>
            <a:pPr lvl="1"/>
            <a:r>
              <a:rPr lang="en-GB" baseline="0" dirty="0"/>
              <a:t>https://www.jisc.ac.uk/content/open-access/our-role	</a:t>
            </a:r>
          </a:p>
          <a:p>
            <a:r>
              <a:rPr lang="en-GB" baseline="0" dirty="0"/>
              <a:t>Guidance, consultancy, tech support and OAGP is available throughout the whole lifecycle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25341E-B18C-4543-BBBE-696DA918312D}" type="datetime1">
              <a:rPr lang="en-GB" altLang="en-US" smtClean="0"/>
              <a:t>26/10/2018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9D1D1D-E2FB-46C6-8204-7044BB6E2842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Open access cluster briefing for account managers</a:t>
            </a:r>
          </a:p>
        </p:txBody>
      </p:sp>
    </p:spTree>
    <p:extLst>
      <p:ext uri="{BB962C8B-B14F-4D97-AF65-F5344CB8AC3E}">
        <p14:creationId xmlns:p14="http://schemas.microsoft.com/office/powerpoint/2010/main" val="63156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Metadata standards – which bits of information do we want to know and exchange?</a:t>
            </a:r>
          </a:p>
          <a:p>
            <a:r>
              <a:rPr lang="en-GB" dirty="0"/>
              <a:t>PIDs / vocabularies &amp; taxonomies – how do we make this information clear and unambiguous? </a:t>
            </a:r>
          </a:p>
          <a:p>
            <a:endParaRPr lang="en-GB" dirty="0"/>
          </a:p>
          <a:p>
            <a:r>
              <a:rPr lang="en-GB" dirty="0"/>
              <a:t>Open Access Initiative Protocol for Metadata Harvesting</a:t>
            </a:r>
          </a:p>
          <a:p>
            <a:pPr marL="108000" marR="0" lvl="0" indent="-108000" algn="l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tabLst/>
              <a:defRPr/>
            </a:pPr>
            <a:r>
              <a:rPr lang="en-GB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Consortia Advancing Standards in Research Administration Information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963088-50F9-45FB-9F5B-11F086BDE9B8}" type="datetime1">
              <a:rPr lang="en-GB" smtClean="0"/>
              <a:t>29/10/2018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Open access cluster briefing for account managers</a:t>
            </a:r>
          </a:p>
        </p:txBody>
      </p:sp>
    </p:spTree>
    <p:extLst>
      <p:ext uri="{BB962C8B-B14F-4D97-AF65-F5344CB8AC3E}">
        <p14:creationId xmlns:p14="http://schemas.microsoft.com/office/powerpoint/2010/main" val="146523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5"/>
            <a:ext cx="8712199" cy="3852864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D374CE-4173-4A27-8722-26336C232A66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2343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ver (Backgroun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8425" y="3872899"/>
            <a:ext cx="6624638" cy="1938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16000" indent="0">
              <a:buNone/>
              <a:defRPr sz="1050"/>
            </a:lvl2pPr>
            <a:lvl3pPr marL="432000" indent="0">
              <a:buNone/>
              <a:defRPr sz="1050"/>
            </a:lvl3pPr>
            <a:lvl4pPr marL="648000" indent="0">
              <a:buNone/>
              <a:defRPr sz="1050"/>
            </a:lvl4pPr>
            <a:lvl5pPr marL="864000" indent="0">
              <a:buNone/>
              <a:defRPr sz="1050"/>
            </a:lvl5pPr>
          </a:lstStyle>
          <a:p>
            <a:pPr lvl="0"/>
            <a:r>
              <a:rPr lang="en-GB" noProof="0" dirty="0"/>
              <a:t>Click to add presentation subtitle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9" y="3538059"/>
            <a:ext cx="781844" cy="149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3AC528-508F-4ECC-8393-5522718E2133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16000" y="879750"/>
            <a:ext cx="6480000" cy="2159726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None/>
              <a:tabLst/>
              <a:defRPr lang="en-GB" sz="1600" b="0" i="0" baseline="0" noProof="0" dirty="0">
                <a:sym typeface="Wingdings" panose="05000000000000000000" pitchFamily="2" charset="2"/>
              </a:defRPr>
            </a:lvl1pPr>
          </a:lstStyle>
          <a:p>
            <a:r>
              <a:rPr lang="en-GB" sz="1800" noProof="0" dirty="0"/>
              <a:t>The correct way to do it!</a:t>
            </a:r>
            <a:br>
              <a:rPr lang="en-GB" sz="1800" noProof="0" dirty="0"/>
            </a:br>
            <a:r>
              <a:rPr lang="en-GB" sz="1800" noProof="0" dirty="0"/>
              <a:t>Requires pre-cropped images…</a:t>
            </a:r>
            <a:br>
              <a:rPr lang="en-GB" sz="1800" noProof="0" dirty="0"/>
            </a:br>
            <a:r>
              <a:rPr lang="en-GB" sz="1800" noProof="0" dirty="0"/>
              <a:t>Add/change</a:t>
            </a:r>
            <a:r>
              <a:rPr lang="en-GB" sz="1800" baseline="0" noProof="0" dirty="0"/>
              <a:t> background via: </a:t>
            </a:r>
            <a:br>
              <a:rPr lang="en-GB" sz="1800" baseline="0" noProof="0" dirty="0"/>
            </a:br>
            <a:r>
              <a:rPr lang="en-GB" sz="1800" baseline="0" noProof="0" dirty="0"/>
              <a:t>1/ Design Tab (or Right-click) &gt; Format Background &gt; Picture or texture fill &gt; Insert picture from File…</a:t>
            </a:r>
            <a:br>
              <a:rPr lang="en-GB" sz="1800" baseline="0" noProof="0" dirty="0"/>
            </a:br>
            <a:r>
              <a:rPr lang="en-GB" sz="1800" baseline="0" noProof="0" dirty="0"/>
              <a:t>2/ Delete this placeholder (it will show in the presentation )</a:t>
            </a:r>
            <a:br>
              <a:rPr lang="en-GB" sz="1800" baseline="0" noProof="0" dirty="0"/>
            </a:br>
            <a:r>
              <a:rPr lang="en-GB" sz="1800" baseline="0" noProof="0" dirty="0"/>
              <a:t>Slides based off this master can have *different* backgrounds</a:t>
            </a:r>
            <a:endParaRPr lang="en-GB" sz="1800" noProof="0" dirty="0"/>
          </a:p>
        </p:txBody>
      </p:sp>
    </p:spTree>
    <p:extLst>
      <p:ext uri="{BB962C8B-B14F-4D97-AF65-F5344CB8AC3E}">
        <p14:creationId xmlns:p14="http://schemas.microsoft.com/office/powerpoint/2010/main" val="87297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ver (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321"/>
            <a:ext cx="9142857" cy="5142857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" y="879750"/>
            <a:ext cx="6480000" cy="2159726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/>
          <a:lstStyle>
            <a:lvl1pPr>
              <a:defRPr lang="en-GB" sz="1800" b="0" i="0" baseline="0" noProof="0" dirty="0">
                <a:sym typeface="Wingdings" panose="05000000000000000000" pitchFamily="2" charset="2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en-GB" sz="1800" noProof="0" dirty="0"/>
              <a:t>Allows/requires cropping/resizing in PPT, … </a:t>
            </a:r>
            <a:br>
              <a:rPr lang="en-GB" sz="1800" noProof="0" dirty="0"/>
            </a:br>
            <a:r>
              <a:rPr lang="en-GB" sz="1800" noProof="0" dirty="0"/>
              <a:t>Change image via:</a:t>
            </a:r>
            <a:br>
              <a:rPr lang="en-GB" sz="1800" noProof="0" dirty="0"/>
            </a:br>
            <a:r>
              <a:rPr lang="en-GB" sz="1800" noProof="0" dirty="0"/>
              <a:t>1/ View &gt; Slide Master &gt; Right-click &gt; Change Picture</a:t>
            </a:r>
            <a:br>
              <a:rPr lang="en-GB" sz="1800" noProof="0" dirty="0"/>
            </a:br>
            <a:r>
              <a:rPr lang="en-GB" sz="1800" noProof="0" dirty="0"/>
              <a:t>2/ </a:t>
            </a:r>
            <a:r>
              <a:rPr lang="en-GB" sz="1800" baseline="0" noProof="0" dirty="0"/>
              <a:t>Delete this placeholder (it will show in the presentation )</a:t>
            </a:r>
            <a:br>
              <a:rPr lang="en-GB" sz="1800" baseline="0" noProof="0" dirty="0"/>
            </a:br>
            <a:r>
              <a:rPr lang="en-GB" sz="1800" baseline="0" noProof="0" dirty="0"/>
              <a:t>Images should fill the slide…for reference a full slide 16:9 placeholder is:</a:t>
            </a:r>
            <a:br>
              <a:rPr lang="en-GB" sz="1800" baseline="0" noProof="0" dirty="0"/>
            </a:br>
            <a:r>
              <a:rPr lang="en-GB" sz="1800" baseline="0" noProof="0" dirty="0"/>
              <a:t>25.4 cm x 14.29cm</a:t>
            </a:r>
            <a:br>
              <a:rPr lang="en-GB" sz="1800" baseline="0" noProof="0" dirty="0"/>
            </a:br>
            <a:r>
              <a:rPr lang="en-GB" sz="1800" baseline="0" noProof="0" dirty="0"/>
              <a:t>All slides based off this master will use the *same* image</a:t>
            </a:r>
            <a:endParaRPr lang="en-GB" sz="1800" noProof="0" dirty="0"/>
          </a:p>
          <a:p>
            <a:pPr marL="0" marR="0" lvl="0" indent="0" fontAlgn="auto">
              <a:spcAft>
                <a:spcPts val="0"/>
              </a:spcAft>
              <a:buNone/>
              <a:tabLst/>
            </a:pPr>
            <a:endParaRPr lang="en-GB" sz="1800" noProof="0" dirty="0"/>
          </a:p>
        </p:txBody>
      </p:sp>
      <p:pic>
        <p:nvPicPr>
          <p:cNvPr id="13" name="Picture 12" descr="2013_Jisc_Logo_RGB300(26mm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467"/>
            <a:ext cx="935738" cy="545593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1253606" y="3327513"/>
            <a:ext cx="7890394" cy="900000"/>
          </a:xfrm>
          <a:prstGeom prst="rect">
            <a:avLst/>
          </a:prstGeom>
          <a:solidFill>
            <a:srgbClr val="E04A1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1" y="3255963"/>
            <a:ext cx="1150937" cy="900113"/>
          </a:xfrm>
          <a:prstGeom prst="rect">
            <a:avLst/>
          </a:prstGeom>
          <a:solidFill>
            <a:srgbClr val="E04A10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Parallelogram 19"/>
          <p:cNvSpPr/>
          <p:nvPr userDrawn="1"/>
        </p:nvSpPr>
        <p:spPr>
          <a:xfrm rot="16200000">
            <a:off x="719139" y="3687763"/>
            <a:ext cx="971550" cy="107950"/>
          </a:xfrm>
          <a:prstGeom prst="parallelogram">
            <a:avLst>
              <a:gd name="adj" fmla="val 64812"/>
            </a:avLst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9" y="3538059"/>
            <a:ext cx="781844" cy="149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EE84B99-4DC8-4BEA-99AB-E3E1EA530D57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8425" y="3872899"/>
            <a:ext cx="6624638" cy="1938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16000" indent="0">
              <a:buNone/>
              <a:defRPr sz="1050"/>
            </a:lvl2pPr>
            <a:lvl3pPr marL="432000" indent="0">
              <a:buNone/>
              <a:defRPr sz="1050"/>
            </a:lvl3pPr>
            <a:lvl4pPr marL="648000" indent="0">
              <a:buNone/>
              <a:defRPr sz="1050"/>
            </a:lvl4pPr>
            <a:lvl5pPr marL="864000" indent="0">
              <a:buNone/>
              <a:defRPr sz="1050"/>
            </a:lvl5pPr>
          </a:lstStyle>
          <a:p>
            <a:pPr lvl="0"/>
            <a:r>
              <a:rPr lang="en-GB" noProof="0" dirty="0"/>
              <a:t>Click to add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25779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i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848492"/>
            <a:ext cx="7470000" cy="197490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E481C"/>
              </a:buClr>
              <a:buSzPct val="120000"/>
              <a:buFont typeface="Lucida Grande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1440000" y="3420580"/>
            <a:ext cx="7470000" cy="377026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2800" b="1" i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3553200"/>
            <a:ext cx="1029600" cy="18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535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utterstock_129615650_handphone(tomedit3).jp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571999" y="898845"/>
            <a:ext cx="4350543" cy="4244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7257" y="3721843"/>
            <a:ext cx="943068" cy="297000"/>
            <a:chOff x="3448050" y="5069250"/>
            <a:chExt cx="5467350" cy="396000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GB" sz="1800" b="1" noProof="0" dirty="0">
                  <a:solidFill>
                    <a:schemeClr val="accent1"/>
                  </a:solidFill>
                </a:rPr>
                <a:t>jisc.ac.uk</a:t>
              </a:r>
            </a:p>
          </p:txBody>
        </p:sp>
        <p:sp>
          <p:nvSpPr>
            <p:cNvPr id="13" name="Rectangle 12">
              <a:hlinkClick r:id="rId3"/>
            </p:cNvPr>
            <p:cNvSpPr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GB" sz="1013" noProof="0" dirty="0"/>
            </a:p>
          </p:txBody>
        </p:sp>
      </p:grp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15901" y="879475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/>
              <a:t>Click to add presenter name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15901" y="1190992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/>
              <a:t>Click to add presenter job 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15901" y="1805567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add email@jisc.ac.uk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15902" y="2250192"/>
            <a:ext cx="4608511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 userDrawn="1"/>
        </p:nvSpPr>
        <p:spPr>
          <a:xfrm>
            <a:off x="215901" y="2405385"/>
            <a:ext cx="410368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800" noProof="0" dirty="0"/>
              <a:t>One Castlepark Tower Hill Bristol BS2 0JA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215900" y="3385092"/>
            <a:ext cx="30468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800" b="1" noProof="0" dirty="0">
                <a:solidFill>
                  <a:schemeClr val="accent1"/>
                </a:solidFill>
              </a:rPr>
              <a:t>customerservices@jisc.ac.uk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15900" y="2744660"/>
            <a:ext cx="152830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020 3697 5800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38E30EC-2DBC-4B3C-B86E-D6EF6FC8E895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6473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Address +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hutterstock_129615650_handphone(tomedit3).jp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571999" y="898845"/>
            <a:ext cx="4350543" cy="4244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7257" y="3721843"/>
            <a:ext cx="943068" cy="297000"/>
            <a:chOff x="3448050" y="5069250"/>
            <a:chExt cx="5467350" cy="396000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GB" sz="1800" b="1" noProof="0" dirty="0">
                  <a:solidFill>
                    <a:schemeClr val="accent1"/>
                  </a:solidFill>
                </a:rPr>
                <a:t>jisc.ac.uk</a:t>
              </a:r>
            </a:p>
          </p:txBody>
        </p:sp>
        <p:sp>
          <p:nvSpPr>
            <p:cNvPr id="13" name="Rectangle 12">
              <a:hlinkClick r:id="rId3"/>
            </p:cNvPr>
            <p:cNvSpPr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GB" sz="1013" noProof="0" dirty="0"/>
            </a:p>
          </p:txBody>
        </p:sp>
      </p:grp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15901" y="879475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/>
              <a:t>Click to add presenter name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15901" y="1190992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/>
              <a:t>Click to add presenter job 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15901" y="1805567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add email@jisc.ac.uk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15902" y="2250192"/>
            <a:ext cx="4608511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 userDrawn="1"/>
        </p:nvSpPr>
        <p:spPr>
          <a:xfrm>
            <a:off x="215901" y="2405385"/>
            <a:ext cx="410368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800" noProof="0" dirty="0"/>
              <a:t>One Castlepark Tower Hill Bristol BS2 0JA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215900" y="3385092"/>
            <a:ext cx="30468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800" b="1" noProof="0" dirty="0">
                <a:solidFill>
                  <a:schemeClr val="accent1"/>
                </a:solidFill>
              </a:rPr>
              <a:t>customerservices@jisc.ac.uk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15900" y="2744660"/>
            <a:ext cx="152830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020 3697 5800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1" y="4467094"/>
            <a:ext cx="719138" cy="251609"/>
          </a:xfrm>
          <a:prstGeom prst="rect">
            <a:avLst/>
          </a:prstGeom>
        </p:spPr>
      </p:pic>
      <p:sp>
        <p:nvSpPr>
          <p:cNvPr id="19" name="Text Placeholder 3"/>
          <p:cNvSpPr txBox="1">
            <a:spLocks/>
          </p:cNvSpPr>
          <p:nvPr userDrawn="1"/>
        </p:nvSpPr>
        <p:spPr>
          <a:xfrm>
            <a:off x="980051" y="4557397"/>
            <a:ext cx="3249887" cy="83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noProof="0" dirty="0"/>
              <a:t>Except where otherwise noted, this work is licensed under CC-BY-NC-ND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21CDA2E-BA69-4E61-BD93-832A4FA45F1F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0895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lete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434"/>
            <a:ext cx="7408069" cy="4562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521743" y="3916299"/>
            <a:ext cx="3879057" cy="297000"/>
            <a:chOff x="3448050" y="5069250"/>
            <a:chExt cx="5467350" cy="396000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GB" sz="1800" b="1" noProof="0" dirty="0">
                  <a:solidFill>
                    <a:schemeClr val="accent1"/>
                  </a:solidFill>
                </a:rPr>
                <a:t>jisc.ac.uk</a:t>
              </a:r>
            </a:p>
          </p:txBody>
        </p:sp>
        <p:sp>
          <p:nvSpPr>
            <p:cNvPr id="11" name="Rectangle 10">
              <a:hlinkClick r:id="rId3"/>
            </p:cNvPr>
            <p:cNvSpPr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GB" sz="1013" noProof="0" dirty="0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21743" y="2164618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GB" noProof="0" dirty="0"/>
              <a:t>Click to add description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521743" y="2700734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/>
              <a:t>Click to add presenter name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521743" y="3039671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/>
              <a:t>Click to add presenter job 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521743" y="3378608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add email@jisc.ac.uk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F69A6E3-A5DA-4E27-9713-65F39D119A32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6441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 +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lete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434"/>
            <a:ext cx="7408069" cy="4562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521743" y="3916299"/>
            <a:ext cx="3879057" cy="297000"/>
            <a:chOff x="3448050" y="5069250"/>
            <a:chExt cx="5467350" cy="396000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GB" sz="1800" b="1" noProof="0" dirty="0">
                  <a:solidFill>
                    <a:schemeClr val="accent1"/>
                  </a:solidFill>
                </a:rPr>
                <a:t>jisc.ac.uk</a:t>
              </a:r>
            </a:p>
          </p:txBody>
        </p:sp>
        <p:sp>
          <p:nvSpPr>
            <p:cNvPr id="11" name="Rectangle 10">
              <a:hlinkClick r:id="rId3"/>
            </p:cNvPr>
            <p:cNvSpPr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GB" sz="1013" noProof="0" dirty="0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21743" y="2164618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GB" noProof="0" dirty="0"/>
              <a:t>Click to add description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521743" y="2700734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/>
              <a:t>Click to add presenter name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521743" y="3039671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/>
              <a:t>Click to add presenter job 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521743" y="3378608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add email@jisc.ac.uk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693" y="4313715"/>
            <a:ext cx="740010" cy="258912"/>
          </a:xfrm>
          <a:prstGeom prst="rect">
            <a:avLst/>
          </a:prstGeom>
        </p:spPr>
      </p:pic>
      <p:sp>
        <p:nvSpPr>
          <p:cNvPr id="23" name="Text Placeholder 3"/>
          <p:cNvSpPr txBox="1">
            <a:spLocks/>
          </p:cNvSpPr>
          <p:nvPr userDrawn="1"/>
        </p:nvSpPr>
        <p:spPr>
          <a:xfrm>
            <a:off x="7201693" y="4621453"/>
            <a:ext cx="1726407" cy="2025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noProof="0" dirty="0"/>
              <a:t>Except where otherwise noted, this work is licensed under CC-BY-NC-ND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9A6CE39-2871-442C-A67C-39A6451C025D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7799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0938" y="2124075"/>
            <a:ext cx="6085791" cy="447675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Insert section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0937" y="2578894"/>
            <a:ext cx="6085791" cy="30777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/>
            </a:lvl1pPr>
          </a:lstStyle>
          <a:p>
            <a:pPr lvl="0"/>
            <a:r>
              <a:rPr lang="en-GB" noProof="0" dirty="0"/>
              <a:t>Insert section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8B3116-3479-4A7E-BAF2-98EA6D624AAC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542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83952"/>
            <a:ext cx="6842125" cy="777600"/>
          </a:xfrm>
          <a:noFill/>
        </p:spPr>
        <p:txBody>
          <a:bodyPr wrap="square" rtlCol="0" anchor="t" anchorCtr="1">
            <a:noAutofit/>
          </a:bodyPr>
          <a:lstStyle>
            <a:lvl1pPr algn="ctr">
              <a:defRPr lang="en-GB" sz="2800" b="1">
                <a:solidFill>
                  <a:srgbClr val="B71A8B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D9A3-A72C-40CD-BBA0-E6EB89E44AEA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6615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itl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8F7F568C-6FB4-40F4-AE7D-A140D4CB8AF7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descr="2013_Jisc_Logo_RGB300(19.5mm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15900" y="519113"/>
            <a:ext cx="87122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1424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4"/>
            <a:ext cx="4103687" cy="3852865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14" y="879475"/>
            <a:ext cx="4103686" cy="3852864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2A59697-23BB-465C-89EA-A5B0A7C3BBD7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57667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085F535B-C580-4813-822A-694264FAB9B5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6" name="Picture 5" descr="2013_Jisc_Logo_RGB300(19.5mm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27013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3" name="Picture 2" descr="2013_Jisc_Logo_RGB300(19.5mm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46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3_Jisc_Logo_RGB300(19.5mm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69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Jisc colour reference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69094-2384-48F6-B9AE-C891827DD2C7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355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5"/>
            <a:ext cx="4103595" cy="3852864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12" y="879475"/>
            <a:ext cx="4103687" cy="1692275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51" y="3040339"/>
            <a:ext cx="4103649" cy="1692000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E94055F-84C1-40DF-AEBD-C917A64D93B7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629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2" y="1384300"/>
            <a:ext cx="8712198" cy="334803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15900" y="879475"/>
            <a:ext cx="8677276" cy="387798"/>
          </a:xfrm>
        </p:spPr>
        <p:txBody>
          <a:bodyPr wrap="square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DA7D850-5CCD-4311-93FB-D9D5DD8EDB7E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550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1" y="1384300"/>
            <a:ext cx="4103593" cy="33480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15901" y="879475"/>
            <a:ext cx="4103687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50" y="1384300"/>
            <a:ext cx="4103650" cy="33480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824450" y="877356"/>
            <a:ext cx="4103650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8139084-5B53-46FA-B35E-07D0187D9825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5587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13" y="1384299"/>
            <a:ext cx="4103650" cy="1548000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13" y="3184338"/>
            <a:ext cx="4103650" cy="1548000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1384300"/>
            <a:ext cx="4103593" cy="33480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50824" y="879475"/>
            <a:ext cx="4068764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94011C3-2578-4C2F-8390-FD0F77F5900A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461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35038" y="879473"/>
            <a:ext cx="7273925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noProof="0" dirty="0"/>
              <a:t>Click to icon to add image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5038" y="4521003"/>
            <a:ext cx="5435900" cy="20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GB" noProof="0" dirty="0"/>
              <a:t>Click to add image caption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370938" y="4521003"/>
            <a:ext cx="1838025" cy="202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9BA7A8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GB" noProof="0" dirty="0"/>
              <a:t>Click to add image source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934478F-C6AF-4652-88F8-0B3672757295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90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620A7-5396-40AD-B2EF-58E896ABED14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3555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lete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434"/>
            <a:ext cx="7408069" cy="4562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521743" y="3916299"/>
            <a:ext cx="3879057" cy="297000"/>
            <a:chOff x="3448050" y="5069250"/>
            <a:chExt cx="5467350" cy="396000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GB" sz="1800" b="1" noProof="0" dirty="0">
                  <a:solidFill>
                    <a:schemeClr val="accent1"/>
                  </a:solidFill>
                </a:rPr>
                <a:t>jisc.ac.uk</a:t>
              </a:r>
            </a:p>
          </p:txBody>
        </p:sp>
        <p:sp>
          <p:nvSpPr>
            <p:cNvPr id="11" name="Rectangle 10">
              <a:hlinkClick r:id="rId3"/>
            </p:cNvPr>
            <p:cNvSpPr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GB" sz="1013" noProof="0" dirty="0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21743" y="2164618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GB" noProof="0" dirty="0"/>
              <a:t>Click to add description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521743" y="2700734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/>
              <a:t>Click to add presenter name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521743" y="3039671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/>
              <a:t>Click to add presenter job 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521743" y="3378608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add email@jisc.ac.uk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48B5215-73A6-4448-99DA-FF59494B0A8D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6968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00" y="879475"/>
            <a:ext cx="8712200" cy="38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BAD25865-CAA8-4731-8A68-802C268850E8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Picture 6" descr="2013_Jisc_Logo_RGB300(19.5mm)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15900" y="519113"/>
            <a:ext cx="87122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3272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1" r:id="rId4"/>
    <p:sldLayoutId id="2147483653" r:id="rId5"/>
    <p:sldLayoutId id="2147483655" r:id="rId6"/>
    <p:sldLayoutId id="2147483667" r:id="rId7"/>
    <p:sldLayoutId id="2147483702" r:id="rId8"/>
    <p:sldLayoutId id="2147483707" r:id="rId9"/>
  </p:sldLayoutIdLst>
  <p:hf hdr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B71A8B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136" userDrawn="1">
          <p15:clr>
            <a:srgbClr val="F26B43"/>
          </p15:clr>
        </p15:guide>
        <p15:guide id="4" pos="5624" userDrawn="1">
          <p15:clr>
            <a:srgbClr val="F26B43"/>
          </p15:clr>
        </p15:guide>
        <p15:guide id="7" orient="horz" pos="2981" userDrawn="1">
          <p15:clr>
            <a:srgbClr val="F26B43"/>
          </p15:clr>
        </p15:guide>
        <p15:guide id="8" orient="horz" pos="3072" userDrawn="1">
          <p15:clr>
            <a:srgbClr val="F26B43"/>
          </p15:clr>
        </p15:guide>
        <p15:guide id="19" orient="horz" pos="1688" userDrawn="1">
          <p15:clr>
            <a:srgbClr val="F26B43"/>
          </p15:clr>
        </p15:guide>
        <p15:guide id="22" orient="horz" pos="554" userDrawn="1">
          <p15:clr>
            <a:srgbClr val="F26B43"/>
          </p15:clr>
        </p15:guide>
        <p15:guide id="23" pos="589" userDrawn="1">
          <p15:clr>
            <a:srgbClr val="F26B43"/>
          </p15:clr>
        </p15:guide>
        <p15:guide id="46" pos="2880" userDrawn="1">
          <p15:clr>
            <a:srgbClr val="F26B43"/>
          </p15:clr>
        </p15:guide>
        <p15:guide id="47" pos="5171" userDrawn="1">
          <p15:clr>
            <a:srgbClr val="F26B43"/>
          </p15:clr>
        </p15:guide>
        <p15:guide id="49" pos="2721" userDrawn="1">
          <p15:clr>
            <a:srgbClr val="F26B43"/>
          </p15:clr>
        </p15:guide>
        <p15:guide id="50" pos="3039" userDrawn="1">
          <p15:clr>
            <a:srgbClr val="F26B43"/>
          </p15:clr>
        </p15:guide>
        <p15:guide id="51" orient="horz" pos="8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253606" y="3327513"/>
            <a:ext cx="7890394" cy="900000"/>
          </a:xfrm>
          <a:prstGeom prst="rect">
            <a:avLst/>
          </a:prstGeom>
          <a:solidFill>
            <a:srgbClr val="E04A1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425" y="3400425"/>
            <a:ext cx="6624638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/>
              <a:t>Click to edit presentation title</a:t>
            </a:r>
          </a:p>
        </p:txBody>
      </p:sp>
      <p:pic>
        <p:nvPicPr>
          <p:cNvPr id="8" name="Picture 7" descr="2013_Jisc_Logo_RGB300(26mm)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467"/>
            <a:ext cx="935738" cy="545593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" y="3255963"/>
            <a:ext cx="1150937" cy="900113"/>
          </a:xfrm>
          <a:prstGeom prst="rect">
            <a:avLst/>
          </a:prstGeom>
          <a:solidFill>
            <a:srgbClr val="E04A10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9" y="3538059"/>
            <a:ext cx="781844" cy="149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371C47E-B428-4C40-B8C4-5EF84EAB1830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7" name="Parallelogram 6"/>
          <p:cNvSpPr/>
          <p:nvPr userDrawn="1"/>
        </p:nvSpPr>
        <p:spPr>
          <a:xfrm rot="16200000">
            <a:off x="719139" y="3687763"/>
            <a:ext cx="971550" cy="107950"/>
          </a:xfrm>
          <a:prstGeom prst="parallelogram">
            <a:avLst>
              <a:gd name="adj" fmla="val 64812"/>
            </a:avLst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57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  <p:sldLayoutId id="2147483706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25" userDrawn="1">
          <p15:clr>
            <a:srgbClr val="F26B43"/>
          </p15:clr>
        </p15:guide>
        <p15:guide id="4" pos="5035" userDrawn="1">
          <p15:clr>
            <a:srgbClr val="F26B43"/>
          </p15:clr>
        </p15:guide>
        <p15:guide id="6" pos="793" userDrawn="1">
          <p15:clr>
            <a:srgbClr val="F26B43"/>
          </p15:clr>
        </p15:guide>
        <p15:guide id="7" orient="horz" pos="2051" userDrawn="1">
          <p15:clr>
            <a:srgbClr val="F26B43"/>
          </p15:clr>
        </p15:guide>
        <p15:guide id="8" orient="horz" pos="2618" userDrawn="1">
          <p15:clr>
            <a:srgbClr val="F26B43"/>
          </p15:clr>
        </p15:guide>
        <p15:guide id="9" orient="horz" pos="2663" userDrawn="1">
          <p15:clr>
            <a:srgbClr val="F26B43"/>
          </p15:clr>
        </p15:guide>
        <p15:guide id="10" orient="horz" pos="2096" userDrawn="1">
          <p15:clr>
            <a:srgbClr val="F26B43"/>
          </p15:clr>
        </p15:guide>
        <p15:guide id="11" orient="horz" pos="2142" userDrawn="1">
          <p15:clr>
            <a:srgbClr val="F26B43"/>
          </p15:clr>
        </p15:guide>
        <p15:guide id="12" pos="862" userDrawn="1">
          <p15:clr>
            <a:srgbClr val="F26B43"/>
          </p15:clr>
        </p15:guide>
        <p15:guide id="13" orient="horz" pos="2436" userDrawn="1">
          <p15:clr>
            <a:srgbClr val="F26B43"/>
          </p15:clr>
        </p15:guide>
        <p15:guide id="14" pos="136" userDrawn="1">
          <p15:clr>
            <a:srgbClr val="F26B43"/>
          </p15:clr>
        </p15:guide>
        <p15:guide id="15" pos="635" userDrawn="1">
          <p15:clr>
            <a:srgbClr val="F26B43"/>
          </p15:clr>
        </p15:guide>
        <p15:guide id="16" orient="horz" pos="2323" userDrawn="1">
          <p15:clr>
            <a:srgbClr val="F26B43"/>
          </p15:clr>
        </p15:guide>
        <p15:guide id="17" pos="2721" userDrawn="1">
          <p15:clr>
            <a:srgbClr val="F26B43"/>
          </p15:clr>
        </p15:guide>
        <p15:guide id="18" pos="30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00" y="879475"/>
            <a:ext cx="8712200" cy="38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2FA8ACD9-FDB6-4D62-9619-109AE712DBED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Picture 6" descr="2013_Jisc_Logo_RGB300(19.5mm)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15900" y="519113"/>
            <a:ext cx="87122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5651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9" r:id="rId2"/>
    <p:sldLayoutId id="2147483687" r:id="rId3"/>
    <p:sldLayoutId id="2147483690" r:id="rId4"/>
  </p:sldLayoutIdLst>
  <p:hf hdr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B71A8B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36">
          <p15:clr>
            <a:srgbClr val="F26B43"/>
          </p15:clr>
        </p15:guide>
        <p15:guide id="2" pos="5624">
          <p15:clr>
            <a:srgbClr val="F26B43"/>
          </p15:clr>
        </p15:guide>
        <p15:guide id="3" orient="horz" pos="2981">
          <p15:clr>
            <a:srgbClr val="F26B43"/>
          </p15:clr>
        </p15:guide>
        <p15:guide id="4" orient="horz" pos="3072">
          <p15:clr>
            <a:srgbClr val="F26B43"/>
          </p15:clr>
        </p15:guide>
        <p15:guide id="5" orient="horz" pos="1688" userDrawn="1">
          <p15:clr>
            <a:srgbClr val="F26B43"/>
          </p15:clr>
        </p15:guide>
        <p15:guide id="8" orient="horz" pos="554">
          <p15:clr>
            <a:srgbClr val="F26B43"/>
          </p15:clr>
        </p15:guide>
        <p15:guide id="9" pos="589">
          <p15:clr>
            <a:srgbClr val="F26B43"/>
          </p15:clr>
        </p15:guide>
        <p15:guide id="10" pos="2880">
          <p15:clr>
            <a:srgbClr val="F26B43"/>
          </p15:clr>
        </p15:guide>
        <p15:guide id="11" pos="5171">
          <p15:clr>
            <a:srgbClr val="F26B43"/>
          </p15:clr>
        </p15:guide>
        <p15:guide id="13" pos="2721">
          <p15:clr>
            <a:srgbClr val="F26B43"/>
          </p15:clr>
        </p15:guide>
        <p15:guide id="14" pos="3039">
          <p15:clr>
            <a:srgbClr val="F26B43"/>
          </p15:clr>
        </p15:guide>
        <p15:guide id="15" orient="horz" pos="87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738" y="2124075"/>
            <a:ext cx="6085791" cy="447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0C8D693A-7B98-4947-A93A-BBC17B0076A2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26mm)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467"/>
            <a:ext cx="935738" cy="5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2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0" r:id="rId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B71A8B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36">
          <p15:clr>
            <a:srgbClr val="F26B43"/>
          </p15:clr>
        </p15:guide>
        <p15:guide id="2" pos="5624">
          <p15:clr>
            <a:srgbClr val="F26B43"/>
          </p15:clr>
        </p15:guide>
        <p15:guide id="3" orient="horz" pos="2981">
          <p15:clr>
            <a:srgbClr val="F26B43"/>
          </p15:clr>
        </p15:guide>
        <p15:guide id="4" orient="horz" pos="3072">
          <p15:clr>
            <a:srgbClr val="F26B43"/>
          </p15:clr>
        </p15:guide>
        <p15:guide id="5" orient="horz" pos="1620">
          <p15:clr>
            <a:srgbClr val="F26B43"/>
          </p15:clr>
        </p15:guide>
        <p15:guide id="9" pos="725" userDrawn="1">
          <p15:clr>
            <a:srgbClr val="F26B43"/>
          </p15:clr>
        </p15:guide>
        <p15:guide id="10" pos="2880">
          <p15:clr>
            <a:srgbClr val="F26B43"/>
          </p15:clr>
        </p15:guide>
        <p15:guide id="11" pos="5035" userDrawn="1">
          <p15:clr>
            <a:srgbClr val="F26B43"/>
          </p15:clr>
        </p15:guide>
        <p15:guide id="13" pos="2721">
          <p15:clr>
            <a:srgbClr val="F26B43"/>
          </p15:clr>
        </p15:guide>
        <p15:guide id="14" pos="3039">
          <p15:clr>
            <a:srgbClr val="F26B43"/>
          </p15:clr>
        </p15:guide>
        <p15:guide id="15" orient="horz" pos="55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673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5" r:id="rId2"/>
    <p:sldLayoutId id="2147483701" r:id="rId3"/>
    <p:sldLayoutId id="2147483696" r:id="rId4"/>
  </p:sldLayoutIdLst>
  <p:hf hdr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36">
          <p15:clr>
            <a:srgbClr val="F26B43"/>
          </p15:clr>
        </p15:guide>
        <p15:guide id="2" pos="5624">
          <p15:clr>
            <a:srgbClr val="F26B43"/>
          </p15:clr>
        </p15:guide>
        <p15:guide id="3" orient="horz" pos="2981">
          <p15:clr>
            <a:srgbClr val="F26B43"/>
          </p15:clr>
        </p15:guide>
        <p15:guide id="4" orient="horz" pos="3072">
          <p15:clr>
            <a:srgbClr val="F26B43"/>
          </p15:clr>
        </p15:guide>
        <p15:guide id="5" orient="horz" pos="1688" userDrawn="1">
          <p15:clr>
            <a:srgbClr val="F26B43"/>
          </p15:clr>
        </p15:guide>
        <p15:guide id="8" orient="horz" pos="554">
          <p15:clr>
            <a:srgbClr val="F26B43"/>
          </p15:clr>
        </p15:guide>
        <p15:guide id="9" pos="589">
          <p15:clr>
            <a:srgbClr val="F26B43"/>
          </p15:clr>
        </p15:guide>
        <p15:guide id="10" pos="2880">
          <p15:clr>
            <a:srgbClr val="F26B43"/>
          </p15:clr>
        </p15:guide>
        <p15:guide id="11" pos="5171">
          <p15:clr>
            <a:srgbClr val="F26B43"/>
          </p15:clr>
        </p15:guide>
        <p15:guide id="13" pos="2721">
          <p15:clr>
            <a:srgbClr val="F26B43"/>
          </p15:clr>
        </p15:guide>
        <p15:guide id="14" pos="3039">
          <p15:clr>
            <a:srgbClr val="F26B43"/>
          </p15:clr>
        </p15:guide>
        <p15:guide id="15" orient="horz" pos="87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2309" y="-2381"/>
            <a:ext cx="6085791" cy="447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23C000AD-B4D1-4EE7-BEA6-292F285DEFA7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Picture 6" descr="2013_Jisc_Logo_RGB300(19.5mm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15900" y="519113"/>
            <a:ext cx="87122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/>
          <p:cNvSpPr/>
          <p:nvPr userDrawn="1"/>
        </p:nvSpPr>
        <p:spPr>
          <a:xfrm>
            <a:off x="904297" y="3480530"/>
            <a:ext cx="1188000" cy="1188000"/>
          </a:xfrm>
          <a:prstGeom prst="ellipse">
            <a:avLst/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Jisc Dark Orange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R:159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G:53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B:21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760297" y="723362"/>
            <a:ext cx="1476000" cy="1476000"/>
          </a:xfrm>
          <a:prstGeom prst="ellipse">
            <a:avLst/>
          </a:prstGeom>
          <a:solidFill>
            <a:srgbClr val="E85E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Jisc Orange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R:232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G:94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B:18</a:t>
            </a:r>
          </a:p>
        </p:txBody>
      </p:sp>
      <p:sp>
        <p:nvSpPr>
          <p:cNvPr id="26" name="Oval 25"/>
          <p:cNvSpPr>
            <a:spLocks noChangeAspect="1"/>
          </p:cNvSpPr>
          <p:nvPr userDrawn="1"/>
        </p:nvSpPr>
        <p:spPr>
          <a:xfrm>
            <a:off x="6499853" y="3480530"/>
            <a:ext cx="1188000" cy="1188000"/>
          </a:xfrm>
          <a:prstGeom prst="ellipse">
            <a:avLst/>
          </a:prstGeom>
          <a:solidFill>
            <a:schemeClr val="bg1"/>
          </a:solidFill>
          <a:ln>
            <a:solidFill>
              <a:srgbClr val="2C3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Jisc Text Grey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R:202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G:220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B:240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2788478" y="2182622"/>
            <a:ext cx="6139621" cy="1188000"/>
            <a:chOff x="2788478" y="1871025"/>
            <a:chExt cx="6139621" cy="1188000"/>
          </a:xfrm>
        </p:grpSpPr>
        <p:sp>
          <p:nvSpPr>
            <p:cNvPr id="9" name="Oval 8"/>
            <p:cNvSpPr>
              <a:spLocks noChangeAspect="1"/>
            </p:cNvSpPr>
            <p:nvPr userDrawn="1"/>
          </p:nvSpPr>
          <p:spPr>
            <a:xfrm>
              <a:off x="5264288" y="1871025"/>
              <a:ext cx="1188000" cy="1188000"/>
            </a:xfrm>
            <a:prstGeom prst="ellipse">
              <a:avLst/>
            </a:prstGeom>
            <a:solidFill>
              <a:srgbClr val="458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Jisc Green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R:69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G:133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B:37</a:t>
              </a: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7740099" y="1871025"/>
              <a:ext cx="1188000" cy="1188000"/>
            </a:xfrm>
            <a:prstGeom prst="ellipse">
              <a:avLst/>
            </a:prstGeom>
            <a:solidFill>
              <a:srgbClr val="552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Jisc</a:t>
              </a:r>
              <a:r>
                <a:rPr lang="en-GB" sz="1050" baseline="0" dirty="0">
                  <a:solidFill>
                    <a:schemeClr val="bg1"/>
                  </a:solidFill>
                </a:rPr>
                <a:t> Purple</a:t>
              </a:r>
              <a:endParaRPr lang="en-GB" sz="1050" dirty="0">
                <a:solidFill>
                  <a:schemeClr val="bg1"/>
                </a:solidFill>
              </a:endParaRP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R:85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G:36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B:129</a:t>
              </a: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6502193" y="1871025"/>
              <a:ext cx="1188000" cy="1188000"/>
            </a:xfrm>
            <a:prstGeom prst="ellipse">
              <a:avLst/>
            </a:prstGeom>
            <a:solidFill>
              <a:srgbClr val="005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Jisc Indigo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R:0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G:85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B:127</a:t>
              </a:r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2788478" y="1871025"/>
              <a:ext cx="1188000" cy="1188000"/>
            </a:xfrm>
            <a:prstGeom prst="ellipse">
              <a:avLst/>
            </a:prstGeom>
            <a:solidFill>
              <a:srgbClr val="820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Jisc Maroon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R:130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G:0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B:54</a:t>
              </a:r>
            </a:p>
          </p:txBody>
        </p:sp>
        <p:sp>
          <p:nvSpPr>
            <p:cNvPr id="12" name="Oval 11"/>
            <p:cNvSpPr>
              <a:spLocks noChangeAspect="1"/>
            </p:cNvSpPr>
            <p:nvPr userDrawn="1"/>
          </p:nvSpPr>
          <p:spPr>
            <a:xfrm>
              <a:off x="4026383" y="1871025"/>
              <a:ext cx="1188000" cy="1188000"/>
            </a:xfrm>
            <a:prstGeom prst="ellipse">
              <a:avLst/>
            </a:prstGeom>
            <a:solidFill>
              <a:srgbClr val="8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Jisc Olive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R:138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G:115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B:0</a:t>
              </a:r>
            </a:p>
          </p:txBody>
        </p:sp>
      </p:grpSp>
      <p:grpSp>
        <p:nvGrpSpPr>
          <p:cNvPr id="38" name="Group 37"/>
          <p:cNvGrpSpPr/>
          <p:nvPr userDrawn="1"/>
        </p:nvGrpSpPr>
        <p:grpSpPr>
          <a:xfrm>
            <a:off x="2788478" y="867362"/>
            <a:ext cx="6139622" cy="1205352"/>
            <a:chOff x="2788478" y="791024"/>
            <a:chExt cx="6139622" cy="1205352"/>
          </a:xfrm>
        </p:grpSpPr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5264288" y="806422"/>
              <a:ext cx="1188000" cy="1188000"/>
            </a:xfrm>
            <a:prstGeom prst="ellipse">
              <a:avLst/>
            </a:prstGeom>
            <a:solidFill>
              <a:srgbClr val="B2B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Jisc Lime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R:178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G:187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B:28</a:t>
              </a:r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7740100" y="791024"/>
              <a:ext cx="1188000" cy="1188000"/>
            </a:xfrm>
            <a:prstGeom prst="ellipse">
              <a:avLst/>
            </a:prstGeom>
            <a:solidFill>
              <a:srgbClr val="B71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Jisc Violet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R:183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G:26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B:139</a:t>
              </a:r>
            </a:p>
          </p:txBody>
        </p:sp>
        <p:sp>
          <p:nvSpPr>
            <p:cNvPr id="16" name="Oval 15"/>
            <p:cNvSpPr>
              <a:spLocks noChangeAspect="1"/>
            </p:cNvSpPr>
            <p:nvPr userDrawn="1"/>
          </p:nvSpPr>
          <p:spPr>
            <a:xfrm>
              <a:off x="6502193" y="806422"/>
              <a:ext cx="1188000" cy="1188000"/>
            </a:xfrm>
            <a:prstGeom prst="ellipse">
              <a:avLst/>
            </a:prstGeom>
            <a:solidFill>
              <a:srgbClr val="009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Jisc Blue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R:0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G:146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B:203</a:t>
              </a:r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2788478" y="808376"/>
              <a:ext cx="1188000" cy="1188000"/>
            </a:xfrm>
            <a:prstGeom prst="ellipse">
              <a:avLst/>
            </a:prstGeom>
            <a:solidFill>
              <a:srgbClr val="E61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Jisc</a:t>
              </a:r>
              <a:r>
                <a:rPr lang="en-GB" sz="1050" baseline="0" dirty="0">
                  <a:solidFill>
                    <a:schemeClr val="bg1"/>
                  </a:solidFill>
                </a:rPr>
                <a:t> Pink</a:t>
              </a:r>
              <a:endParaRPr lang="en-GB" sz="1050" dirty="0">
                <a:solidFill>
                  <a:schemeClr val="bg1"/>
                </a:solidFill>
              </a:endParaRP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R:230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G:21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B:84</a:t>
              </a:r>
            </a:p>
          </p:txBody>
        </p:sp>
        <p:sp>
          <p:nvSpPr>
            <p:cNvPr id="19" name="Oval 18"/>
            <p:cNvSpPr>
              <a:spLocks noChangeAspect="1"/>
            </p:cNvSpPr>
            <p:nvPr userDrawn="1"/>
          </p:nvSpPr>
          <p:spPr>
            <a:xfrm>
              <a:off x="4026383" y="808375"/>
              <a:ext cx="1188000" cy="1188000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Jisc Yellow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R:249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G:176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B:80</a:t>
              </a: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2788478" y="3480530"/>
            <a:ext cx="3663810" cy="1188000"/>
            <a:chOff x="2788478" y="3404192"/>
            <a:chExt cx="3663810" cy="1188000"/>
          </a:xfrm>
        </p:grpSpPr>
        <p:sp>
          <p:nvSpPr>
            <p:cNvPr id="22" name="Oval 21"/>
            <p:cNvSpPr>
              <a:spLocks noChangeAspect="1"/>
            </p:cNvSpPr>
            <p:nvPr userDrawn="1"/>
          </p:nvSpPr>
          <p:spPr>
            <a:xfrm>
              <a:off x="5264288" y="3404192"/>
              <a:ext cx="1188000" cy="1188000"/>
            </a:xfrm>
            <a:prstGeom prst="ellipse">
              <a:avLst/>
            </a:prstGeom>
            <a:solidFill>
              <a:srgbClr val="CAD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>
                  <a:solidFill>
                    <a:schemeClr val="tx1"/>
                  </a:solidFill>
                </a:rPr>
                <a:t>Jisc Light Grey</a:t>
              </a:r>
            </a:p>
            <a:p>
              <a:pPr algn="l"/>
              <a:r>
                <a:rPr lang="en-GB" sz="1050" dirty="0">
                  <a:solidFill>
                    <a:schemeClr val="tx1"/>
                  </a:solidFill>
                </a:rPr>
                <a:t>R:202</a:t>
              </a:r>
            </a:p>
            <a:p>
              <a:pPr algn="l"/>
              <a:r>
                <a:rPr lang="en-GB" sz="1050" dirty="0">
                  <a:solidFill>
                    <a:schemeClr val="tx1"/>
                  </a:solidFill>
                </a:rPr>
                <a:t>G:220</a:t>
              </a:r>
            </a:p>
            <a:p>
              <a:pPr algn="l"/>
              <a:r>
                <a:rPr lang="en-GB" sz="1050" dirty="0">
                  <a:solidFill>
                    <a:schemeClr val="tx1"/>
                  </a:solidFill>
                </a:rPr>
                <a:t>B:240</a:t>
              </a: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2788478" y="3404192"/>
              <a:ext cx="1188000" cy="1188000"/>
            </a:xfrm>
            <a:prstGeom prst="ellipse">
              <a:avLst/>
            </a:prstGeom>
            <a:solidFill>
              <a:srgbClr val="9BA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Jisc Dark Grey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R:155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G:167</a:t>
              </a:r>
            </a:p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B:176</a:t>
              </a:r>
            </a:p>
          </p:txBody>
        </p:sp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4026383" y="3404192"/>
              <a:ext cx="1188000" cy="1188000"/>
            </a:xfrm>
            <a:prstGeom prst="ellipse">
              <a:avLst/>
            </a:prstGeom>
            <a:solidFill>
              <a:srgbClr val="B9C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>
                  <a:solidFill>
                    <a:schemeClr val="tx1"/>
                  </a:solidFill>
                </a:rPr>
                <a:t>Jisc Dark Grey</a:t>
              </a:r>
            </a:p>
            <a:p>
              <a:pPr algn="l"/>
              <a:r>
                <a:rPr lang="en-GB" sz="1050" dirty="0">
                  <a:solidFill>
                    <a:schemeClr val="tx1"/>
                  </a:solidFill>
                </a:rPr>
                <a:t>R:185</a:t>
              </a:r>
            </a:p>
            <a:p>
              <a:pPr algn="l"/>
              <a:r>
                <a:rPr lang="en-GB" sz="1050" dirty="0">
                  <a:solidFill>
                    <a:schemeClr val="tx1"/>
                  </a:solidFill>
                </a:rPr>
                <a:t>G:201</a:t>
              </a:r>
            </a:p>
            <a:p>
              <a:pPr algn="l"/>
              <a:r>
                <a:rPr lang="en-GB" sz="1050" dirty="0">
                  <a:solidFill>
                    <a:schemeClr val="tx1"/>
                  </a:solidFill>
                </a:rPr>
                <a:t>B:213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075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B71A8B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36">
          <p15:clr>
            <a:srgbClr val="F26B43"/>
          </p15:clr>
        </p15:guide>
        <p15:guide id="2" pos="5624">
          <p15:clr>
            <a:srgbClr val="F26B43"/>
          </p15:clr>
        </p15:guide>
        <p15:guide id="3" orient="horz" pos="2981">
          <p15:clr>
            <a:srgbClr val="F26B43"/>
          </p15:clr>
        </p15:guide>
        <p15:guide id="4" orient="horz" pos="3072">
          <p15:clr>
            <a:srgbClr val="F26B43"/>
          </p15:clr>
        </p15:guide>
        <p15:guide id="5" orient="horz" pos="1620">
          <p15:clr>
            <a:srgbClr val="F26B43"/>
          </p15:clr>
        </p15:guide>
        <p15:guide id="8" orient="horz" pos="554">
          <p15:clr>
            <a:srgbClr val="F26B43"/>
          </p15:clr>
        </p15:guide>
        <p15:guide id="9" pos="589">
          <p15:clr>
            <a:srgbClr val="F26B43"/>
          </p15:clr>
        </p15:guide>
        <p15:guide id="10" pos="2880">
          <p15:clr>
            <a:srgbClr val="F26B43"/>
          </p15:clr>
        </p15:guide>
        <p15:guide id="11" pos="5171">
          <p15:clr>
            <a:srgbClr val="F26B43"/>
          </p15:clr>
        </p15:guide>
        <p15:guide id="13" pos="2721">
          <p15:clr>
            <a:srgbClr val="F26B43"/>
          </p15:clr>
        </p15:guide>
        <p15:guide id="14" pos="3039">
          <p15:clr>
            <a:srgbClr val="F26B43"/>
          </p15:clr>
        </p15:guide>
        <p15:guide id="15" orient="horz" pos="8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rus.mimas.ac.uk/support/supportmaterial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.ukri.org/news-events-publications/publications/monitoring-sector-progress-towards-compliance-with-funder-open-access-policies/" TargetMode="External"/><Relationship Id="rId2" Type="http://schemas.openxmlformats.org/officeDocument/2006/relationships/hyperlink" Target="https://www.universitiesuk.ac.uk/policy-and-analysis/reports/Pages/monitoring-transition-open-access-2017.asp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s://www.universitiesuk.ac.uk/policy-and-analysis/reports/Pages/UUK-open-access-recommendations-and-guidelines-for-best-practice.aspx" TargetMode="External"/><Relationship Id="rId4" Type="http://schemas.openxmlformats.org/officeDocument/2006/relationships/hyperlink" Target="https://www.ref.ac.uk/news/2018/draftguidanceandcriteriasetoutdetailedarrangementsforref2021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adar.brookes.ac.uk/radar/file/b34a78f0-d6f0-46a5-9c69-49aa367fed9e/1/Cat%20postersv3.pdf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larlycommunications.jiscinvolve.org/wp/2018/10/24/open-access-briefing-paper-the-potential-of-global-identifiers-to-support-more-efficient-workflows-for-all-kinds-of-oa/" TargetMode="External"/><Relationship Id="rId13" Type="http://schemas.openxmlformats.org/officeDocument/2006/relationships/hyperlink" Target="https://scholarlycommunications.jiscinvolve.org/wp/2018/10/23/plan-s-will-bring-many-changes-but-the-death-of-the-repository-should-not-be-one/" TargetMode="External"/><Relationship Id="rId3" Type="http://schemas.openxmlformats.org/officeDocument/2006/relationships/hyperlink" Target="http://repository.jisc.ac.uk/7081/1/2018JiscOABriefingConsideringFinch.pdf" TargetMode="External"/><Relationship Id="rId7" Type="http://schemas.openxmlformats.org/officeDocument/2006/relationships/hyperlink" Target="http://repository.jisc.ac.uk/7087/1/2018JiscOABriefingFixingUKRepositoryLandscape.pdf" TargetMode="External"/><Relationship Id="rId12" Type="http://schemas.openxmlformats.org/officeDocument/2006/relationships/hyperlink" Target="https://www.jisc.ac.uk/news/jisc-welcomes-move-to-make-science-research-free-by-2020-04-sep-2018" TargetMode="External"/><Relationship Id="rId2" Type="http://schemas.openxmlformats.org/officeDocument/2006/relationships/hyperlink" Target="https://scholarlycommunications.jiscinvolve.org/wp/2018/10/22/open-access-briefing-paper-considering-the-implications-of-the-finch-re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larlycommunications.jiscinvolve.org/wp/2018/10/23/open-access-briefing-paper-fixing-the-uk-repository-landscape/" TargetMode="External"/><Relationship Id="rId11" Type="http://schemas.openxmlformats.org/officeDocument/2006/relationships/hyperlink" Target="http://repository.jisc.ac.uk/7090/1/2018JiscOABriefingOAMonographsUK.pdf" TargetMode="External"/><Relationship Id="rId5" Type="http://schemas.openxmlformats.org/officeDocument/2006/relationships/hyperlink" Target="http://repository.jisc.ac.uk/7082/1/2018JiscOABriefingAlternativesGreenGold.pdf" TargetMode="External"/><Relationship Id="rId10" Type="http://schemas.openxmlformats.org/officeDocument/2006/relationships/hyperlink" Target="https://scholarlycommunications.jiscinvolve.org/wp/2018/10/25/open-access-briefing-oa-monographs-in-the-uk/" TargetMode="External"/><Relationship Id="rId4" Type="http://schemas.openxmlformats.org/officeDocument/2006/relationships/hyperlink" Target="https://scholarlycommunications.jiscinvolve.org/wp/2018/10/22/open-access-briefing-paper-alternatives-to-green-and-gold-for-journal-articles-and-conference-papers" TargetMode="External"/><Relationship Id="rId9" Type="http://schemas.openxmlformats.org/officeDocument/2006/relationships/hyperlink" Target="http://repository.jisc.ac.uk/7089/1/2018JiscOABriefingPotentialGlobalIdentifiers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jisc.ac.uk" TargetMode="External"/><Relationship Id="rId2" Type="http://schemas.openxmlformats.org/officeDocument/2006/relationships/hyperlink" Target="mailto:oasupport@jisc.ac.uk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55713" y="3338513"/>
            <a:ext cx="7888287" cy="920750"/>
          </a:xfrm>
          <a:prstGeom prst="rect">
            <a:avLst/>
          </a:prstGeom>
          <a:solidFill>
            <a:srgbClr val="DE481C"/>
          </a:solidFill>
          <a:ln>
            <a:noFill/>
          </a:ln>
          <a:ex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292475"/>
            <a:ext cx="1184275" cy="919163"/>
          </a:xfrm>
          <a:prstGeom prst="rect">
            <a:avLst/>
          </a:prstGeom>
          <a:solidFill>
            <a:srgbClr val="DE481C"/>
          </a:solidFill>
          <a:ln>
            <a:noFill/>
          </a:ln>
          <a:effectLst/>
          <a:ex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7413" name="Title 1"/>
          <p:cNvSpPr>
            <a:spLocks noGrp="1"/>
          </p:cNvSpPr>
          <p:nvPr>
            <p:ph type="title"/>
          </p:nvPr>
        </p:nvSpPr>
        <p:spPr>
          <a:xfrm>
            <a:off x="1391443" y="3350896"/>
            <a:ext cx="7470775" cy="376237"/>
          </a:xfrm>
        </p:spPr>
        <p:txBody>
          <a:bodyPr>
            <a:normAutofit fontScale="90000"/>
          </a:bodyPr>
          <a:lstStyle/>
          <a:p>
            <a:r>
              <a:rPr lang="en-GB" dirty="0"/>
              <a:t>An overview of key Jisc services and systems which support the publication lifecycle</a:t>
            </a:r>
          </a:p>
        </p:txBody>
      </p:sp>
      <p:pic>
        <p:nvPicPr>
          <p:cNvPr id="17415" name="Picture 5" descr="2013_Jisc_Logo_RGB300(26mm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936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arallelogram 20"/>
          <p:cNvSpPr/>
          <p:nvPr/>
        </p:nvSpPr>
        <p:spPr>
          <a:xfrm>
            <a:off x="1179513" y="3294063"/>
            <a:ext cx="79375" cy="960437"/>
          </a:xfrm>
          <a:custGeom>
            <a:avLst/>
            <a:gdLst>
              <a:gd name="connsiteX0" fmla="*/ 0 w 216024"/>
              <a:gd name="connsiteY0" fmla="*/ 936104 h 936104"/>
              <a:gd name="connsiteX1" fmla="*/ 54006 w 216024"/>
              <a:gd name="connsiteY1" fmla="*/ 0 h 936104"/>
              <a:gd name="connsiteX2" fmla="*/ 216024 w 216024"/>
              <a:gd name="connsiteY2" fmla="*/ 0 h 936104"/>
              <a:gd name="connsiteX3" fmla="*/ 162018 w 216024"/>
              <a:gd name="connsiteY3" fmla="*/ 936104 h 936104"/>
              <a:gd name="connsiteX4" fmla="*/ 0 w 216024"/>
              <a:gd name="connsiteY4" fmla="*/ 936104 h 936104"/>
              <a:gd name="connsiteX0" fmla="*/ 76169 w 292193"/>
              <a:gd name="connsiteY0" fmla="*/ 1136129 h 1136129"/>
              <a:gd name="connsiteX1" fmla="*/ 0 w 292193"/>
              <a:gd name="connsiteY1" fmla="*/ 0 h 1136129"/>
              <a:gd name="connsiteX2" fmla="*/ 292193 w 292193"/>
              <a:gd name="connsiteY2" fmla="*/ 200025 h 1136129"/>
              <a:gd name="connsiteX3" fmla="*/ 238187 w 292193"/>
              <a:gd name="connsiteY3" fmla="*/ 1136129 h 1136129"/>
              <a:gd name="connsiteX4" fmla="*/ 76169 w 292193"/>
              <a:gd name="connsiteY4" fmla="*/ 1136129 h 1136129"/>
              <a:gd name="connsiteX0" fmla="*/ 3144 w 292193"/>
              <a:gd name="connsiteY0" fmla="*/ 917054 h 1136129"/>
              <a:gd name="connsiteX1" fmla="*/ 0 w 292193"/>
              <a:gd name="connsiteY1" fmla="*/ 0 h 1136129"/>
              <a:gd name="connsiteX2" fmla="*/ 292193 w 292193"/>
              <a:gd name="connsiteY2" fmla="*/ 200025 h 1136129"/>
              <a:gd name="connsiteX3" fmla="*/ 238187 w 292193"/>
              <a:gd name="connsiteY3" fmla="*/ 1136129 h 1136129"/>
              <a:gd name="connsiteX4" fmla="*/ 3144 w 292193"/>
              <a:gd name="connsiteY4" fmla="*/ 917054 h 1136129"/>
              <a:gd name="connsiteX0" fmla="*/ 3144 w 292193"/>
              <a:gd name="connsiteY0" fmla="*/ 917054 h 917054"/>
              <a:gd name="connsiteX1" fmla="*/ 0 w 292193"/>
              <a:gd name="connsiteY1" fmla="*/ 0 h 917054"/>
              <a:gd name="connsiteX2" fmla="*/ 292193 w 292193"/>
              <a:gd name="connsiteY2" fmla="*/ 200025 h 917054"/>
              <a:gd name="connsiteX3" fmla="*/ 41337 w 292193"/>
              <a:gd name="connsiteY3" fmla="*/ 767829 h 917054"/>
              <a:gd name="connsiteX4" fmla="*/ 3144 w 292193"/>
              <a:gd name="connsiteY4" fmla="*/ 917054 h 917054"/>
              <a:gd name="connsiteX0" fmla="*/ 3144 w 292193"/>
              <a:gd name="connsiteY0" fmla="*/ 917054 h 964679"/>
              <a:gd name="connsiteX1" fmla="*/ 0 w 292193"/>
              <a:gd name="connsiteY1" fmla="*/ 0 h 964679"/>
              <a:gd name="connsiteX2" fmla="*/ 292193 w 292193"/>
              <a:gd name="connsiteY2" fmla="*/ 200025 h 964679"/>
              <a:gd name="connsiteX3" fmla="*/ 76262 w 292193"/>
              <a:gd name="connsiteY3" fmla="*/ 964679 h 964679"/>
              <a:gd name="connsiteX4" fmla="*/ 3144 w 292193"/>
              <a:gd name="connsiteY4" fmla="*/ 917054 h 964679"/>
              <a:gd name="connsiteX0" fmla="*/ 164976 w 238094"/>
              <a:gd name="connsiteY0" fmla="*/ 917054 h 964679"/>
              <a:gd name="connsiteX1" fmla="*/ 161832 w 238094"/>
              <a:gd name="connsiteY1" fmla="*/ 0 h 964679"/>
              <a:gd name="connsiteX2" fmla="*/ 0 w 238094"/>
              <a:gd name="connsiteY2" fmla="*/ 180975 h 964679"/>
              <a:gd name="connsiteX3" fmla="*/ 238094 w 238094"/>
              <a:gd name="connsiteY3" fmla="*/ 964679 h 964679"/>
              <a:gd name="connsiteX4" fmla="*/ 164976 w 238094"/>
              <a:gd name="connsiteY4" fmla="*/ 917054 h 964679"/>
              <a:gd name="connsiteX0" fmla="*/ 3144 w 79468"/>
              <a:gd name="connsiteY0" fmla="*/ 917054 h 964679"/>
              <a:gd name="connsiteX1" fmla="*/ 0 w 79468"/>
              <a:gd name="connsiteY1" fmla="*/ 0 h 964679"/>
              <a:gd name="connsiteX2" fmla="*/ 79468 w 79468"/>
              <a:gd name="connsiteY2" fmla="*/ 47625 h 964679"/>
              <a:gd name="connsiteX3" fmla="*/ 76262 w 79468"/>
              <a:gd name="connsiteY3" fmla="*/ 964679 h 964679"/>
              <a:gd name="connsiteX4" fmla="*/ 3144 w 79468"/>
              <a:gd name="connsiteY4" fmla="*/ 917054 h 964679"/>
              <a:gd name="connsiteX0" fmla="*/ 3144 w 79749"/>
              <a:gd name="connsiteY0" fmla="*/ 917054 h 961504"/>
              <a:gd name="connsiteX1" fmla="*/ 0 w 79749"/>
              <a:gd name="connsiteY1" fmla="*/ 0 h 961504"/>
              <a:gd name="connsiteX2" fmla="*/ 79468 w 79749"/>
              <a:gd name="connsiteY2" fmla="*/ 47625 h 961504"/>
              <a:gd name="connsiteX3" fmla="*/ 79437 w 79749"/>
              <a:gd name="connsiteY3" fmla="*/ 961504 h 961504"/>
              <a:gd name="connsiteX4" fmla="*/ 3144 w 79749"/>
              <a:gd name="connsiteY4" fmla="*/ 917054 h 961504"/>
              <a:gd name="connsiteX0" fmla="*/ 0 w 79780"/>
              <a:gd name="connsiteY0" fmla="*/ 913879 h 961504"/>
              <a:gd name="connsiteX1" fmla="*/ 31 w 79780"/>
              <a:gd name="connsiteY1" fmla="*/ 0 h 961504"/>
              <a:gd name="connsiteX2" fmla="*/ 79499 w 79780"/>
              <a:gd name="connsiteY2" fmla="*/ 47625 h 961504"/>
              <a:gd name="connsiteX3" fmla="*/ 79468 w 79780"/>
              <a:gd name="connsiteY3" fmla="*/ 961504 h 961504"/>
              <a:gd name="connsiteX4" fmla="*/ 0 w 79780"/>
              <a:gd name="connsiteY4" fmla="*/ 913879 h 96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0" h="961504">
                <a:moveTo>
                  <a:pt x="0" y="913879"/>
                </a:moveTo>
                <a:cubicBezTo>
                  <a:pt x="10" y="609253"/>
                  <a:pt x="21" y="304626"/>
                  <a:pt x="31" y="0"/>
                </a:cubicBezTo>
                <a:lnTo>
                  <a:pt x="79499" y="47625"/>
                </a:lnTo>
                <a:cubicBezTo>
                  <a:pt x="78430" y="353310"/>
                  <a:pt x="80537" y="655819"/>
                  <a:pt x="79468" y="961504"/>
                </a:cubicBezTo>
                <a:lnTo>
                  <a:pt x="0" y="913879"/>
                </a:lnTo>
                <a:close/>
              </a:path>
            </a:pathLst>
          </a:custGeom>
          <a:solidFill>
            <a:srgbClr val="9F35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7" name="Subtitle 1"/>
          <p:cNvSpPr>
            <a:spLocks noGrp="1"/>
          </p:cNvSpPr>
          <p:nvPr>
            <p:ph type="subTitle" idx="1"/>
          </p:nvPr>
        </p:nvSpPr>
        <p:spPr>
          <a:xfrm>
            <a:off x="1330326" y="3942296"/>
            <a:ext cx="7470775" cy="286232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Helen Blanchett, Scholarly communications subject specialist</a:t>
            </a:r>
          </a:p>
        </p:txBody>
      </p:sp>
    </p:spTree>
    <p:extLst>
      <p:ext uri="{BB962C8B-B14F-4D97-AF65-F5344CB8AC3E}">
        <p14:creationId xmlns:p14="http://schemas.microsoft.com/office/powerpoint/2010/main" val="99917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Acceptance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5340" y="616593"/>
            <a:ext cx="3277435" cy="38528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52265" y="879475"/>
            <a:ext cx="4375835" cy="3852864"/>
          </a:xfrm>
        </p:spPr>
        <p:txBody>
          <a:bodyPr/>
          <a:lstStyle/>
          <a:p>
            <a:r>
              <a:rPr lang="en-GB" sz="2000" dirty="0"/>
              <a:t>Issue</a:t>
            </a:r>
          </a:p>
          <a:p>
            <a:pPr lvl="1"/>
            <a:r>
              <a:rPr lang="en-GB" sz="2000" dirty="0"/>
              <a:t>Need to raise awareness and increase usage of repository content</a:t>
            </a:r>
          </a:p>
          <a:p>
            <a:pPr lvl="1"/>
            <a:endParaRPr lang="en-GB" sz="2000" dirty="0"/>
          </a:p>
          <a:p>
            <a:r>
              <a:rPr lang="en-GB" sz="2000" dirty="0"/>
              <a:t>OpenDOAR</a:t>
            </a:r>
          </a:p>
          <a:p>
            <a:pPr lvl="1"/>
            <a:r>
              <a:rPr lang="en-GB" sz="2000" dirty="0"/>
              <a:t>A quality controlled registry</a:t>
            </a:r>
          </a:p>
          <a:p>
            <a:pPr lvl="1"/>
            <a:r>
              <a:rPr lang="en-GB" sz="2000" dirty="0"/>
              <a:t>Most UK institutional repositories are registered</a:t>
            </a:r>
          </a:p>
          <a:p>
            <a:pPr lvl="1"/>
            <a:r>
              <a:rPr lang="en-GB" sz="2000" dirty="0"/>
              <a:t>Helps with discoverability via search engines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E3E4A9E-1E2F-4398-88AD-678001518FE6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755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979942" y="668965"/>
            <a:ext cx="4948157" cy="3852864"/>
          </a:xfrm>
        </p:spPr>
        <p:txBody>
          <a:bodyPr/>
          <a:lstStyle/>
          <a:p>
            <a:r>
              <a:rPr lang="en-GB" sz="2000" dirty="0"/>
              <a:t>Issue</a:t>
            </a:r>
          </a:p>
          <a:p>
            <a:pPr lvl="1"/>
            <a:r>
              <a:rPr lang="en-GB" sz="1600" dirty="0"/>
              <a:t>Tracking down published research and getting it into the repository to demonstrate compliance is hard! </a:t>
            </a:r>
          </a:p>
          <a:p>
            <a:pPr lvl="1"/>
            <a:r>
              <a:rPr lang="en-GB" sz="1600" dirty="0"/>
              <a:t>Deposit within 3 months of acceptance for REF</a:t>
            </a:r>
          </a:p>
          <a:p>
            <a:pPr lvl="1"/>
            <a:endParaRPr lang="en-GB" sz="1600" dirty="0"/>
          </a:p>
          <a:p>
            <a:r>
              <a:rPr lang="en-GB" sz="2000" dirty="0"/>
              <a:t>Publications Router</a:t>
            </a:r>
          </a:p>
          <a:p>
            <a:pPr lvl="1"/>
            <a:r>
              <a:rPr lang="en-GB" sz="1600" dirty="0"/>
              <a:t>An automated solution - saves time! </a:t>
            </a:r>
          </a:p>
          <a:p>
            <a:pPr lvl="1"/>
            <a:r>
              <a:rPr lang="en-GB" sz="1600" dirty="0"/>
              <a:t>Sits in between repository and publisher </a:t>
            </a:r>
          </a:p>
          <a:p>
            <a:pPr lvl="1"/>
            <a:r>
              <a:rPr lang="en-GB" sz="1600" dirty="0"/>
              <a:t>Sends publication and / or publication information automatically</a:t>
            </a:r>
          </a:p>
          <a:p>
            <a:pPr lvl="1"/>
            <a:r>
              <a:rPr lang="en-GB" sz="1600" dirty="0"/>
              <a:t>Need to get publishers and institutional system vendors on board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E52552-9677-44E2-9274-31BDF84E1CB3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11</a:t>
            </a:fld>
            <a:endParaRPr lang="en-GB" noProof="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0482" y="668966"/>
            <a:ext cx="3426661" cy="3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8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341755" y="879475"/>
            <a:ext cx="4586345" cy="3852864"/>
          </a:xfrm>
        </p:spPr>
        <p:txBody>
          <a:bodyPr/>
          <a:lstStyle/>
          <a:p>
            <a:r>
              <a:rPr lang="en-GB" sz="2000" dirty="0"/>
              <a:t>Issue</a:t>
            </a:r>
          </a:p>
          <a:p>
            <a:pPr lvl="1"/>
            <a:r>
              <a:rPr lang="en-GB" sz="2000" dirty="0"/>
              <a:t>Institutions need to monitor and report OA publications and costs</a:t>
            </a:r>
          </a:p>
          <a:p>
            <a:pPr lvl="1"/>
            <a:endParaRPr lang="en-GB" sz="2000" dirty="0"/>
          </a:p>
          <a:p>
            <a:r>
              <a:rPr lang="en-GB" sz="2000" dirty="0"/>
              <a:t>Monitor Local</a:t>
            </a:r>
          </a:p>
          <a:p>
            <a:pPr lvl="1"/>
            <a:r>
              <a:rPr lang="en-GB" sz="2000" dirty="0"/>
              <a:t>Tracks APC payments throughout whole lifecycle</a:t>
            </a:r>
          </a:p>
          <a:p>
            <a:pPr lvl="1"/>
            <a:r>
              <a:rPr lang="en-GB" sz="2000" dirty="0"/>
              <a:t>Cloud based – system independent</a:t>
            </a:r>
          </a:p>
          <a:p>
            <a:pPr lvl="1"/>
            <a:r>
              <a:rPr lang="en-GB" sz="2000" dirty="0"/>
              <a:t>Feeds through to Monitor UK</a:t>
            </a:r>
          </a:p>
          <a:p>
            <a:pPr marL="2160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C5E35E-ACF2-485A-82F4-84FAD86FB41C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4942" y="656063"/>
            <a:ext cx="3426661" cy="3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84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15200" y="879475"/>
            <a:ext cx="4312900" cy="3852864"/>
          </a:xfrm>
        </p:spPr>
        <p:txBody>
          <a:bodyPr/>
          <a:lstStyle/>
          <a:p>
            <a:r>
              <a:rPr lang="en-GB" dirty="0"/>
              <a:t>Issue</a:t>
            </a:r>
          </a:p>
          <a:p>
            <a:pPr lvl="1"/>
            <a:r>
              <a:rPr lang="en-GB" dirty="0"/>
              <a:t>Ensuring repository content is discovered and used </a:t>
            </a:r>
          </a:p>
          <a:p>
            <a:pPr lvl="1"/>
            <a:r>
              <a:rPr lang="en-GB" dirty="0"/>
              <a:t>Gaining impact</a:t>
            </a:r>
          </a:p>
          <a:p>
            <a:r>
              <a:rPr lang="en-GB" dirty="0"/>
              <a:t>CORE</a:t>
            </a:r>
          </a:p>
          <a:p>
            <a:pPr lvl="1"/>
            <a:r>
              <a:rPr lang="en-GB" dirty="0"/>
              <a:t>Searches OA repositories</a:t>
            </a:r>
          </a:p>
          <a:p>
            <a:pPr lvl="1"/>
            <a:r>
              <a:rPr lang="en-GB" dirty="0"/>
              <a:t>Harvests repositories from around the world</a:t>
            </a:r>
          </a:p>
          <a:p>
            <a:pPr lvl="1"/>
            <a:r>
              <a:rPr lang="en-GB" dirty="0"/>
              <a:t>Harvests from OpenDOAR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A95C78C-3D7C-46C3-BF0C-688E05FDC75B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13</a:t>
            </a:fld>
            <a:endParaRPr lang="en-GB" noProof="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4413" y="879475"/>
            <a:ext cx="3426661" cy="3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77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7782" y="750306"/>
            <a:ext cx="2436254" cy="38528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381306" y="879475"/>
            <a:ext cx="5546794" cy="3852864"/>
          </a:xfrm>
        </p:spPr>
        <p:txBody>
          <a:bodyPr/>
          <a:lstStyle/>
          <a:p>
            <a:r>
              <a:rPr lang="en-GB" sz="2000" dirty="0"/>
              <a:t>Issue</a:t>
            </a:r>
          </a:p>
          <a:p>
            <a:pPr lvl="1"/>
            <a:r>
              <a:rPr lang="en-GB" sz="2000" dirty="0"/>
              <a:t>Measuring repository usage to demonstrate impact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IRUS (Institutional Repository Usage Stats)</a:t>
            </a:r>
          </a:p>
          <a:p>
            <a:pPr lvl="1"/>
            <a:r>
              <a:rPr lang="en-GB" sz="2000" dirty="0"/>
              <a:t>Provides standards based repository stats (COUNTER </a:t>
            </a:r>
          </a:p>
          <a:p>
            <a:pPr lvl="1"/>
            <a:r>
              <a:rPr lang="en-GB" sz="2000" dirty="0"/>
              <a:t>Reporting to management and researchers</a:t>
            </a:r>
          </a:p>
          <a:p>
            <a:pPr marL="216000" lvl="1" indent="0">
              <a:buNone/>
            </a:pPr>
            <a:br>
              <a:rPr lang="en-GB" sz="2000" dirty="0"/>
            </a:br>
            <a:r>
              <a:rPr lang="en-GB" sz="2000" dirty="0"/>
              <a:t>Use cases and case studies:</a:t>
            </a:r>
          </a:p>
          <a:p>
            <a:pPr marL="216000" lvl="1" indent="0">
              <a:buNone/>
            </a:pPr>
            <a:r>
              <a:rPr lang="en-GB" sz="2000" dirty="0">
                <a:hlinkClick r:id="rId3"/>
              </a:rPr>
              <a:t>http://irus.mimas.ac.uk/support/supportmaterials/</a:t>
            </a:r>
            <a:r>
              <a:rPr lang="en-GB" sz="2000" dirty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6259EE-B640-4C10-AEEF-AF1F77DDF24E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848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7782" y="750306"/>
            <a:ext cx="2436254" cy="38528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151062" y="879475"/>
            <a:ext cx="5777038" cy="3852864"/>
          </a:xfrm>
        </p:spPr>
        <p:txBody>
          <a:bodyPr/>
          <a:lstStyle/>
          <a:p>
            <a:r>
              <a:rPr lang="en-GB" sz="2000" dirty="0"/>
              <a:t>Issue</a:t>
            </a:r>
          </a:p>
          <a:p>
            <a:pPr lvl="1"/>
            <a:r>
              <a:rPr lang="en-GB" sz="2000" dirty="0"/>
              <a:t>Reporting on the information required by funders</a:t>
            </a:r>
          </a:p>
          <a:p>
            <a:pPr lvl="1"/>
            <a:r>
              <a:rPr lang="en-GB" sz="2000" dirty="0"/>
              <a:t>Institutional systems may not be set up to record this</a:t>
            </a:r>
          </a:p>
          <a:p>
            <a:r>
              <a:rPr lang="en-GB" sz="2000" dirty="0"/>
              <a:t>RIOXX</a:t>
            </a:r>
          </a:p>
          <a:p>
            <a:pPr lvl="1"/>
            <a:r>
              <a:rPr lang="en-GB" sz="2000" dirty="0"/>
              <a:t>A plugin to repository systems that ensures the right information is gathered for RCUK reporting</a:t>
            </a:r>
          </a:p>
          <a:p>
            <a:pPr lvl="1"/>
            <a:r>
              <a:rPr lang="en-GB" sz="2000" dirty="0"/>
              <a:t>Saves time </a:t>
            </a:r>
          </a:p>
          <a:p>
            <a:pPr lvl="1"/>
            <a:r>
              <a:rPr lang="en-GB" sz="2000" dirty="0"/>
              <a:t>Available for </a:t>
            </a:r>
            <a:r>
              <a:rPr lang="en-GB" sz="2000" dirty="0" err="1"/>
              <a:t>EPrints</a:t>
            </a:r>
            <a:r>
              <a:rPr lang="en-GB" sz="2000" dirty="0"/>
              <a:t> and </a:t>
            </a:r>
            <a:r>
              <a:rPr lang="en-GB" sz="2000" dirty="0" err="1"/>
              <a:t>Dspace</a:t>
            </a:r>
            <a:endParaRPr lang="en-GB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4FA210E-28FE-47D1-AE2C-15373A33205E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712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5900" y="879474"/>
            <a:ext cx="5612578" cy="3852865"/>
          </a:xfrm>
        </p:spPr>
        <p:txBody>
          <a:bodyPr/>
          <a:lstStyle/>
          <a:p>
            <a:r>
              <a:rPr lang="en-GB" sz="2000" dirty="0"/>
              <a:t>Issue</a:t>
            </a:r>
          </a:p>
          <a:p>
            <a:pPr lvl="1"/>
            <a:r>
              <a:rPr lang="en-GB" sz="2000" dirty="0"/>
              <a:t>Uniquely identifying a researcher</a:t>
            </a:r>
          </a:p>
          <a:p>
            <a:pPr lvl="1"/>
            <a:r>
              <a:rPr lang="en-GB" sz="2000" dirty="0"/>
              <a:t>Knowing what researchers have published</a:t>
            </a:r>
          </a:p>
          <a:p>
            <a:pPr lvl="1"/>
            <a:r>
              <a:rPr lang="en-GB" sz="2000" dirty="0"/>
              <a:t>Increasingly required by publishers and funders </a:t>
            </a:r>
          </a:p>
          <a:p>
            <a:r>
              <a:rPr lang="en-GB" sz="2000" dirty="0"/>
              <a:t>ORCID - a non-profit global organisation</a:t>
            </a:r>
          </a:p>
          <a:p>
            <a:pPr lvl="1"/>
            <a:r>
              <a:rPr lang="en-GB" sz="2000" dirty="0"/>
              <a:t>Provides a unique identifier (ORCID ID)</a:t>
            </a:r>
          </a:p>
          <a:p>
            <a:pPr lvl="1"/>
            <a:r>
              <a:rPr lang="en-GB" sz="2000" dirty="0"/>
              <a:t>Can be used to identify and their outputs across systems </a:t>
            </a:r>
          </a:p>
          <a:p>
            <a:pPr lvl="1"/>
            <a:r>
              <a:rPr lang="en-GB" sz="2000" dirty="0"/>
              <a:t>Jisc provides UK consortium membership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6B92C4-5BF4-4152-8122-AA3FB1DA1131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16</a:t>
            </a:fld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77" y="1037096"/>
            <a:ext cx="2228850" cy="981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F967A-62EF-4EC0-916E-CFADEC39BD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629" y="2461553"/>
            <a:ext cx="2446746" cy="13760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112157-13DF-4A5D-AFE2-E84641A8D43E}"/>
              </a:ext>
            </a:extLst>
          </p:cNvPr>
          <p:cNvSpPr/>
          <p:nvPr/>
        </p:nvSpPr>
        <p:spPr>
          <a:xfrm>
            <a:off x="6107551" y="3918837"/>
            <a:ext cx="221387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https://vimeo.com/97150912</a:t>
            </a:r>
          </a:p>
        </p:txBody>
      </p:sp>
    </p:spTree>
    <p:extLst>
      <p:ext uri="{BB962C8B-B14F-4D97-AF65-F5344CB8AC3E}">
        <p14:creationId xmlns:p14="http://schemas.microsoft.com/office/powerpoint/2010/main" val="1211276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B6FF-E56E-42D1-9969-650BE06D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Joining up the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A001-AF10-4734-ADC9-F57BEBCA04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5900" y="879474"/>
            <a:ext cx="4356100" cy="3852865"/>
          </a:xfrm>
        </p:spPr>
        <p:txBody>
          <a:bodyPr/>
          <a:lstStyle/>
          <a:p>
            <a:r>
              <a:rPr lang="en-GB" dirty="0"/>
              <a:t>Metadata standards</a:t>
            </a:r>
          </a:p>
          <a:p>
            <a:pPr lvl="1"/>
            <a:r>
              <a:rPr lang="en-GB" dirty="0"/>
              <a:t>OAI-PMH, RIOXX…</a:t>
            </a:r>
          </a:p>
          <a:p>
            <a:r>
              <a:rPr lang="en-GB" dirty="0"/>
              <a:t>Persistent identifiers (PIDs)</a:t>
            </a:r>
          </a:p>
          <a:p>
            <a:pPr lvl="1"/>
            <a:r>
              <a:rPr lang="en-GB" dirty="0"/>
              <a:t>ORCID, </a:t>
            </a:r>
            <a:r>
              <a:rPr lang="en-GB" dirty="0" err="1"/>
              <a:t>Crossref</a:t>
            </a:r>
            <a:r>
              <a:rPr lang="en-GB" dirty="0"/>
              <a:t> DOIs, </a:t>
            </a:r>
            <a:r>
              <a:rPr lang="en-GB" dirty="0" err="1"/>
              <a:t>Datacite</a:t>
            </a:r>
            <a:r>
              <a:rPr lang="en-GB" dirty="0"/>
              <a:t> DOIs,  </a:t>
            </a:r>
            <a:r>
              <a:rPr lang="en-GB" dirty="0" err="1"/>
              <a:t>Crossref</a:t>
            </a:r>
            <a:r>
              <a:rPr lang="en-GB" dirty="0"/>
              <a:t> Funder Registry…</a:t>
            </a:r>
          </a:p>
          <a:p>
            <a:r>
              <a:rPr lang="en-GB" dirty="0"/>
              <a:t>Vocabularies and taxonomies</a:t>
            </a:r>
          </a:p>
          <a:p>
            <a:pPr lvl="1"/>
            <a:r>
              <a:rPr lang="en-GB" dirty="0"/>
              <a:t>CASRAI Dictionary, </a:t>
            </a:r>
            <a:r>
              <a:rPr lang="en-GB" dirty="0" err="1"/>
              <a:t>CRediT</a:t>
            </a:r>
            <a:r>
              <a:rPr lang="en-GB" dirty="0"/>
              <a:t>…</a:t>
            </a: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D783A-E504-48CB-A5F1-EAEDCEBA431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2A59697-23BB-465C-89EA-A5B0A7C3BBD7}" type="datetime1">
              <a:rPr lang="en-GB" noProof="0" smtClean="0"/>
              <a:t>29/10/2018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BF362-DCCB-42A9-A0A1-8561BD50C3C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5E1FE-36DA-4CE8-AECA-661866CD75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17</a:t>
            </a:fld>
            <a:endParaRPr lang="en-GB" noProof="0" dirty="0"/>
          </a:p>
        </p:txBody>
      </p:sp>
      <p:pic>
        <p:nvPicPr>
          <p:cNvPr id="2050" name="Picture 2" descr="Mobirise">
            <a:extLst>
              <a:ext uri="{FF2B5EF4-FFF2-40B4-BE49-F238E27FC236}">
                <a16:creationId xmlns:a16="http://schemas.microsoft.com/office/drawing/2014/main" id="{EA273080-4E87-41B2-8F21-BC4C620D37A3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2476" y="3710643"/>
            <a:ext cx="1537058" cy="47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AI Icon">
            <a:extLst>
              <a:ext uri="{FF2B5EF4-FFF2-40B4-BE49-F238E27FC236}">
                <a16:creationId xmlns:a16="http://schemas.microsoft.com/office/drawing/2014/main" id="{84676403-70C5-4367-BDA0-3C1EEE74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505" y="1020186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8CD448-818A-4DD0-8496-056B63861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566" y="1699014"/>
            <a:ext cx="1805939" cy="7949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DEEC87-E319-4BF4-B831-FFCF1B366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2181" y="1925146"/>
            <a:ext cx="1276350" cy="923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909FD6-C27C-48BB-B675-6986072F33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2636" y="3047329"/>
            <a:ext cx="1537057" cy="4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6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reports and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>
                <a:hlinkClick r:id="rId2"/>
              </a:rPr>
              <a:t>Monitoring the transition to open access, </a:t>
            </a:r>
            <a:r>
              <a:rPr lang="en-GB" sz="2400" dirty="0"/>
              <a:t>UUK report, Dec 2017</a:t>
            </a:r>
          </a:p>
          <a:p>
            <a:r>
              <a:rPr lang="en-GB" sz="2400" dirty="0">
                <a:hlinkClick r:id="rId3"/>
              </a:rPr>
              <a:t>Monitoring sector progress towards compliance with funder open access policies</a:t>
            </a:r>
            <a:r>
              <a:rPr lang="en-GB" sz="2400" dirty="0"/>
              <a:t>, June 2018, HEFCE, RCUK, Jisc, </a:t>
            </a:r>
            <a:r>
              <a:rPr lang="en-GB" sz="2400" dirty="0" err="1"/>
              <a:t>Wellcome</a:t>
            </a:r>
            <a:r>
              <a:rPr lang="en-GB" sz="2400" dirty="0"/>
              <a:t>. </a:t>
            </a:r>
            <a:br>
              <a:rPr lang="en-GB" sz="2400" dirty="0"/>
            </a:br>
            <a:r>
              <a:rPr lang="en-GB" sz="2400" dirty="0"/>
              <a:t>Published by Research England</a:t>
            </a:r>
          </a:p>
          <a:p>
            <a:r>
              <a:rPr lang="en-GB" sz="2400" dirty="0">
                <a:hlinkClick r:id="rId4"/>
              </a:rPr>
              <a:t>REF guidance released</a:t>
            </a:r>
            <a:endParaRPr lang="en-GB" sz="2400" dirty="0"/>
          </a:p>
          <a:p>
            <a:r>
              <a:rPr lang="en-GB" sz="2400" dirty="0">
                <a:hlinkClick r:id="rId5"/>
              </a:rPr>
              <a:t>UUK OA Coordination Group reports </a:t>
            </a:r>
            <a:r>
              <a:rPr lang="en-GB" sz="2400" dirty="0"/>
              <a:t>released</a:t>
            </a:r>
          </a:p>
          <a:p>
            <a:endParaRPr lang="en-GB" sz="24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AAD52C-C8D1-45D0-9F0F-E2D9D39D546F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18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506" y="2158708"/>
            <a:ext cx="2362200" cy="5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05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Hot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5900" y="879474"/>
            <a:ext cx="6842742" cy="3852865"/>
          </a:xfrm>
        </p:spPr>
        <p:txBody>
          <a:bodyPr/>
          <a:lstStyle/>
          <a:p>
            <a:r>
              <a:rPr lang="en-GB" sz="1600" dirty="0"/>
              <a:t>Funder policies</a:t>
            </a:r>
          </a:p>
          <a:p>
            <a:pPr lvl="1"/>
            <a:r>
              <a:rPr lang="en-GB" sz="1600" dirty="0"/>
              <a:t>REF 2021 guidelines - looking like no change to OA requirements</a:t>
            </a:r>
          </a:p>
          <a:p>
            <a:pPr lvl="1"/>
            <a:r>
              <a:rPr lang="en-GB" sz="1600" dirty="0"/>
              <a:t>UKRI and </a:t>
            </a:r>
            <a:r>
              <a:rPr lang="en-GB" sz="1600" dirty="0" err="1"/>
              <a:t>Wellcome</a:t>
            </a:r>
            <a:r>
              <a:rPr lang="en-GB" sz="1600" dirty="0"/>
              <a:t> Trust OA reviews – due 2019</a:t>
            </a:r>
          </a:p>
          <a:p>
            <a:pPr lvl="1"/>
            <a:r>
              <a:rPr lang="en-GB" sz="1600" dirty="0"/>
              <a:t>OA monographs</a:t>
            </a:r>
          </a:p>
          <a:p>
            <a:r>
              <a:rPr lang="en-GB" sz="1600" dirty="0"/>
              <a:t>UK Scholarly Communications Licence (UK-SCL)</a:t>
            </a:r>
          </a:p>
          <a:p>
            <a:pPr lvl="1"/>
            <a:r>
              <a:rPr lang="en-GB" sz="1600" dirty="0"/>
              <a:t>An </a:t>
            </a:r>
            <a:r>
              <a:rPr lang="en-GB" sz="1600" b="1" i="1" dirty="0"/>
              <a:t>institution led </a:t>
            </a:r>
            <a:r>
              <a:rPr lang="en-GB" sz="1600" dirty="0"/>
              <a:t>initiative regarding ownership of intellectual property</a:t>
            </a:r>
          </a:p>
          <a:p>
            <a:r>
              <a:rPr lang="en-GB" sz="1600" dirty="0"/>
              <a:t>Plan S</a:t>
            </a:r>
          </a:p>
          <a:p>
            <a:pPr lvl="1"/>
            <a:r>
              <a:rPr lang="en-GB" sz="1600" dirty="0"/>
              <a:t>Principles for funders to be implemented 1</a:t>
            </a:r>
            <a:r>
              <a:rPr lang="en-GB" sz="1600" baseline="30000" dirty="0"/>
              <a:t>st</a:t>
            </a:r>
            <a:r>
              <a:rPr lang="en-GB" sz="1600" dirty="0"/>
              <a:t> Jan 2020</a:t>
            </a:r>
          </a:p>
          <a:p>
            <a:pPr lvl="2"/>
            <a:r>
              <a:rPr lang="en-GB" sz="1200" dirty="0"/>
              <a:t>Authors retain copyright with no restrictions</a:t>
            </a:r>
          </a:p>
          <a:p>
            <a:pPr lvl="2"/>
            <a:r>
              <a:rPr lang="en-GB" sz="1200" dirty="0"/>
              <a:t>No funding for hybrid</a:t>
            </a:r>
          </a:p>
          <a:p>
            <a:pPr lvl="2"/>
            <a:r>
              <a:rPr lang="en-GB" sz="1200" dirty="0"/>
              <a:t>Caps on APCs</a:t>
            </a:r>
          </a:p>
          <a:p>
            <a:pPr lvl="1"/>
            <a:r>
              <a:rPr lang="en-GB" sz="1600" dirty="0"/>
              <a:t>A lot depends on how it’s implemented… </a:t>
            </a:r>
            <a:endParaRPr lang="en-GB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F3F133-3059-4287-AE80-F319E4D16546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19</a:t>
            </a:fld>
            <a:endParaRPr lang="en-GB" noProof="0" dirty="0"/>
          </a:p>
        </p:txBody>
      </p:sp>
      <p:pic>
        <p:nvPicPr>
          <p:cNvPr id="2050" name="Picture 2" descr="https://pixabay.com/get/ea35b60c20f01c22d2524518a33219c8b66ae3d019b5194395f1c47f/fire-307384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444" y="1269138"/>
            <a:ext cx="1548156" cy="24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8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OA services through the article lifecycle</a:t>
            </a:r>
          </a:p>
          <a:p>
            <a:pPr lvl="1"/>
            <a:r>
              <a:rPr lang="en-GB" sz="2400" dirty="0"/>
              <a:t>What are the issues institutions face? </a:t>
            </a:r>
          </a:p>
          <a:p>
            <a:pPr lvl="1"/>
            <a:r>
              <a:rPr lang="en-GB" sz="2400" dirty="0"/>
              <a:t>How do Jisc services address these issues?</a:t>
            </a:r>
          </a:p>
          <a:p>
            <a:r>
              <a:rPr lang="en-GB" dirty="0"/>
              <a:t>Joining up the infrastructure</a:t>
            </a:r>
          </a:p>
          <a:p>
            <a:r>
              <a:rPr lang="en-GB" dirty="0"/>
              <a:t>Reports, reviews and hot topics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0CDB16-A30A-4410-A372-A71BBEE45F2D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2</a:t>
            </a:fld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852" y="843279"/>
            <a:ext cx="1635325" cy="1716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393" y="2583241"/>
            <a:ext cx="1939138" cy="285967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spAutoFit/>
          </a:bodyPr>
          <a:lstStyle/>
          <a:p>
            <a:pPr>
              <a:lnSpc>
                <a:spcPct val="99000"/>
              </a:lnSpc>
            </a:pPr>
            <a:r>
              <a:rPr lang="en-GB" sz="1400" dirty="0">
                <a:hlinkClick r:id="rId4"/>
              </a:rPr>
              <a:t>Oxford Brookes OA Cat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036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97A2-1847-45E2-B014-F8385267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(Jisc) links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17414-0E91-49A6-A679-2B1FA8E583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405B5AC-F50E-4AAF-B033-6C261462391A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FC584-7B2C-4891-9497-D01EDCFE7C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 dirty="0"/>
              <a:t>UKSG introduction to OA publication lifecycles and compliance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41331-364F-456E-A87B-D0AAEB2566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20</a:t>
            </a:fld>
            <a:endParaRPr lang="en-GB" noProof="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C10A483-CC03-492E-BBA0-50F03291CC1D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215901" y="489211"/>
            <a:ext cx="8480014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Briefing papers: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Considering the implications of the Finch Report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 [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PDF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Alternatives to green and gold for journal articles and conference papers 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PDF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Fixing the repository landscape 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PDF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The potential of global identifiers to support more efficient workflows for all kinds of OA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PDF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OA monographs in the UK 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PDF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 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Articles / blogs: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1600" dirty="0">
                <a:ea typeface="Calibri" panose="020F0502020204030204" pitchFamily="34" charset="0"/>
                <a:hlinkClick r:id="rId12"/>
              </a:rPr>
              <a:t>Jisc welcomes the move to make research open access by 2020</a:t>
            </a:r>
            <a:r>
              <a:rPr lang="en-GB" altLang="en-US" sz="1600" dirty="0">
                <a:ea typeface="Calibri" panose="020F0502020204030204" pitchFamily="34" charset="0"/>
              </a:rPr>
              <a:t> </a:t>
            </a:r>
            <a:r>
              <a:rPr lang="en-GB" altLang="en-US" sz="1600" dirty="0">
                <a:ea typeface="Calibri" panose="020F0502020204030204" pitchFamily="34" charset="0"/>
                <a:hlinkClick r:id="rId13"/>
              </a:rPr>
              <a:t>–</a:t>
            </a:r>
            <a:r>
              <a:rPr lang="en-GB" altLang="en-US" sz="1600" dirty="0">
                <a:ea typeface="Calibri" panose="020F0502020204030204" pitchFamily="34" charset="0"/>
              </a:rPr>
              <a:t> Liam </a:t>
            </a:r>
            <a:r>
              <a:rPr lang="en-GB" altLang="en-US" sz="1600" dirty="0" err="1">
                <a:ea typeface="Calibri" panose="020F0502020204030204" pitchFamily="34" charset="0"/>
              </a:rPr>
              <a:t>Earney’s</a:t>
            </a:r>
            <a:r>
              <a:rPr lang="en-GB" altLang="en-US" sz="1600" dirty="0">
                <a:ea typeface="Calibri" panose="020F0502020204030204" pitchFamily="34" charset="0"/>
              </a:rPr>
              <a:t> response to Plan S</a:t>
            </a:r>
            <a:endParaRPr lang="en-GB" altLang="en-US" sz="1600" dirty="0">
              <a:ea typeface="Calibri" panose="020F0502020204030204" pitchFamily="34" charset="0"/>
              <a:hlinkClick r:id="rId1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hlinkClick r:id="rId13"/>
              </a:rPr>
              <a:t>Plan S will bring many changes, but the death of the repository should not be one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by Bill Hubbard: </a:t>
            </a:r>
            <a:b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an article published in the Times Higher and reproduced on our blog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General links: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Jisc open access landing page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Scholarly communications blog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/>
              <a:t>JISC-REPOSITORIES 	mailing list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/>
              <a:t>OAGOODPRACTICE 	mailing list 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5762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>
              <a:hlinkClick r:id="rId2"/>
            </a:endParaRPr>
          </a:p>
          <a:p>
            <a:endParaRPr lang="en-GB" dirty="0"/>
          </a:p>
          <a:p>
            <a:r>
              <a:rPr lang="en-GB" dirty="0"/>
              <a:t>helen.blanchett@jisc.ac.uk</a:t>
            </a:r>
          </a:p>
          <a:p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help@jisc.ac.uk</a:t>
            </a:r>
            <a:r>
              <a:rPr lang="en-GB" dirty="0"/>
              <a:t> (mark for OA team)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9916878-62D7-4837-A4DE-E895C37DE7B6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21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8879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0E492F-C96E-47CC-8CC6-C4396CECA47A}" type="datetime1">
              <a:rPr lang="en-GB" altLang="en-US" smtClean="0"/>
              <a:t>26/10/2018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UKSG introduction to OA publication lifecycles and compliance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B8022A-F752-4B93-A2C3-FAB443C58DF2}" type="slidenum">
              <a:rPr lang="en-GB" altLang="en-US" smtClean="0"/>
              <a:pPr/>
              <a:t>3</a:t>
            </a:fld>
            <a:endParaRPr lang="en-GB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52823" y="892953"/>
            <a:ext cx="778998" cy="152349"/>
            <a:chOff x="1438761" y="1334595"/>
            <a:chExt cx="778998" cy="152348"/>
          </a:xfrm>
        </p:grpSpPr>
        <p:grpSp>
          <p:nvGrpSpPr>
            <p:cNvPr id="12" name="Group 11"/>
            <p:cNvGrpSpPr/>
            <p:nvPr/>
          </p:nvGrpSpPr>
          <p:grpSpPr>
            <a:xfrm>
              <a:off x="1438761" y="1343738"/>
              <a:ext cx="133350" cy="133350"/>
              <a:chOff x="1018300" y="3305175"/>
              <a:chExt cx="133350" cy="13335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634266" y="1334595"/>
              <a:ext cx="583493" cy="15234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i="1" dirty="0"/>
                <a:t>Submission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45566" y="895333"/>
            <a:ext cx="787014" cy="152349"/>
            <a:chOff x="1438761" y="1334595"/>
            <a:chExt cx="787014" cy="152348"/>
          </a:xfrm>
        </p:grpSpPr>
        <p:grpSp>
          <p:nvGrpSpPr>
            <p:cNvPr id="17" name="Group 16"/>
            <p:cNvGrpSpPr/>
            <p:nvPr/>
          </p:nvGrpSpPr>
          <p:grpSpPr>
            <a:xfrm>
              <a:off x="1438761" y="1343738"/>
              <a:ext cx="133350" cy="133350"/>
              <a:chOff x="1018300" y="3305175"/>
              <a:chExt cx="133350" cy="13335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634266" y="1334595"/>
              <a:ext cx="591509" cy="15234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i="1" dirty="0"/>
                <a:t>Acceptance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50332" y="897715"/>
            <a:ext cx="770984" cy="152349"/>
            <a:chOff x="1438761" y="1334595"/>
            <a:chExt cx="770984" cy="152348"/>
          </a:xfrm>
        </p:grpSpPr>
        <p:grpSp>
          <p:nvGrpSpPr>
            <p:cNvPr id="22" name="Group 21"/>
            <p:cNvGrpSpPr/>
            <p:nvPr/>
          </p:nvGrpSpPr>
          <p:grpSpPr>
            <a:xfrm>
              <a:off x="1438761" y="1343738"/>
              <a:ext cx="133350" cy="133350"/>
              <a:chOff x="1018300" y="3305175"/>
              <a:chExt cx="133350" cy="13335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634266" y="1334595"/>
              <a:ext cx="575479" cy="15234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i="1" dirty="0"/>
                <a:t>Publication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38643" y="892953"/>
            <a:ext cx="387865" cy="152349"/>
            <a:chOff x="1438761" y="1334595"/>
            <a:chExt cx="387864" cy="152348"/>
          </a:xfrm>
        </p:grpSpPr>
        <p:grpSp>
          <p:nvGrpSpPr>
            <p:cNvPr id="27" name="Group 26"/>
            <p:cNvGrpSpPr/>
            <p:nvPr/>
          </p:nvGrpSpPr>
          <p:grpSpPr>
            <a:xfrm>
              <a:off x="1438761" y="1343738"/>
              <a:ext cx="133350" cy="133350"/>
              <a:chOff x="1018300" y="3305175"/>
              <a:chExt cx="133350" cy="13335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634266" y="1334595"/>
              <a:ext cx="192359" cy="15234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i="1" dirty="0"/>
                <a:t>Use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57517" y="3067233"/>
            <a:ext cx="765503" cy="304699"/>
            <a:chOff x="1203695" y="691034"/>
            <a:chExt cx="765503" cy="304699"/>
          </a:xfrm>
        </p:grpSpPr>
        <p:grpSp>
          <p:nvGrpSpPr>
            <p:cNvPr id="32" name="Group 31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380932" y="691034"/>
              <a:ext cx="58826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SHERPA JULIET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57517" y="2485626"/>
            <a:ext cx="765503" cy="304699"/>
            <a:chOff x="1203695" y="691034"/>
            <a:chExt cx="765503" cy="304699"/>
          </a:xfrm>
        </p:grpSpPr>
        <p:grpSp>
          <p:nvGrpSpPr>
            <p:cNvPr id="37" name="Group 36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380932" y="691034"/>
              <a:ext cx="58826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SHERPA RoMEO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05656" y="3064121"/>
            <a:ext cx="836599" cy="304699"/>
            <a:chOff x="1203695" y="691033"/>
            <a:chExt cx="836599" cy="304699"/>
          </a:xfrm>
        </p:grpSpPr>
        <p:grpSp>
          <p:nvGrpSpPr>
            <p:cNvPr id="42" name="Group 41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380932" y="691033"/>
              <a:ext cx="659362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SHERPA REF </a:t>
              </a:r>
              <a:r>
                <a:rPr lang="en-GB" sz="1000" baseline="30000" dirty="0" err="1"/>
                <a:t>R&amp;D:Beta</a:t>
              </a:r>
              <a:endParaRPr lang="en-GB" sz="1000" baseline="300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105656" y="2485628"/>
            <a:ext cx="765503" cy="304699"/>
            <a:chOff x="1203695" y="691034"/>
            <a:chExt cx="765503" cy="304699"/>
          </a:xfrm>
        </p:grpSpPr>
        <p:grpSp>
          <p:nvGrpSpPr>
            <p:cNvPr id="47" name="Group 46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380932" y="691034"/>
              <a:ext cx="58826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SHERPA Fact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228441" y="2485625"/>
            <a:ext cx="771283" cy="304699"/>
            <a:chOff x="1203695" y="691034"/>
            <a:chExt cx="771283" cy="304699"/>
          </a:xfrm>
        </p:grpSpPr>
        <p:grpSp>
          <p:nvGrpSpPr>
            <p:cNvPr id="52" name="Group 51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380932" y="691034"/>
              <a:ext cx="59404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Monitor UK</a:t>
              </a:r>
              <a:endParaRPr lang="en-GB" sz="1000" baseline="30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28441" y="3051683"/>
            <a:ext cx="765503" cy="304699"/>
            <a:chOff x="1203695" y="691034"/>
            <a:chExt cx="765503" cy="304699"/>
          </a:xfrm>
        </p:grpSpPr>
        <p:grpSp>
          <p:nvGrpSpPr>
            <p:cNvPr id="57" name="Group 56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380932" y="691034"/>
              <a:ext cx="58826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 err="1"/>
                <a:t>Jisc</a:t>
              </a:r>
              <a:r>
                <a:rPr lang="en-GB" sz="1000" dirty="0"/>
                <a:t> collections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195715" y="3130964"/>
            <a:ext cx="811715" cy="152349"/>
            <a:chOff x="1203695" y="767208"/>
            <a:chExt cx="811715" cy="152349"/>
          </a:xfrm>
        </p:grpSpPr>
        <p:grpSp>
          <p:nvGrpSpPr>
            <p:cNvPr id="62" name="Group 61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380932" y="767208"/>
              <a:ext cx="634478" cy="15234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 err="1"/>
                <a:t>OpenDOAR</a:t>
              </a:r>
              <a:endParaRPr lang="en-GB" sz="10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19176" y="2485625"/>
            <a:ext cx="969428" cy="304699"/>
            <a:chOff x="1203695" y="691034"/>
            <a:chExt cx="969428" cy="304699"/>
          </a:xfrm>
        </p:grpSpPr>
        <p:grpSp>
          <p:nvGrpSpPr>
            <p:cNvPr id="67" name="Group 66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380931" y="691034"/>
              <a:ext cx="792192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Publications Router</a:t>
              </a:r>
              <a:endParaRPr lang="en-GB" sz="1000" baseline="300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529992" y="2485625"/>
            <a:ext cx="852149" cy="304699"/>
            <a:chOff x="1203695" y="691035"/>
            <a:chExt cx="852149" cy="304699"/>
          </a:xfrm>
        </p:grpSpPr>
        <p:grpSp>
          <p:nvGrpSpPr>
            <p:cNvPr id="72" name="Group 71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1380932" y="691035"/>
              <a:ext cx="674912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Monitor local</a:t>
              </a:r>
              <a:endParaRPr lang="en-GB" sz="1000" baseline="300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189356" y="3134078"/>
            <a:ext cx="811715" cy="152349"/>
            <a:chOff x="1203695" y="767208"/>
            <a:chExt cx="811715" cy="152349"/>
          </a:xfrm>
        </p:grpSpPr>
        <p:grpSp>
          <p:nvGrpSpPr>
            <p:cNvPr id="77" name="Group 76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380932" y="767208"/>
              <a:ext cx="634478" cy="15234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CORE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498752" y="2560270"/>
            <a:ext cx="811715" cy="152349"/>
            <a:chOff x="1203695" y="767208"/>
            <a:chExt cx="811715" cy="152349"/>
          </a:xfrm>
        </p:grpSpPr>
        <p:grpSp>
          <p:nvGrpSpPr>
            <p:cNvPr id="82" name="Group 81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1380932" y="767208"/>
              <a:ext cx="634478" cy="15234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IRUS-UK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142565" y="3132548"/>
            <a:ext cx="811715" cy="152349"/>
            <a:chOff x="1203695" y="767208"/>
            <a:chExt cx="811715" cy="152349"/>
          </a:xfrm>
        </p:grpSpPr>
        <p:grpSp>
          <p:nvGrpSpPr>
            <p:cNvPr id="87" name="Group 86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1380932" y="767208"/>
              <a:ext cx="634478" cy="15234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RIOXX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171145" y="3726348"/>
            <a:ext cx="3454410" cy="152349"/>
            <a:chOff x="1438761" y="1334595"/>
            <a:chExt cx="3454410" cy="152348"/>
          </a:xfrm>
        </p:grpSpPr>
        <p:grpSp>
          <p:nvGrpSpPr>
            <p:cNvPr id="92" name="Group 91"/>
            <p:cNvGrpSpPr/>
            <p:nvPr/>
          </p:nvGrpSpPr>
          <p:grpSpPr>
            <a:xfrm>
              <a:off x="1438761" y="1343738"/>
              <a:ext cx="133350" cy="133350"/>
              <a:chOff x="1018300" y="3305175"/>
              <a:chExt cx="133350" cy="13335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1634266" y="1334595"/>
              <a:ext cx="3258905" cy="15234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i="1" dirty="0"/>
                <a:t>Guidance, consultancy, technical support, and OA good practice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11496" y="1123725"/>
            <a:ext cx="8708571" cy="2515217"/>
            <a:chOff x="211495" y="1534270"/>
            <a:chExt cx="8708571" cy="251521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957942" y="1642188"/>
              <a:ext cx="0" cy="2326432"/>
            </a:xfrm>
            <a:prstGeom prst="line">
              <a:avLst/>
            </a:prstGeom>
            <a:ln w="12700">
              <a:solidFill>
                <a:srgbClr val="CADC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942253" y="1642188"/>
              <a:ext cx="0" cy="2326432"/>
            </a:xfrm>
            <a:prstGeom prst="line">
              <a:avLst/>
            </a:prstGeom>
            <a:ln w="12700">
              <a:solidFill>
                <a:srgbClr val="CADC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939004" y="1642188"/>
              <a:ext cx="0" cy="2326432"/>
            </a:xfrm>
            <a:prstGeom prst="line">
              <a:avLst/>
            </a:prstGeom>
            <a:ln w="12700">
              <a:solidFill>
                <a:srgbClr val="CADC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929535" y="1642188"/>
              <a:ext cx="0" cy="2326432"/>
            </a:xfrm>
            <a:prstGeom prst="line">
              <a:avLst/>
            </a:prstGeom>
            <a:ln w="12700">
              <a:solidFill>
                <a:srgbClr val="CADC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920066" y="1642188"/>
              <a:ext cx="0" cy="2326432"/>
            </a:xfrm>
            <a:prstGeom prst="line">
              <a:avLst/>
            </a:prstGeom>
            <a:ln w="12700">
              <a:solidFill>
                <a:srgbClr val="CADC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950119" y="2557463"/>
              <a:ext cx="7950994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214605" y="1843389"/>
              <a:ext cx="625149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b="1" dirty="0">
                  <a:solidFill>
                    <a:schemeClr val="accent1"/>
                  </a:solidFill>
                </a:rPr>
                <a:t>Research publication lifecycle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11495" y="3160536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b="1" dirty="0" err="1">
                  <a:solidFill>
                    <a:schemeClr val="accent1"/>
                  </a:solidFill>
                </a:rPr>
                <a:t>Jisc</a:t>
              </a:r>
              <a:r>
                <a:rPr lang="en-GB" sz="1000" b="1" dirty="0">
                  <a:solidFill>
                    <a:schemeClr val="accent1"/>
                  </a:solidFill>
                </a:rPr>
                <a:t> services</a:t>
              </a:r>
            </a:p>
          </p:txBody>
        </p:sp>
        <p:sp>
          <p:nvSpPr>
            <p:cNvPr id="105" name="Isosceles Triangle 104"/>
            <p:cNvSpPr/>
            <p:nvPr/>
          </p:nvSpPr>
          <p:spPr>
            <a:xfrm rot="5400000">
              <a:off x="939942" y="2492120"/>
              <a:ext cx="147575" cy="1272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 err="1">
                <a:solidFill>
                  <a:schemeClr val="tx2"/>
                </a:solidFill>
              </a:endParaRPr>
            </a:p>
          </p:txBody>
        </p:sp>
        <p:sp>
          <p:nvSpPr>
            <p:cNvPr id="106" name="Isosceles Triangle 105"/>
            <p:cNvSpPr/>
            <p:nvPr/>
          </p:nvSpPr>
          <p:spPr>
            <a:xfrm rot="5400000">
              <a:off x="2903567" y="2492121"/>
              <a:ext cx="147575" cy="1272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 err="1">
                <a:solidFill>
                  <a:schemeClr val="tx2"/>
                </a:solidFill>
              </a:endParaRPr>
            </a:p>
          </p:txBody>
        </p:sp>
        <p:sp>
          <p:nvSpPr>
            <p:cNvPr id="107" name="Isosceles Triangle 106"/>
            <p:cNvSpPr/>
            <p:nvPr/>
          </p:nvSpPr>
          <p:spPr>
            <a:xfrm rot="5400000">
              <a:off x="4874402" y="2492121"/>
              <a:ext cx="147575" cy="1272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 err="1">
                <a:solidFill>
                  <a:schemeClr val="tx2"/>
                </a:solidFill>
              </a:endParaRPr>
            </a:p>
          </p:txBody>
        </p:sp>
        <p:sp>
          <p:nvSpPr>
            <p:cNvPr id="108" name="Isosceles Triangle 107"/>
            <p:cNvSpPr/>
            <p:nvPr/>
          </p:nvSpPr>
          <p:spPr>
            <a:xfrm rot="5400000">
              <a:off x="6885151" y="2492120"/>
              <a:ext cx="147575" cy="1272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 err="1">
                <a:solidFill>
                  <a:schemeClr val="tx2"/>
                </a:solidFill>
              </a:endParaRPr>
            </a:p>
          </p:txBody>
        </p:sp>
        <p:sp>
          <p:nvSpPr>
            <p:cNvPr id="109" name="Left Bracket 108"/>
            <p:cNvSpPr/>
            <p:nvPr/>
          </p:nvSpPr>
          <p:spPr>
            <a:xfrm rot="16200000" flipV="1">
              <a:off x="4901681" y="31103"/>
              <a:ext cx="68425" cy="7968344"/>
            </a:xfrm>
            <a:prstGeom prst="leftBracket">
              <a:avLst>
                <a:gd name="adj" fmla="val 8552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0" name="Left Bracket 109"/>
            <p:cNvSpPr/>
            <p:nvPr/>
          </p:nvSpPr>
          <p:spPr>
            <a:xfrm rot="5400000">
              <a:off x="1905467" y="583635"/>
              <a:ext cx="73709" cy="1974980"/>
            </a:xfrm>
            <a:prstGeom prst="leftBracket">
              <a:avLst>
                <a:gd name="adj" fmla="val 8552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1" name="Left Bracket 110"/>
            <p:cNvSpPr/>
            <p:nvPr/>
          </p:nvSpPr>
          <p:spPr>
            <a:xfrm rot="5400000">
              <a:off x="3902218" y="583635"/>
              <a:ext cx="73709" cy="1974980"/>
            </a:xfrm>
            <a:prstGeom prst="leftBracket">
              <a:avLst>
                <a:gd name="adj" fmla="val 8552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2" name="Left Bracket 111"/>
            <p:cNvSpPr/>
            <p:nvPr/>
          </p:nvSpPr>
          <p:spPr>
            <a:xfrm rot="5400000">
              <a:off x="5898969" y="583635"/>
              <a:ext cx="73709" cy="1974980"/>
            </a:xfrm>
            <a:prstGeom prst="leftBracket">
              <a:avLst>
                <a:gd name="adj" fmla="val 8552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3" name="Left Bracket 112"/>
            <p:cNvSpPr/>
            <p:nvPr/>
          </p:nvSpPr>
          <p:spPr>
            <a:xfrm rot="5400000">
              <a:off x="7895721" y="583635"/>
              <a:ext cx="73709" cy="1974980"/>
            </a:xfrm>
            <a:prstGeom prst="leftBracket">
              <a:avLst>
                <a:gd name="adj" fmla="val 8552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287349" y="1281455"/>
            <a:ext cx="625149" cy="952449"/>
            <a:chOff x="5287348" y="1692002"/>
            <a:chExt cx="625149" cy="952449"/>
          </a:xfrm>
        </p:grpSpPr>
        <p:sp>
          <p:nvSpPr>
            <p:cNvPr id="115" name="TextBox 114"/>
            <p:cNvSpPr txBox="1"/>
            <p:nvPr/>
          </p:nvSpPr>
          <p:spPr>
            <a:xfrm>
              <a:off x="5287348" y="1692002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Report on compliance</a:t>
              </a: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5599922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5504316" y="2469502"/>
              <a:ext cx="174949" cy="174949"/>
              <a:chOff x="1018300" y="3305175"/>
              <a:chExt cx="133350" cy="133350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3959291" y="1281455"/>
            <a:ext cx="625149" cy="949339"/>
            <a:chOff x="3959291" y="1692002"/>
            <a:chExt cx="625149" cy="949339"/>
          </a:xfrm>
        </p:grpSpPr>
        <p:sp>
          <p:nvSpPr>
            <p:cNvPr id="121" name="TextBox 120"/>
            <p:cNvSpPr txBox="1"/>
            <p:nvPr/>
          </p:nvSpPr>
          <p:spPr>
            <a:xfrm>
              <a:off x="3959291" y="1692002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Deposit in repository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4271865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4184391" y="2466392"/>
              <a:ext cx="174949" cy="174949"/>
              <a:chOff x="1018300" y="3305175"/>
              <a:chExt cx="133350" cy="133350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0055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3303038" y="1281458"/>
            <a:ext cx="625149" cy="952448"/>
            <a:chOff x="3303037" y="1692003"/>
            <a:chExt cx="625149" cy="952448"/>
          </a:xfrm>
        </p:grpSpPr>
        <p:sp>
          <p:nvSpPr>
            <p:cNvPr id="127" name="TextBox 126"/>
            <p:cNvSpPr txBox="1"/>
            <p:nvPr/>
          </p:nvSpPr>
          <p:spPr>
            <a:xfrm>
              <a:off x="3303037" y="1692003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Manage costs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3615611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3528137" y="2469502"/>
              <a:ext cx="174949" cy="174949"/>
              <a:chOff x="1018300" y="3305175"/>
              <a:chExt cx="133350" cy="13335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B71A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1974980" y="1281456"/>
            <a:ext cx="625149" cy="949339"/>
            <a:chOff x="1974980" y="1692002"/>
            <a:chExt cx="625149" cy="949339"/>
          </a:xfrm>
        </p:grpSpPr>
        <p:sp>
          <p:nvSpPr>
            <p:cNvPr id="133" name="TextBox 132"/>
            <p:cNvSpPr txBox="1"/>
            <p:nvPr/>
          </p:nvSpPr>
          <p:spPr>
            <a:xfrm>
              <a:off x="1974980" y="1692002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Check compliance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2287554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34"/>
            <p:cNvGrpSpPr/>
            <p:nvPr/>
          </p:nvGrpSpPr>
          <p:grpSpPr>
            <a:xfrm>
              <a:off x="2200080" y="2466392"/>
              <a:ext cx="174949" cy="174949"/>
              <a:chOff x="1018300" y="3305175"/>
              <a:chExt cx="133350" cy="133350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B2BB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1331170" y="1281458"/>
            <a:ext cx="588266" cy="952448"/>
            <a:chOff x="1331170" y="1692003"/>
            <a:chExt cx="588266" cy="952448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1625303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1331170" y="1692003"/>
              <a:ext cx="58826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Select Journal</a:t>
              </a:r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1537829" y="2469502"/>
              <a:ext cx="174949" cy="174949"/>
              <a:chOff x="1018300" y="3305175"/>
              <a:chExt cx="133350" cy="133350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E615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5937380" y="1281456"/>
            <a:ext cx="625149" cy="955559"/>
            <a:chOff x="5937380" y="1692002"/>
            <a:chExt cx="625149" cy="955559"/>
          </a:xfrm>
        </p:grpSpPr>
        <p:sp>
          <p:nvSpPr>
            <p:cNvPr id="145" name="TextBox 144"/>
            <p:cNvSpPr txBox="1"/>
            <p:nvPr/>
          </p:nvSpPr>
          <p:spPr>
            <a:xfrm>
              <a:off x="5937380" y="1692002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Maximise impact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6249954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Group 146"/>
            <p:cNvGrpSpPr/>
            <p:nvPr/>
          </p:nvGrpSpPr>
          <p:grpSpPr>
            <a:xfrm>
              <a:off x="6162480" y="2472612"/>
              <a:ext cx="174949" cy="174949"/>
              <a:chOff x="1018300" y="3305175"/>
              <a:chExt cx="133350" cy="13335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8200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7259218" y="1281458"/>
            <a:ext cx="625149" cy="952448"/>
            <a:chOff x="7259217" y="1692003"/>
            <a:chExt cx="625149" cy="952448"/>
          </a:xfrm>
        </p:grpSpPr>
        <p:sp>
          <p:nvSpPr>
            <p:cNvPr id="151" name="TextBox 150"/>
            <p:cNvSpPr txBox="1"/>
            <p:nvPr/>
          </p:nvSpPr>
          <p:spPr>
            <a:xfrm>
              <a:off x="7259217" y="1692003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Record impact</a:t>
              </a: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7571791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52"/>
            <p:cNvGrpSpPr/>
            <p:nvPr/>
          </p:nvGrpSpPr>
          <p:grpSpPr>
            <a:xfrm>
              <a:off x="7484317" y="2469502"/>
              <a:ext cx="174949" cy="174949"/>
              <a:chOff x="1018300" y="3305175"/>
              <a:chExt cx="133350" cy="133350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0092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7921691" y="1431999"/>
            <a:ext cx="625149" cy="805018"/>
            <a:chOff x="7921690" y="1842544"/>
            <a:chExt cx="625149" cy="805017"/>
          </a:xfrm>
        </p:grpSpPr>
        <p:sp>
          <p:nvSpPr>
            <p:cNvPr id="157" name="TextBox 156"/>
            <p:cNvSpPr txBox="1"/>
            <p:nvPr/>
          </p:nvSpPr>
          <p:spPr>
            <a:xfrm>
              <a:off x="7921690" y="1842544"/>
              <a:ext cx="625149" cy="15234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Report</a:t>
              </a:r>
            </a:p>
          </p:txBody>
        </p:sp>
        <p:cxnSp>
          <p:nvCxnSpPr>
            <p:cNvPr id="158" name="Straight Connector 157"/>
            <p:cNvCxnSpPr/>
            <p:nvPr/>
          </p:nvCxnSpPr>
          <p:spPr>
            <a:xfrm>
              <a:off x="8234264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/>
            <p:cNvGrpSpPr/>
            <p:nvPr/>
          </p:nvGrpSpPr>
          <p:grpSpPr>
            <a:xfrm>
              <a:off x="8146790" y="2472612"/>
              <a:ext cx="174949" cy="174949"/>
              <a:chOff x="1018300" y="3305175"/>
              <a:chExt cx="133350" cy="133350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458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63" name="Title 1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OA services through an article lifecycle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211496" y="4387752"/>
            <a:ext cx="8689618" cy="377402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>
              <a:lnSpc>
                <a:spcPct val="99000"/>
              </a:lnSpc>
            </a:pP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https://www.jisc.ac.uk/content/open-access/our-role</a:t>
            </a:r>
          </a:p>
        </p:txBody>
      </p:sp>
    </p:spTree>
    <p:extLst>
      <p:ext uri="{BB962C8B-B14F-4D97-AF65-F5344CB8AC3E}">
        <p14:creationId xmlns:p14="http://schemas.microsoft.com/office/powerpoint/2010/main" val="305685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5900" y="879474"/>
            <a:ext cx="5086304" cy="3852865"/>
          </a:xfrm>
        </p:spPr>
        <p:txBody>
          <a:bodyPr/>
          <a:lstStyle/>
          <a:p>
            <a:r>
              <a:rPr lang="en-GB" dirty="0"/>
              <a:t>Research funders have OA requirements</a:t>
            </a:r>
          </a:p>
          <a:p>
            <a:r>
              <a:rPr lang="en-GB" dirty="0"/>
              <a:t>Reputation and reward affect researchers choice of publication</a:t>
            </a:r>
          </a:p>
          <a:p>
            <a:r>
              <a:rPr lang="en-GB" dirty="0"/>
              <a:t>Trends vary across subject </a:t>
            </a:r>
          </a:p>
          <a:p>
            <a:r>
              <a:rPr lang="en-GB" dirty="0"/>
              <a:t>Support for OA within institutions is varied</a:t>
            </a:r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702182" y="732604"/>
            <a:ext cx="2742852" cy="385286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C048612-CBDB-497C-8C3C-1391E9A9FD83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5475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DE39FFE-1A91-41A1-A1BB-648538BFA5D5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5</a:t>
            </a:fld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66" y="216000"/>
            <a:ext cx="6134314" cy="450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3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70DE167-01DD-4D1B-AA04-BEAD4FFC75CE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6</a:t>
            </a:fld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00" y="124706"/>
            <a:ext cx="6206400" cy="461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3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D142B8-2EB2-4C96-972F-92E8D37ACC3F}" type="datetime1">
              <a:rPr lang="en-GB" altLang="en-US" smtClean="0"/>
              <a:t>26/10/2018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UKSG introduction to OA publication lifecycles and compliance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B8022A-F752-4B93-A2C3-FAB443C58DF2}" type="slidenum">
              <a:rPr lang="en-GB" altLang="en-US" smtClean="0"/>
              <a:pPr/>
              <a:t>7</a:t>
            </a:fld>
            <a:endParaRPr lang="en-GB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52823" y="892953"/>
            <a:ext cx="778998" cy="152349"/>
            <a:chOff x="1438761" y="1334595"/>
            <a:chExt cx="778998" cy="152348"/>
          </a:xfrm>
        </p:grpSpPr>
        <p:grpSp>
          <p:nvGrpSpPr>
            <p:cNvPr id="12" name="Group 11"/>
            <p:cNvGrpSpPr/>
            <p:nvPr/>
          </p:nvGrpSpPr>
          <p:grpSpPr>
            <a:xfrm>
              <a:off x="1438761" y="1343738"/>
              <a:ext cx="133350" cy="133350"/>
              <a:chOff x="1018300" y="3305175"/>
              <a:chExt cx="133350" cy="13335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634266" y="1334595"/>
              <a:ext cx="583493" cy="15234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i="1" dirty="0"/>
                <a:t>Submission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45566" y="895333"/>
            <a:ext cx="787014" cy="152349"/>
            <a:chOff x="1438761" y="1334595"/>
            <a:chExt cx="787014" cy="152348"/>
          </a:xfrm>
        </p:grpSpPr>
        <p:grpSp>
          <p:nvGrpSpPr>
            <p:cNvPr id="17" name="Group 16"/>
            <p:cNvGrpSpPr/>
            <p:nvPr/>
          </p:nvGrpSpPr>
          <p:grpSpPr>
            <a:xfrm>
              <a:off x="1438761" y="1343738"/>
              <a:ext cx="133350" cy="133350"/>
              <a:chOff x="1018300" y="3305175"/>
              <a:chExt cx="133350" cy="13335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634266" y="1334595"/>
              <a:ext cx="591509" cy="15234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i="1" dirty="0"/>
                <a:t>Acceptance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50332" y="897715"/>
            <a:ext cx="770984" cy="152349"/>
            <a:chOff x="1438761" y="1334595"/>
            <a:chExt cx="770984" cy="152348"/>
          </a:xfrm>
        </p:grpSpPr>
        <p:grpSp>
          <p:nvGrpSpPr>
            <p:cNvPr id="22" name="Group 21"/>
            <p:cNvGrpSpPr/>
            <p:nvPr/>
          </p:nvGrpSpPr>
          <p:grpSpPr>
            <a:xfrm>
              <a:off x="1438761" y="1343738"/>
              <a:ext cx="133350" cy="133350"/>
              <a:chOff x="1018300" y="3305175"/>
              <a:chExt cx="133350" cy="13335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634266" y="1334595"/>
              <a:ext cx="575479" cy="15234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i="1" dirty="0"/>
                <a:t>Publication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38643" y="892953"/>
            <a:ext cx="387865" cy="152349"/>
            <a:chOff x="1438761" y="1334595"/>
            <a:chExt cx="387864" cy="152348"/>
          </a:xfrm>
        </p:grpSpPr>
        <p:grpSp>
          <p:nvGrpSpPr>
            <p:cNvPr id="27" name="Group 26"/>
            <p:cNvGrpSpPr/>
            <p:nvPr/>
          </p:nvGrpSpPr>
          <p:grpSpPr>
            <a:xfrm>
              <a:off x="1438761" y="1343738"/>
              <a:ext cx="133350" cy="133350"/>
              <a:chOff x="1018300" y="3305175"/>
              <a:chExt cx="133350" cy="13335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634266" y="1334595"/>
              <a:ext cx="192359" cy="15234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i="1" dirty="0"/>
                <a:t>Use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57517" y="3067233"/>
            <a:ext cx="765503" cy="304699"/>
            <a:chOff x="1203695" y="691034"/>
            <a:chExt cx="765503" cy="304699"/>
          </a:xfrm>
        </p:grpSpPr>
        <p:grpSp>
          <p:nvGrpSpPr>
            <p:cNvPr id="32" name="Group 31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380932" y="691034"/>
              <a:ext cx="58826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SHERPA JULIET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57517" y="2485626"/>
            <a:ext cx="765503" cy="304699"/>
            <a:chOff x="1203695" y="691034"/>
            <a:chExt cx="765503" cy="304699"/>
          </a:xfrm>
        </p:grpSpPr>
        <p:grpSp>
          <p:nvGrpSpPr>
            <p:cNvPr id="37" name="Group 36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380932" y="691034"/>
              <a:ext cx="58826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SHERPA RoMEO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05656" y="3064121"/>
            <a:ext cx="836599" cy="304699"/>
            <a:chOff x="1203695" y="691033"/>
            <a:chExt cx="836599" cy="304699"/>
          </a:xfrm>
        </p:grpSpPr>
        <p:grpSp>
          <p:nvGrpSpPr>
            <p:cNvPr id="42" name="Group 41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380932" y="691033"/>
              <a:ext cx="659362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SHERPA REF </a:t>
              </a:r>
              <a:r>
                <a:rPr lang="en-GB" sz="1000" baseline="30000" dirty="0" err="1"/>
                <a:t>R&amp;D:Beta</a:t>
              </a:r>
              <a:endParaRPr lang="en-GB" sz="1000" baseline="300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105656" y="2485628"/>
            <a:ext cx="765503" cy="304699"/>
            <a:chOff x="1203695" y="691034"/>
            <a:chExt cx="765503" cy="304699"/>
          </a:xfrm>
        </p:grpSpPr>
        <p:grpSp>
          <p:nvGrpSpPr>
            <p:cNvPr id="47" name="Group 46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380932" y="691034"/>
              <a:ext cx="58826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SHERPA Fact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228441" y="2485625"/>
            <a:ext cx="771283" cy="304699"/>
            <a:chOff x="1203695" y="691034"/>
            <a:chExt cx="771283" cy="304699"/>
          </a:xfrm>
        </p:grpSpPr>
        <p:grpSp>
          <p:nvGrpSpPr>
            <p:cNvPr id="52" name="Group 51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380932" y="691034"/>
              <a:ext cx="59404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Monitor UK</a:t>
              </a:r>
              <a:endParaRPr lang="en-GB" sz="1000" baseline="30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28441" y="3051683"/>
            <a:ext cx="765503" cy="304699"/>
            <a:chOff x="1203695" y="691034"/>
            <a:chExt cx="765503" cy="304699"/>
          </a:xfrm>
        </p:grpSpPr>
        <p:grpSp>
          <p:nvGrpSpPr>
            <p:cNvPr id="57" name="Group 56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380932" y="691034"/>
              <a:ext cx="58826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 err="1"/>
                <a:t>Jisc</a:t>
              </a:r>
              <a:r>
                <a:rPr lang="en-GB" sz="1000" dirty="0"/>
                <a:t> collections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195715" y="3130964"/>
            <a:ext cx="811715" cy="152349"/>
            <a:chOff x="1203695" y="767208"/>
            <a:chExt cx="811715" cy="152349"/>
          </a:xfrm>
        </p:grpSpPr>
        <p:grpSp>
          <p:nvGrpSpPr>
            <p:cNvPr id="62" name="Group 61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380932" y="767208"/>
              <a:ext cx="634478" cy="15234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 err="1"/>
                <a:t>OpenDOAR</a:t>
              </a:r>
              <a:endParaRPr lang="en-GB" sz="10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19176" y="2485625"/>
            <a:ext cx="969428" cy="304699"/>
            <a:chOff x="1203695" y="691034"/>
            <a:chExt cx="969428" cy="304699"/>
          </a:xfrm>
        </p:grpSpPr>
        <p:grpSp>
          <p:nvGrpSpPr>
            <p:cNvPr id="67" name="Group 66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380931" y="691034"/>
              <a:ext cx="792192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Publications Router</a:t>
              </a:r>
              <a:endParaRPr lang="en-GB" sz="1000" baseline="300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529992" y="2485625"/>
            <a:ext cx="852149" cy="304699"/>
            <a:chOff x="1203695" y="691035"/>
            <a:chExt cx="852149" cy="304699"/>
          </a:xfrm>
        </p:grpSpPr>
        <p:grpSp>
          <p:nvGrpSpPr>
            <p:cNvPr id="72" name="Group 71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1380932" y="691035"/>
              <a:ext cx="674912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Monitor local</a:t>
              </a:r>
              <a:endParaRPr lang="en-GB" sz="1000" baseline="300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189356" y="3134078"/>
            <a:ext cx="811715" cy="152349"/>
            <a:chOff x="1203695" y="767208"/>
            <a:chExt cx="811715" cy="152349"/>
          </a:xfrm>
        </p:grpSpPr>
        <p:grpSp>
          <p:nvGrpSpPr>
            <p:cNvPr id="77" name="Group 76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380932" y="767208"/>
              <a:ext cx="634478" cy="15234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CORE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498752" y="2560270"/>
            <a:ext cx="811715" cy="152349"/>
            <a:chOff x="1203695" y="767208"/>
            <a:chExt cx="811715" cy="152349"/>
          </a:xfrm>
        </p:grpSpPr>
        <p:grpSp>
          <p:nvGrpSpPr>
            <p:cNvPr id="82" name="Group 81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1380932" y="767208"/>
              <a:ext cx="634478" cy="15234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IRUS-UK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142565" y="3132548"/>
            <a:ext cx="811715" cy="152349"/>
            <a:chOff x="1203695" y="767208"/>
            <a:chExt cx="811715" cy="152349"/>
          </a:xfrm>
        </p:grpSpPr>
        <p:grpSp>
          <p:nvGrpSpPr>
            <p:cNvPr id="87" name="Group 86"/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1380932" y="767208"/>
              <a:ext cx="634478" cy="15234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RIOXX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171145" y="3726348"/>
            <a:ext cx="3454410" cy="152349"/>
            <a:chOff x="1438761" y="1334595"/>
            <a:chExt cx="3454410" cy="152348"/>
          </a:xfrm>
        </p:grpSpPr>
        <p:grpSp>
          <p:nvGrpSpPr>
            <p:cNvPr id="92" name="Group 91"/>
            <p:cNvGrpSpPr/>
            <p:nvPr/>
          </p:nvGrpSpPr>
          <p:grpSpPr>
            <a:xfrm>
              <a:off x="1438761" y="1343738"/>
              <a:ext cx="133350" cy="133350"/>
              <a:chOff x="1018300" y="3305175"/>
              <a:chExt cx="133350" cy="13335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1634266" y="1334595"/>
              <a:ext cx="3258905" cy="15234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i="1" dirty="0"/>
                <a:t>Guidance, consultancy, technical support, and OA good practice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11496" y="1123725"/>
            <a:ext cx="8708571" cy="2515217"/>
            <a:chOff x="211495" y="1534270"/>
            <a:chExt cx="8708571" cy="251521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957942" y="1642188"/>
              <a:ext cx="0" cy="2326432"/>
            </a:xfrm>
            <a:prstGeom prst="line">
              <a:avLst/>
            </a:prstGeom>
            <a:ln w="12700">
              <a:solidFill>
                <a:srgbClr val="CADC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942253" y="1642188"/>
              <a:ext cx="0" cy="2326432"/>
            </a:xfrm>
            <a:prstGeom prst="line">
              <a:avLst/>
            </a:prstGeom>
            <a:ln w="12700">
              <a:solidFill>
                <a:srgbClr val="CADC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939004" y="1642188"/>
              <a:ext cx="0" cy="2326432"/>
            </a:xfrm>
            <a:prstGeom prst="line">
              <a:avLst/>
            </a:prstGeom>
            <a:ln w="12700">
              <a:solidFill>
                <a:srgbClr val="CADC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929535" y="1642188"/>
              <a:ext cx="0" cy="2326432"/>
            </a:xfrm>
            <a:prstGeom prst="line">
              <a:avLst/>
            </a:prstGeom>
            <a:ln w="12700">
              <a:solidFill>
                <a:srgbClr val="CADC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920066" y="1642188"/>
              <a:ext cx="0" cy="2326432"/>
            </a:xfrm>
            <a:prstGeom prst="line">
              <a:avLst/>
            </a:prstGeom>
            <a:ln w="12700">
              <a:solidFill>
                <a:srgbClr val="CADC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950119" y="2557463"/>
              <a:ext cx="7950994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214605" y="1843389"/>
              <a:ext cx="625149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b="1" dirty="0">
                  <a:solidFill>
                    <a:schemeClr val="accent1"/>
                  </a:solidFill>
                </a:rPr>
                <a:t>Research publication lifecycle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11495" y="3160536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b="1" dirty="0" err="1">
                  <a:solidFill>
                    <a:schemeClr val="accent1"/>
                  </a:solidFill>
                </a:rPr>
                <a:t>Jisc</a:t>
              </a:r>
              <a:r>
                <a:rPr lang="en-GB" sz="1000" b="1" dirty="0">
                  <a:solidFill>
                    <a:schemeClr val="accent1"/>
                  </a:solidFill>
                </a:rPr>
                <a:t> services</a:t>
              </a:r>
            </a:p>
          </p:txBody>
        </p:sp>
        <p:sp>
          <p:nvSpPr>
            <p:cNvPr id="105" name="Isosceles Triangle 104"/>
            <p:cNvSpPr/>
            <p:nvPr/>
          </p:nvSpPr>
          <p:spPr>
            <a:xfrm rot="5400000">
              <a:off x="939942" y="2492120"/>
              <a:ext cx="147575" cy="1272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 err="1">
                <a:solidFill>
                  <a:schemeClr val="tx2"/>
                </a:solidFill>
              </a:endParaRPr>
            </a:p>
          </p:txBody>
        </p:sp>
        <p:sp>
          <p:nvSpPr>
            <p:cNvPr id="106" name="Isosceles Triangle 105"/>
            <p:cNvSpPr/>
            <p:nvPr/>
          </p:nvSpPr>
          <p:spPr>
            <a:xfrm rot="5400000">
              <a:off x="2903567" y="2492121"/>
              <a:ext cx="147575" cy="1272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 err="1">
                <a:solidFill>
                  <a:schemeClr val="tx2"/>
                </a:solidFill>
              </a:endParaRPr>
            </a:p>
          </p:txBody>
        </p:sp>
        <p:sp>
          <p:nvSpPr>
            <p:cNvPr id="107" name="Isosceles Triangle 106"/>
            <p:cNvSpPr/>
            <p:nvPr/>
          </p:nvSpPr>
          <p:spPr>
            <a:xfrm rot="5400000">
              <a:off x="4874402" y="2492121"/>
              <a:ext cx="147575" cy="1272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 err="1">
                <a:solidFill>
                  <a:schemeClr val="tx2"/>
                </a:solidFill>
              </a:endParaRPr>
            </a:p>
          </p:txBody>
        </p:sp>
        <p:sp>
          <p:nvSpPr>
            <p:cNvPr id="108" name="Isosceles Triangle 107"/>
            <p:cNvSpPr/>
            <p:nvPr/>
          </p:nvSpPr>
          <p:spPr>
            <a:xfrm rot="5400000">
              <a:off x="6885151" y="2492120"/>
              <a:ext cx="147575" cy="1272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 err="1">
                <a:solidFill>
                  <a:schemeClr val="tx2"/>
                </a:solidFill>
              </a:endParaRPr>
            </a:p>
          </p:txBody>
        </p:sp>
        <p:sp>
          <p:nvSpPr>
            <p:cNvPr id="109" name="Left Bracket 108"/>
            <p:cNvSpPr/>
            <p:nvPr/>
          </p:nvSpPr>
          <p:spPr>
            <a:xfrm rot="16200000" flipV="1">
              <a:off x="4901681" y="31103"/>
              <a:ext cx="68425" cy="7968344"/>
            </a:xfrm>
            <a:prstGeom prst="leftBracket">
              <a:avLst>
                <a:gd name="adj" fmla="val 8552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0" name="Left Bracket 109"/>
            <p:cNvSpPr/>
            <p:nvPr/>
          </p:nvSpPr>
          <p:spPr>
            <a:xfrm rot="5400000">
              <a:off x="1905467" y="583635"/>
              <a:ext cx="73709" cy="1974980"/>
            </a:xfrm>
            <a:prstGeom prst="leftBracket">
              <a:avLst>
                <a:gd name="adj" fmla="val 8552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1" name="Left Bracket 110"/>
            <p:cNvSpPr/>
            <p:nvPr/>
          </p:nvSpPr>
          <p:spPr>
            <a:xfrm rot="5400000">
              <a:off x="3902218" y="583635"/>
              <a:ext cx="73709" cy="1974980"/>
            </a:xfrm>
            <a:prstGeom prst="leftBracket">
              <a:avLst>
                <a:gd name="adj" fmla="val 8552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2" name="Left Bracket 111"/>
            <p:cNvSpPr/>
            <p:nvPr/>
          </p:nvSpPr>
          <p:spPr>
            <a:xfrm rot="5400000">
              <a:off x="5898969" y="583635"/>
              <a:ext cx="73709" cy="1974980"/>
            </a:xfrm>
            <a:prstGeom prst="leftBracket">
              <a:avLst>
                <a:gd name="adj" fmla="val 8552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3" name="Left Bracket 112"/>
            <p:cNvSpPr/>
            <p:nvPr/>
          </p:nvSpPr>
          <p:spPr>
            <a:xfrm rot="5400000">
              <a:off x="7895721" y="583635"/>
              <a:ext cx="73709" cy="1974980"/>
            </a:xfrm>
            <a:prstGeom prst="leftBracket">
              <a:avLst>
                <a:gd name="adj" fmla="val 8552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287349" y="1281455"/>
            <a:ext cx="625149" cy="952449"/>
            <a:chOff x="5287348" y="1692002"/>
            <a:chExt cx="625149" cy="952449"/>
          </a:xfrm>
        </p:grpSpPr>
        <p:sp>
          <p:nvSpPr>
            <p:cNvPr id="115" name="TextBox 114"/>
            <p:cNvSpPr txBox="1"/>
            <p:nvPr/>
          </p:nvSpPr>
          <p:spPr>
            <a:xfrm>
              <a:off x="5287348" y="1692002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Report on compliance</a:t>
              </a: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5599922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5504316" y="2469502"/>
              <a:ext cx="174949" cy="174949"/>
              <a:chOff x="1018300" y="3305175"/>
              <a:chExt cx="133350" cy="133350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3959291" y="1281455"/>
            <a:ext cx="625149" cy="949339"/>
            <a:chOff x="3959291" y="1692002"/>
            <a:chExt cx="625149" cy="949339"/>
          </a:xfrm>
        </p:grpSpPr>
        <p:sp>
          <p:nvSpPr>
            <p:cNvPr id="121" name="TextBox 120"/>
            <p:cNvSpPr txBox="1"/>
            <p:nvPr/>
          </p:nvSpPr>
          <p:spPr>
            <a:xfrm>
              <a:off x="3959291" y="1692002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Deposit in repository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4271865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4184391" y="2466392"/>
              <a:ext cx="174949" cy="174949"/>
              <a:chOff x="1018300" y="3305175"/>
              <a:chExt cx="133350" cy="133350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0055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3303038" y="1281458"/>
            <a:ext cx="625149" cy="952448"/>
            <a:chOff x="3303037" y="1692003"/>
            <a:chExt cx="625149" cy="952448"/>
          </a:xfrm>
        </p:grpSpPr>
        <p:sp>
          <p:nvSpPr>
            <p:cNvPr id="127" name="TextBox 126"/>
            <p:cNvSpPr txBox="1"/>
            <p:nvPr/>
          </p:nvSpPr>
          <p:spPr>
            <a:xfrm>
              <a:off x="3303037" y="1692003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Manage costs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3615611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3528137" y="2469502"/>
              <a:ext cx="174949" cy="174949"/>
              <a:chOff x="1018300" y="3305175"/>
              <a:chExt cx="133350" cy="13335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B71A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1974980" y="1281456"/>
            <a:ext cx="625149" cy="949339"/>
            <a:chOff x="1974980" y="1692002"/>
            <a:chExt cx="625149" cy="949339"/>
          </a:xfrm>
        </p:grpSpPr>
        <p:sp>
          <p:nvSpPr>
            <p:cNvPr id="133" name="TextBox 132"/>
            <p:cNvSpPr txBox="1"/>
            <p:nvPr/>
          </p:nvSpPr>
          <p:spPr>
            <a:xfrm>
              <a:off x="1974980" y="1692002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Check compliance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2287554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34"/>
            <p:cNvGrpSpPr/>
            <p:nvPr/>
          </p:nvGrpSpPr>
          <p:grpSpPr>
            <a:xfrm>
              <a:off x="2200080" y="2466392"/>
              <a:ext cx="174949" cy="174949"/>
              <a:chOff x="1018300" y="3305175"/>
              <a:chExt cx="133350" cy="133350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B2BB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1331170" y="1281458"/>
            <a:ext cx="588266" cy="952448"/>
            <a:chOff x="1331170" y="1692003"/>
            <a:chExt cx="588266" cy="952448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1625303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1331170" y="1692003"/>
              <a:ext cx="58826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Select Journal</a:t>
              </a:r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1537829" y="2469502"/>
              <a:ext cx="174949" cy="174949"/>
              <a:chOff x="1018300" y="3305175"/>
              <a:chExt cx="133350" cy="133350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E615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5937380" y="1281456"/>
            <a:ext cx="625149" cy="955559"/>
            <a:chOff x="5937380" y="1692002"/>
            <a:chExt cx="625149" cy="955559"/>
          </a:xfrm>
        </p:grpSpPr>
        <p:sp>
          <p:nvSpPr>
            <p:cNvPr id="145" name="TextBox 144"/>
            <p:cNvSpPr txBox="1"/>
            <p:nvPr/>
          </p:nvSpPr>
          <p:spPr>
            <a:xfrm>
              <a:off x="5937380" y="1692002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Maximise impact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6249954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Group 146"/>
            <p:cNvGrpSpPr/>
            <p:nvPr/>
          </p:nvGrpSpPr>
          <p:grpSpPr>
            <a:xfrm>
              <a:off x="6162480" y="2472612"/>
              <a:ext cx="174949" cy="174949"/>
              <a:chOff x="1018300" y="3305175"/>
              <a:chExt cx="133350" cy="13335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8200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7259218" y="1281458"/>
            <a:ext cx="625149" cy="952448"/>
            <a:chOff x="7259217" y="1692003"/>
            <a:chExt cx="625149" cy="952448"/>
          </a:xfrm>
        </p:grpSpPr>
        <p:sp>
          <p:nvSpPr>
            <p:cNvPr id="151" name="TextBox 150"/>
            <p:cNvSpPr txBox="1"/>
            <p:nvPr/>
          </p:nvSpPr>
          <p:spPr>
            <a:xfrm>
              <a:off x="7259217" y="1692003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Record impact</a:t>
              </a: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7571791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52"/>
            <p:cNvGrpSpPr/>
            <p:nvPr/>
          </p:nvGrpSpPr>
          <p:grpSpPr>
            <a:xfrm>
              <a:off x="7484317" y="2469502"/>
              <a:ext cx="174949" cy="174949"/>
              <a:chOff x="1018300" y="3305175"/>
              <a:chExt cx="133350" cy="133350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0092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7921691" y="1431999"/>
            <a:ext cx="625149" cy="805018"/>
            <a:chOff x="7921690" y="1842544"/>
            <a:chExt cx="625149" cy="805017"/>
          </a:xfrm>
        </p:grpSpPr>
        <p:sp>
          <p:nvSpPr>
            <p:cNvPr id="157" name="TextBox 156"/>
            <p:cNvSpPr txBox="1"/>
            <p:nvPr/>
          </p:nvSpPr>
          <p:spPr>
            <a:xfrm>
              <a:off x="7921690" y="1842544"/>
              <a:ext cx="625149" cy="15234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Report</a:t>
              </a:r>
            </a:p>
          </p:txBody>
        </p:sp>
        <p:cxnSp>
          <p:nvCxnSpPr>
            <p:cNvPr id="158" name="Straight Connector 157"/>
            <p:cNvCxnSpPr/>
            <p:nvPr/>
          </p:nvCxnSpPr>
          <p:spPr>
            <a:xfrm>
              <a:off x="8234264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/>
            <p:cNvGrpSpPr/>
            <p:nvPr/>
          </p:nvGrpSpPr>
          <p:grpSpPr>
            <a:xfrm>
              <a:off x="8146790" y="2472612"/>
              <a:ext cx="174949" cy="174949"/>
              <a:chOff x="1018300" y="3305175"/>
              <a:chExt cx="133350" cy="133350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458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63" name="Title 1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OA services through an article lifecycle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211496" y="4387752"/>
            <a:ext cx="8689618" cy="377402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>
              <a:lnSpc>
                <a:spcPct val="99000"/>
              </a:lnSpc>
            </a:pP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https://www.jisc.ac.uk/content/open-access/our-role</a:t>
            </a:r>
          </a:p>
        </p:txBody>
      </p:sp>
    </p:spTree>
    <p:extLst>
      <p:ext uri="{BB962C8B-B14F-4D97-AF65-F5344CB8AC3E}">
        <p14:creationId xmlns:p14="http://schemas.microsoft.com/office/powerpoint/2010/main" val="101723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Article submission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58996" y="667981"/>
            <a:ext cx="2742852" cy="38528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183873" y="879475"/>
            <a:ext cx="4744227" cy="3852864"/>
          </a:xfrm>
        </p:spPr>
        <p:txBody>
          <a:bodyPr/>
          <a:lstStyle/>
          <a:p>
            <a:r>
              <a:rPr lang="en-GB" sz="1800" dirty="0"/>
              <a:t>Issues</a:t>
            </a:r>
          </a:p>
          <a:p>
            <a:pPr lvl="1"/>
            <a:r>
              <a:rPr lang="en-GB" sz="1800" dirty="0"/>
              <a:t>Institutions and researchers need to comply with both funder and publisher policies</a:t>
            </a:r>
          </a:p>
          <a:p>
            <a:pPr lvl="1"/>
            <a:r>
              <a:rPr lang="en-GB" sz="1800" dirty="0"/>
              <a:t>Policies vary and may conflict</a:t>
            </a:r>
          </a:p>
          <a:p>
            <a:pPr lvl="1"/>
            <a:endParaRPr lang="en-GB" sz="1800" dirty="0"/>
          </a:p>
          <a:p>
            <a:r>
              <a:rPr lang="en-GB" sz="1800" dirty="0"/>
              <a:t>SHERPA services</a:t>
            </a:r>
          </a:p>
          <a:p>
            <a:pPr lvl="1"/>
            <a:r>
              <a:rPr lang="en-GB" sz="1800" dirty="0"/>
              <a:t>Databases of publisher and funder policies</a:t>
            </a:r>
          </a:p>
          <a:p>
            <a:pPr lvl="1"/>
            <a:r>
              <a:rPr lang="en-GB" sz="1800" dirty="0"/>
              <a:t>Demonstrate compliance</a:t>
            </a:r>
          </a:p>
          <a:p>
            <a:pPr lvl="1"/>
            <a:r>
              <a:rPr lang="en-GB" sz="1800" dirty="0"/>
              <a:t>Avoid illegality</a:t>
            </a:r>
          </a:p>
          <a:p>
            <a:pPr lvl="1"/>
            <a:r>
              <a:rPr lang="en-GB" sz="1800" dirty="0"/>
              <a:t>Save time</a:t>
            </a:r>
          </a:p>
          <a:p>
            <a:pPr lvl="1"/>
            <a:r>
              <a:rPr lang="en-GB" sz="1800" dirty="0"/>
              <a:t>Ensure research is eligible for the REF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4EF7E4C-961E-4CFD-A4D9-5480233370B0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958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Acceptance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5604" y="627604"/>
            <a:ext cx="3277435" cy="38528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39108" y="879475"/>
            <a:ext cx="4388992" cy="3852864"/>
          </a:xfrm>
        </p:spPr>
        <p:txBody>
          <a:bodyPr/>
          <a:lstStyle/>
          <a:p>
            <a:r>
              <a:rPr lang="en-GB" sz="2000" dirty="0"/>
              <a:t>Issues</a:t>
            </a:r>
          </a:p>
          <a:p>
            <a:pPr lvl="1"/>
            <a:r>
              <a:rPr lang="en-GB" sz="2000" dirty="0"/>
              <a:t>Concerns around additional costs of OA (APCs, double-dipping)</a:t>
            </a:r>
          </a:p>
          <a:p>
            <a:pPr lvl="1"/>
            <a:r>
              <a:rPr lang="en-GB" sz="2000" dirty="0"/>
              <a:t>Institutions need to monitor and report OA publications and costs</a:t>
            </a:r>
          </a:p>
          <a:p>
            <a:pPr lvl="1"/>
            <a:endParaRPr lang="en-GB" sz="2000" dirty="0"/>
          </a:p>
          <a:p>
            <a:r>
              <a:rPr lang="en-GB" sz="2000" dirty="0"/>
              <a:t>Jisc services</a:t>
            </a:r>
          </a:p>
          <a:p>
            <a:pPr lvl="1"/>
            <a:r>
              <a:rPr lang="en-GB" sz="2000" dirty="0"/>
              <a:t>Monitor UK gives a UK wide picture of costs</a:t>
            </a:r>
          </a:p>
          <a:p>
            <a:pPr lvl="1"/>
            <a:r>
              <a:rPr lang="en-GB" sz="2000" dirty="0"/>
              <a:t>Informs Jisc Collections negotiations</a:t>
            </a:r>
          </a:p>
          <a:p>
            <a:pPr lvl="1"/>
            <a:r>
              <a:rPr lang="en-GB" sz="2000" dirty="0"/>
              <a:t>Better deals for institutions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983F4A-CF2B-40A3-8480-CE8515DE5A2B}" type="datetime1">
              <a:rPr lang="en-GB" noProof="0" smtClean="0"/>
              <a:t>26/10/2018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UKSG introduction to OA publication lifecycles and compliance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5206933"/>
      </p:ext>
    </p:extLst>
  </p:cSld>
  <p:clrMapOvr>
    <a:masterClrMapping/>
  </p:clrMapOvr>
</p:sld>
</file>

<file path=ppt/theme/theme1.xml><?xml version="1.0" encoding="utf-8"?>
<a:theme xmlns:a="http://schemas.openxmlformats.org/drawingml/2006/main" name="Jisc Content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 anchor="ctr" anchorCtr="0">
        <a:spAutoFit/>
      </a:bodyPr>
      <a:lstStyle>
        <a:defPPr>
          <a:lnSpc>
            <a:spcPct val="990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PPT 16-9.potx" id="{50286163-77F5-45BA-9F5E-C9C9769CFE5D}" vid="{2C6A041A-9C9B-4834-A471-53AF3FDD5D6A}"/>
    </a:ext>
  </a:extLst>
</a:theme>
</file>

<file path=ppt/theme/theme2.xml><?xml version="1.0" encoding="utf-8"?>
<a:theme xmlns:a="http://schemas.openxmlformats.org/drawingml/2006/main" name="Jisc Cover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PPT 16-9.potx" id="{50286163-77F5-45BA-9F5E-C9C9769CFE5D}" vid="{DECC7294-7831-40B8-B091-BE510EAE62FE}"/>
    </a:ext>
  </a:extLst>
</a:theme>
</file>

<file path=ppt/theme/theme3.xml><?xml version="1.0" encoding="utf-8"?>
<a:theme xmlns:a="http://schemas.openxmlformats.org/drawingml/2006/main" name="Jisc Closing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PPT 16-9.potx" id="{50286163-77F5-45BA-9F5E-C9C9769CFE5D}" vid="{12AB307C-A8C2-4566-B572-2DCF3F72ECA3}"/>
    </a:ext>
  </a:extLst>
</a:theme>
</file>

<file path=ppt/theme/theme4.xml><?xml version="1.0" encoding="utf-8"?>
<a:theme xmlns:a="http://schemas.openxmlformats.org/drawingml/2006/main" name="Jisc Divider Sl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PPT 16-9.potx" id="{50286163-77F5-45BA-9F5E-C9C9769CFE5D}" vid="{CB9054E3-628E-42B1-922A-633C8B3C7ADD}"/>
    </a:ext>
  </a:extLst>
</a:theme>
</file>

<file path=ppt/theme/theme5.xml><?xml version="1.0" encoding="utf-8"?>
<a:theme xmlns:a="http://schemas.openxmlformats.org/drawingml/2006/main" name="Jisc Fullscreen Image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PPT 16-9.potx" id="{50286163-77F5-45BA-9F5E-C9C9769CFE5D}" vid="{1762B1FF-63CD-4A73-BFB8-4E967E290F22}"/>
    </a:ext>
  </a:extLst>
</a:theme>
</file>

<file path=ppt/theme/theme6.xml><?xml version="1.0" encoding="utf-8"?>
<a:theme xmlns:a="http://schemas.openxmlformats.org/drawingml/2006/main" name="Jisc Colour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Jisc Standard PPT 16-9.potx" id="{50286163-77F5-45BA-9F5E-C9C9769CFE5D}" vid="{0B1C70F2-1BEE-4235-8679-5F81889BAD8B}"/>
    </a:ext>
  </a:extLst>
</a:theme>
</file>

<file path=ppt/theme/theme7.xml><?xml version="1.0" encoding="utf-8"?>
<a:theme xmlns:a="http://schemas.openxmlformats.org/drawingml/2006/main" name="Office Theme">
  <a:themeElements>
    <a:clrScheme name="Jisc Primary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E61554"/>
      </a:accent2>
      <a:accent3>
        <a:srgbClr val="F9B000"/>
      </a:accent3>
      <a:accent4>
        <a:srgbClr val="B2BB1C"/>
      </a:accent4>
      <a:accent5>
        <a:srgbClr val="0092CB"/>
      </a:accent5>
      <a:accent6>
        <a:srgbClr val="B71A8B"/>
      </a:accent6>
      <a:hlink>
        <a:srgbClr val="E85E12"/>
      </a:hlink>
      <a:folHlink>
        <a:srgbClr val="E85E1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Jisc Primary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E61554"/>
      </a:accent2>
      <a:accent3>
        <a:srgbClr val="F9B000"/>
      </a:accent3>
      <a:accent4>
        <a:srgbClr val="B2BB1C"/>
      </a:accent4>
      <a:accent5>
        <a:srgbClr val="0092CB"/>
      </a:accent5>
      <a:accent6>
        <a:srgbClr val="B71A8B"/>
      </a:accent6>
      <a:hlink>
        <a:srgbClr val="E85E12"/>
      </a:hlink>
      <a:folHlink>
        <a:srgbClr val="E85E1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17ac18d-a73a-48a9-8bac-9db52278b555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SharedContentType xmlns="Microsoft.SharePoint.Taxonomy.ContentTypeSync" SourceId="79c6cfb5-50bc-4fca-81ee-f60fcea9a646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4A139ECCBD241A442D7CF7EE8F8D4" ma:contentTypeVersion="112" ma:contentTypeDescription="Create a new document." ma:contentTypeScope="" ma:versionID="0d18595db13762463612c962ad17fbd8">
  <xsd:schema xmlns:xsd="http://www.w3.org/2001/XMLSchema" xmlns:xs="http://www.w3.org/2001/XMLSchema" xmlns:p="http://schemas.microsoft.com/office/2006/metadata/properties" xmlns:ns2="217ac18d-a73a-48a9-8bac-9db52278b555" targetNamespace="http://schemas.microsoft.com/office/2006/metadata/properties" ma:root="true" ma:fieldsID="8eb30877eb787bd16b8cc3b1fcdbe53a" ns2:_="">
    <xsd:import namespace="217ac18d-a73a-48a9-8bac-9db52278b5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ac18d-a73a-48a9-8bac-9db52278b5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FDCB66-D499-40CD-BFFF-C6D1A8D20198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217ac18d-a73a-48a9-8bac-9db52278b555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33A26D1-8BB5-4F6B-B6C3-83D62BC611B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BEB6E6C-195E-43FF-9DEF-F1B587CD2E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7ac18d-a73a-48a9-8bac-9db52278b5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9A22231-E76A-4775-A611-D5C1298D57ED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66CDE50B-B5E2-48A1-8B58-ED79EDEDDD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Jisc%20Standard%20PPT%2016-9</Template>
  <TotalTime>18772</TotalTime>
  <Words>1156</Words>
  <Application>Microsoft Office PowerPoint</Application>
  <PresentationFormat>On-screen Show (16:9)</PresentationFormat>
  <Paragraphs>297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Corbel</vt:lpstr>
      <vt:lpstr>Lucida Grande</vt:lpstr>
      <vt:lpstr>Wingdings</vt:lpstr>
      <vt:lpstr>Jisc Content Slides</vt:lpstr>
      <vt:lpstr>Jisc Cover Slides</vt:lpstr>
      <vt:lpstr>Jisc Closing Slides</vt:lpstr>
      <vt:lpstr>Jisc Divider Sldes</vt:lpstr>
      <vt:lpstr>Jisc Fullscreen Image Slides</vt:lpstr>
      <vt:lpstr>Jisc Colours</vt:lpstr>
      <vt:lpstr>An overview of key Jisc services and systems which support the publication lifecycle</vt:lpstr>
      <vt:lpstr>Outline</vt:lpstr>
      <vt:lpstr>OA services through an article lifecycle</vt:lpstr>
      <vt:lpstr>Before submission</vt:lpstr>
      <vt:lpstr>PowerPoint Presentation</vt:lpstr>
      <vt:lpstr>PowerPoint Presentation</vt:lpstr>
      <vt:lpstr>OA services through an article lifecycle</vt:lpstr>
      <vt:lpstr>Article submission</vt:lpstr>
      <vt:lpstr>Acceptance</vt:lpstr>
      <vt:lpstr>Acceptance</vt:lpstr>
      <vt:lpstr>Publication</vt:lpstr>
      <vt:lpstr>Publication</vt:lpstr>
      <vt:lpstr>Publication</vt:lpstr>
      <vt:lpstr>Use</vt:lpstr>
      <vt:lpstr>Use</vt:lpstr>
      <vt:lpstr>ORCID</vt:lpstr>
      <vt:lpstr>Joining up the infrastructure</vt:lpstr>
      <vt:lpstr>Key reports and reviews</vt:lpstr>
      <vt:lpstr>Hot topics</vt:lpstr>
      <vt:lpstr>Useful (Jisc)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&amp; open access</dc:title>
  <dc:creator>Helen Blanchett</dc:creator>
  <cp:lastModifiedBy>Helen Blanchett</cp:lastModifiedBy>
  <cp:revision>140</cp:revision>
  <cp:lastPrinted>2018-09-19T09:48:24Z</cp:lastPrinted>
  <dcterms:created xsi:type="dcterms:W3CDTF">2015-07-09T14:57:54Z</dcterms:created>
  <dcterms:modified xsi:type="dcterms:W3CDTF">2018-10-30T07:36:00Z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0x0101002FE4A139ECCBD241A442D7CF7EE8F8D4</vt:lpwstr>
  </property>
  <property fmtid="{D5CDD505-2E9C-101B-9397-08002B2CF9AE}" pid="3" name="_dlc_DocIdItemGuid">
    <vt:lpwstr>39e1a14c-b6b3-45a1-83fe-3e6965695426</vt:lpwstr>
  </property>
  <property fmtid="{D5CDD505-2E9C-101B-9397-08002B2CF9AE}" pid="4" name="_dlc_DocId">
    <vt:lpwstr>N7XHR37R3CPZ-174-2</vt:lpwstr>
  </property>
  <property fmtid="{D5CDD505-2E9C-101B-9397-08002B2CF9AE}" pid="5" name="_dlc_DocIdUrl">
    <vt:lpwstr>https://jisc365.sharepoint.com/sites/customerexperience/cscollab/_layouts/15/DocIdRedir.aspx?ID=N7XHR37R3CPZ-174-2, N7XHR37R3CPZ-174-2</vt:lpwstr>
  </property>
</Properties>
</file>