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6" r:id="rId2"/>
    <p:sldId id="257" r:id="rId3"/>
    <p:sldId id="261" r:id="rId4"/>
    <p:sldId id="262" r:id="rId5"/>
    <p:sldId id="263" r:id="rId6"/>
    <p:sldId id="269" r:id="rId7"/>
    <p:sldId id="268" r:id="rId8"/>
    <p:sldId id="270" r:id="rId9"/>
    <p:sldId id="285" r:id="rId10"/>
    <p:sldId id="286" r:id="rId11"/>
    <p:sldId id="271" r:id="rId12"/>
    <p:sldId id="272" r:id="rId13"/>
    <p:sldId id="273" r:id="rId14"/>
    <p:sldId id="274" r:id="rId15"/>
    <p:sldId id="275" r:id="rId16"/>
    <p:sldId id="280" r:id="rId17"/>
    <p:sldId id="279" r:id="rId18"/>
    <p:sldId id="278" r:id="rId19"/>
    <p:sldId id="284" r:id="rId20"/>
    <p:sldId id="281" r:id="rId21"/>
    <p:sldId id="282" r:id="rId22"/>
    <p:sldId id="28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35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375122-D360-40C0-A725-21BD170DD4F0}" type="datetimeFigureOut">
              <a:rPr lang="en-GB" smtClean="0"/>
              <a:t>05/07/2016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D626B9-FFB2-4075-B1D4-C1BC38B64635}" type="slidenum">
              <a:rPr lang="en-GB" smtClean="0"/>
              <a:t>‹#›</a:t>
            </a:fld>
            <a:endParaRPr lang="en-GB"/>
          </a:p>
        </p:txBody>
      </p:sp>
    </p:spTree>
    <p:extLst>
      <p:ext uri="{BB962C8B-B14F-4D97-AF65-F5344CB8AC3E}">
        <p14:creationId xmlns:p14="http://schemas.microsoft.com/office/powerpoint/2010/main" val="1407532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885261-6114-4571-A7B8-0EC41CEC5311}" type="slidenum">
              <a:rPr lang="en-GB" smtClean="0"/>
              <a:pPr/>
              <a:t>3</a:t>
            </a:fld>
            <a:endParaRPr lang="en-GB"/>
          </a:p>
        </p:txBody>
      </p:sp>
    </p:spTree>
    <p:extLst>
      <p:ext uri="{BB962C8B-B14F-4D97-AF65-F5344CB8AC3E}">
        <p14:creationId xmlns:p14="http://schemas.microsoft.com/office/powerpoint/2010/main" val="3618160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885261-6114-4571-A7B8-0EC41CEC5311}" type="slidenum">
              <a:rPr lang="en-GB" smtClean="0"/>
              <a:pPr/>
              <a:t>4</a:t>
            </a:fld>
            <a:endParaRPr lang="en-GB"/>
          </a:p>
        </p:txBody>
      </p:sp>
    </p:spTree>
    <p:extLst>
      <p:ext uri="{BB962C8B-B14F-4D97-AF65-F5344CB8AC3E}">
        <p14:creationId xmlns:p14="http://schemas.microsoft.com/office/powerpoint/2010/main" val="2120953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885261-6114-4571-A7B8-0EC41CEC5311}" type="slidenum">
              <a:rPr lang="en-GB" smtClean="0"/>
              <a:pPr/>
              <a:t>5</a:t>
            </a:fld>
            <a:endParaRPr lang="en-GB"/>
          </a:p>
        </p:txBody>
      </p:sp>
    </p:spTree>
    <p:extLst>
      <p:ext uri="{BB962C8B-B14F-4D97-AF65-F5344CB8AC3E}">
        <p14:creationId xmlns:p14="http://schemas.microsoft.com/office/powerpoint/2010/main" val="114519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RDA data is designed to reflect the complexity of relationships found in library and cultural heritage resources.</a:t>
            </a:r>
          </a:p>
          <a:p>
            <a:endParaRPr lang="en-GB" dirty="0"/>
          </a:p>
          <a:p>
            <a:r>
              <a:rPr lang="en-GB" dirty="0"/>
              <a:t>This is an example of a paper exercise to draw the relationships between the various printed editions of Herman Melville’s novel “Moby Dick”.</a:t>
            </a:r>
          </a:p>
          <a:p>
            <a:endParaRPr lang="en-GB" dirty="0"/>
          </a:p>
          <a:p>
            <a:r>
              <a:rPr lang="en-GB" dirty="0"/>
              <a:t>The complex sub-graph at the bottom represents a multimedia mash-up of Moby Dick with Orson Welles (who acted in the film of Moby Dick).</a:t>
            </a:r>
          </a:p>
          <a:p>
            <a:endParaRPr lang="en-GB" dirty="0"/>
          </a:p>
          <a:p>
            <a:r>
              <a:rPr lang="en-GB" dirty="0"/>
              <a:t>This diagram can be readily extended.</a:t>
            </a:r>
          </a:p>
          <a:p>
            <a:endParaRPr lang="en-GB" dirty="0"/>
          </a:p>
          <a:p>
            <a:r>
              <a:rPr lang="en-GB" dirty="0"/>
              <a:t>We could add the film starring Gregory Peck as Captain Ahab, and other film and </a:t>
            </a:r>
            <a:r>
              <a:rPr lang="en-GB" dirty="0" err="1"/>
              <a:t>tv</a:t>
            </a:r>
            <a:r>
              <a:rPr lang="en-GB" dirty="0"/>
              <a:t> adaptations, in multiple formats and editions. And the various recordings of the instrumental “Moby Dick” (for solo drummer!) by Led Zeppelin, and all the other recordings by the group, in multiple formats and editions. And so on.</a:t>
            </a:r>
          </a:p>
          <a:p>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9</a:t>
            </a:fld>
            <a:endParaRPr lang="en-GB"/>
          </a:p>
        </p:txBody>
      </p:sp>
    </p:spTree>
    <p:extLst>
      <p:ext uri="{BB962C8B-B14F-4D97-AF65-F5344CB8AC3E}">
        <p14:creationId xmlns:p14="http://schemas.microsoft.com/office/powerpoint/2010/main" val="635060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715636"/>
          </a:xfrm>
        </p:spPr>
        <p:txBody>
          <a:bodyPr>
            <a:normAutofit/>
          </a:bodyPr>
          <a:lstStyle/>
          <a:p>
            <a:r>
              <a:rPr lang="en-GB" dirty="0"/>
              <a:t>RDF triples can be linked by chaining the object (secondary focus) of one triple to the subject (primary focus) of another triple by matching URIs. Triples can also be linked in clusters sharing the same primary focus.</a:t>
            </a:r>
          </a:p>
          <a:p>
            <a:endParaRPr lang="en-GB" dirty="0"/>
          </a:p>
          <a:p>
            <a:r>
              <a:rPr lang="en-GB" dirty="0"/>
              <a:t>Human-readable strings, enclosed in boxes, cannot be linked because they are not URIs. The literal objects of some triples therefore terminate chains of linked triples.</a:t>
            </a:r>
          </a:p>
          <a:p>
            <a:endParaRPr lang="en-GB" dirty="0"/>
          </a:p>
          <a:p>
            <a:r>
              <a:rPr lang="en-GB" dirty="0"/>
              <a:t>This is a small RDF graph about:</a:t>
            </a:r>
          </a:p>
          <a:p>
            <a:endParaRPr lang="en-GB" dirty="0"/>
          </a:p>
          <a:p>
            <a:r>
              <a:rPr lang="en-GB" dirty="0"/>
              <a:t> a manuscript,</a:t>
            </a:r>
          </a:p>
          <a:p>
            <a:r>
              <a:rPr lang="en-GB" dirty="0"/>
              <a:t> Ben Jonson,</a:t>
            </a:r>
          </a:p>
          <a:p>
            <a:r>
              <a:rPr lang="en-GB" dirty="0"/>
              <a:t> parchment,</a:t>
            </a:r>
          </a:p>
          <a:p>
            <a:r>
              <a:rPr lang="en-GB" dirty="0"/>
              <a:t> Place X,</a:t>
            </a:r>
          </a:p>
          <a:p>
            <a:endParaRPr lang="en-GB" dirty="0"/>
          </a:p>
          <a:p>
            <a:r>
              <a:rPr lang="en-GB" dirty="0"/>
              <a:t>depending on your point of view (or primary focus).</a:t>
            </a:r>
          </a:p>
          <a:p>
            <a:endParaRPr lang="en-GB" dirty="0"/>
          </a:p>
          <a:p>
            <a:r>
              <a:rPr lang="en-GB" dirty="0"/>
              <a:t>It is part of what has been called the “one giant global graph” that potentially links all resources, and data about them, together. This graph has no centre, edge, up, or down; it is all about what is in focus (the “subject” of a triple).</a:t>
            </a:r>
          </a:p>
        </p:txBody>
      </p:sp>
      <p:sp>
        <p:nvSpPr>
          <p:cNvPr id="4" name="Slide Number Placeholder 3"/>
          <p:cNvSpPr>
            <a:spLocks noGrp="1"/>
          </p:cNvSpPr>
          <p:nvPr>
            <p:ph type="sldNum" sz="quarter" idx="10"/>
          </p:nvPr>
        </p:nvSpPr>
        <p:spPr/>
        <p:txBody>
          <a:bodyPr/>
          <a:lstStyle/>
          <a:p>
            <a:fld id="{641A554D-E654-4445-9329-E2B61381CF8D}" type="slidenum">
              <a:rPr lang="en-GB" smtClean="0"/>
              <a:pPr/>
              <a:t>10</a:t>
            </a:fld>
            <a:endParaRPr lang="en-GB"/>
          </a:p>
        </p:txBody>
      </p:sp>
    </p:spTree>
    <p:extLst>
      <p:ext uri="{BB962C8B-B14F-4D97-AF65-F5344CB8AC3E}">
        <p14:creationId xmlns:p14="http://schemas.microsoft.com/office/powerpoint/2010/main" val="513257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15DE7E1A-AA4A-4A3C-8B87-2E56EE3146F8}" type="datetimeFigureOut">
              <a:rPr lang="en-GB" smtClean="0"/>
              <a:t>05/07/2016</a:t>
            </a:fld>
            <a:endParaRPr lang="en-GB"/>
          </a:p>
        </p:txBody>
      </p:sp>
    </p:spTree>
    <p:extLst>
      <p:ext uri="{BB962C8B-B14F-4D97-AF65-F5344CB8AC3E}">
        <p14:creationId xmlns:p14="http://schemas.microsoft.com/office/powerpoint/2010/main" val="4254061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lgn="r">
              <a:defRPr/>
            </a:lvl1pPr>
          </a:lstStyle>
          <a:p>
            <a:fld id="{15DE7E1A-AA4A-4A3C-8B87-2E56EE3146F8}" type="datetimeFigureOut">
              <a:rPr lang="en-GB" smtClean="0"/>
              <a:t>05/07/2016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548690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lgn="r">
              <a:defRPr/>
            </a:lvl1pPr>
          </a:lstStyle>
          <a:p>
            <a:fld id="{15DE7E1A-AA4A-4A3C-8B87-2E56EE3146F8}" type="datetimeFigureOut">
              <a:rPr lang="en-GB" smtClean="0"/>
              <a:t>05/07/2016</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84037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r">
              <a:defRPr/>
            </a:lvl1pPr>
          </a:lstStyle>
          <a:p>
            <a:fld id="{15DE7E1A-AA4A-4A3C-8B87-2E56EE3146F8}" type="datetimeFigureOut">
              <a:rPr lang="en-GB" smtClean="0"/>
              <a:t>05/07/2016</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6129675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skin.png"/>
          <p:cNvPicPr>
            <a:picLocks noChangeAspect="1"/>
          </p:cNvPicPr>
          <p:nvPr/>
        </p:nvPicPr>
        <p:blipFill>
          <a:blip r:embed="rId6" cstate="print"/>
          <a:stretch>
            <a:fillRect/>
          </a:stretch>
        </p:blipFill>
        <p:spPr>
          <a:xfrm>
            <a:off x="6341" y="0"/>
            <a:ext cx="9131318"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467544" y="6309320"/>
            <a:ext cx="2895600" cy="365125"/>
          </a:xfrm>
          <a:prstGeom prst="rect">
            <a:avLst/>
          </a:prstGeom>
        </p:spPr>
        <p:txBody>
          <a:bodyPr vert="horz" lIns="91440" tIns="45720" rIns="91440" bIns="45720" rtlCol="0" anchor="ctr"/>
          <a:lstStyle>
            <a:lvl1pPr algn="l">
              <a:defRPr sz="1200">
                <a:solidFill>
                  <a:srgbClr val="000099"/>
                </a:solidFill>
              </a:defRPr>
            </a:lvl1pPr>
          </a:lstStyle>
          <a:p>
            <a:endParaRPr lang="en-GB"/>
          </a:p>
        </p:txBody>
      </p:sp>
      <p:sp>
        <p:nvSpPr>
          <p:cNvPr id="4" name="Date Placeholder 3"/>
          <p:cNvSpPr>
            <a:spLocks noGrp="1"/>
          </p:cNvSpPr>
          <p:nvPr>
            <p:ph type="dt" sz="half" idx="2"/>
          </p:nvPr>
        </p:nvSpPr>
        <p:spPr>
          <a:xfrm>
            <a:off x="6588224" y="6309320"/>
            <a:ext cx="2133600" cy="365125"/>
          </a:xfrm>
          <a:prstGeom prst="rect">
            <a:avLst/>
          </a:prstGeom>
        </p:spPr>
        <p:txBody>
          <a:bodyPr vert="horz" lIns="91440" tIns="45720" rIns="91440" bIns="45720" rtlCol="0" anchor="ctr"/>
          <a:lstStyle>
            <a:lvl1pPr algn="l">
              <a:defRPr sz="1200">
                <a:solidFill>
                  <a:srgbClr val="000099"/>
                </a:solidFill>
              </a:defRPr>
            </a:lvl1pPr>
          </a:lstStyle>
          <a:p>
            <a:fld id="{15DE7E1A-AA4A-4A3C-8B87-2E56EE3146F8}" type="datetimeFigureOut">
              <a:rPr lang="en-GB" smtClean="0"/>
              <a:t>05/07/2016</a:t>
            </a:fld>
            <a:endParaRPr lang="en-GB"/>
          </a:p>
        </p:txBody>
      </p:sp>
    </p:spTree>
    <p:extLst>
      <p:ext uri="{BB962C8B-B14F-4D97-AF65-F5344CB8AC3E}">
        <p14:creationId xmlns:p14="http://schemas.microsoft.com/office/powerpoint/2010/main" val="19322542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xStyles>
    <p:titleStyle>
      <a:lvl1pPr algn="l" defTabSz="914400" rtl="0" eaLnBrk="1" latinLnBrk="0" hangingPunct="1">
        <a:spcBef>
          <a:spcPct val="0"/>
        </a:spcBef>
        <a:buNone/>
        <a:defRPr sz="4400" kern="1200">
          <a:solidFill>
            <a:srgbClr val="000099"/>
          </a:solidFill>
          <a:latin typeface="+mj-lt"/>
          <a:ea typeface="+mj-ea"/>
          <a:cs typeface="+mj-cs"/>
        </a:defRPr>
      </a:lvl1pPr>
    </p:titleStyle>
    <p:bodyStyle>
      <a:lvl1pPr marL="342900" indent="-342900" algn="l" defTabSz="914400" rtl="0" eaLnBrk="1" latinLnBrk="0" hangingPunct="1">
        <a:spcBef>
          <a:spcPct val="20000"/>
        </a:spcBef>
        <a:buClr>
          <a:schemeClr val="bg1"/>
        </a:buClr>
        <a:buFont typeface="Wingdings" pitchFamily="2" charset="2"/>
        <a:buChar char="v"/>
        <a:defRPr sz="3200" kern="1200">
          <a:solidFill>
            <a:srgbClr val="000099"/>
          </a:solidFill>
          <a:latin typeface="+mn-lt"/>
          <a:ea typeface="+mn-ea"/>
          <a:cs typeface="+mn-cs"/>
        </a:defRPr>
      </a:lvl1pPr>
      <a:lvl2pPr marL="742950" indent="-285750" algn="l" defTabSz="914400" rtl="0" eaLnBrk="1" latinLnBrk="0" hangingPunct="1">
        <a:spcBef>
          <a:spcPct val="20000"/>
        </a:spcBef>
        <a:buClr>
          <a:schemeClr val="bg1"/>
        </a:buClr>
        <a:buFont typeface="Wingdings" pitchFamily="2" charset="2"/>
        <a:buChar char="v"/>
        <a:defRPr sz="2800" kern="1200">
          <a:solidFill>
            <a:srgbClr val="000099"/>
          </a:solidFill>
          <a:latin typeface="+mn-lt"/>
          <a:ea typeface="+mn-ea"/>
          <a:cs typeface="+mn-cs"/>
        </a:defRPr>
      </a:lvl2pPr>
      <a:lvl3pPr marL="1143000" indent="-228600" algn="l" defTabSz="914400" rtl="0" eaLnBrk="1" latinLnBrk="0" hangingPunct="1">
        <a:spcBef>
          <a:spcPct val="20000"/>
        </a:spcBef>
        <a:buClr>
          <a:schemeClr val="bg1"/>
        </a:buClr>
        <a:buFont typeface="Wingdings" pitchFamily="2" charset="2"/>
        <a:buChar char="v"/>
        <a:defRPr sz="2400" kern="1200">
          <a:solidFill>
            <a:srgbClr val="000099"/>
          </a:solidFill>
          <a:latin typeface="+mn-lt"/>
          <a:ea typeface="+mn-ea"/>
          <a:cs typeface="+mn-cs"/>
        </a:defRPr>
      </a:lvl3pPr>
      <a:lvl4pPr marL="1600200" indent="-228600" algn="l" defTabSz="914400" rtl="0" eaLnBrk="1" latinLnBrk="0" hangingPunct="1">
        <a:spcBef>
          <a:spcPct val="20000"/>
        </a:spcBef>
        <a:buClr>
          <a:schemeClr val="bg1"/>
        </a:buClr>
        <a:buFont typeface="Wingdings" pitchFamily="2" charset="2"/>
        <a:buChar char="v"/>
        <a:defRPr sz="2000" kern="1200">
          <a:solidFill>
            <a:srgbClr val="000099"/>
          </a:solidFill>
          <a:latin typeface="+mn-lt"/>
          <a:ea typeface="+mn-ea"/>
          <a:cs typeface="+mn-cs"/>
        </a:defRPr>
      </a:lvl4pPr>
      <a:lvl5pPr marL="2057400" indent="-228600" algn="l" defTabSz="914400" rtl="0" eaLnBrk="1" latinLnBrk="0" hangingPunct="1">
        <a:spcBef>
          <a:spcPct val="20000"/>
        </a:spcBef>
        <a:buClr>
          <a:schemeClr val="bg1"/>
        </a:buClr>
        <a:buFont typeface="Wingdings" pitchFamily="2" charset="2"/>
        <a:buChar char="v"/>
        <a:defRPr sz="2000" kern="1200">
          <a:solidFill>
            <a:srgbClr val="0000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metadataregistry.org/" TargetMode="External"/><Relationship Id="rId2" Type="http://schemas.openxmlformats.org/officeDocument/2006/relationships/hyperlink" Target="mailto:rscchair@rdatoolkit.org" TargetMode="External"/><Relationship Id="rId1" Type="http://schemas.openxmlformats.org/officeDocument/2006/relationships/slideLayout" Target="../slideLayouts/slideLayout2.xml"/><Relationship Id="rId4" Type="http://schemas.openxmlformats.org/officeDocument/2006/relationships/hyperlink" Target="http://www.rdaregistry.info/"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Quo </a:t>
            </a:r>
            <a:r>
              <a:rPr lang="en-GB" dirty="0" err="1"/>
              <a:t>vadis</a:t>
            </a:r>
            <a:r>
              <a:rPr lang="en-GB" dirty="0"/>
              <a:t>?</a:t>
            </a:r>
            <a:br>
              <a:rPr lang="en-GB" dirty="0"/>
            </a:br>
            <a:r>
              <a:rPr lang="en-GB" dirty="0"/>
              <a:t>Getting there with linked data</a:t>
            </a:r>
          </a:p>
        </p:txBody>
      </p:sp>
      <p:sp>
        <p:nvSpPr>
          <p:cNvPr id="3" name="Subtitle 2"/>
          <p:cNvSpPr>
            <a:spLocks noGrp="1"/>
          </p:cNvSpPr>
          <p:nvPr>
            <p:ph type="subTitle" idx="1"/>
          </p:nvPr>
        </p:nvSpPr>
        <p:spPr/>
        <p:txBody>
          <a:bodyPr/>
          <a:lstStyle/>
          <a:p>
            <a:r>
              <a:rPr lang="en-GB" dirty="0"/>
              <a:t>Gordon Dunsire</a:t>
            </a:r>
          </a:p>
          <a:p>
            <a:r>
              <a:rPr lang="en-GB" dirty="0"/>
              <a:t>UKSG webinar, 5 July 2016</a:t>
            </a:r>
          </a:p>
        </p:txBody>
      </p:sp>
    </p:spTree>
    <p:extLst>
      <p:ext uri="{BB962C8B-B14F-4D97-AF65-F5344CB8AC3E}">
        <p14:creationId xmlns:p14="http://schemas.microsoft.com/office/powerpoint/2010/main" val="4248982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hape 9"/>
          <p:cNvCxnSpPr>
            <a:stCxn id="6" idx="6"/>
            <a:endCxn id="12" idx="1"/>
          </p:cNvCxnSpPr>
          <p:nvPr/>
        </p:nvCxnSpPr>
        <p:spPr>
          <a:xfrm flipV="1">
            <a:off x="2527576" y="3407792"/>
            <a:ext cx="1752278" cy="1"/>
          </a:xfrm>
          <a:prstGeom prst="curved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66479" y="2946127"/>
            <a:ext cx="604653" cy="400110"/>
          </a:xfrm>
          <a:prstGeom prst="rect">
            <a:avLst/>
          </a:prstGeom>
          <a:noFill/>
        </p:spPr>
        <p:txBody>
          <a:bodyPr wrap="none" rtlCol="0">
            <a:spAutoFit/>
          </a:bodyPr>
          <a:lstStyle/>
          <a:p>
            <a:pPr algn="ctr"/>
            <a:r>
              <a:rPr lang="en-GB" sz="2000" dirty="0"/>
              <a:t>title</a:t>
            </a:r>
          </a:p>
        </p:txBody>
      </p:sp>
      <p:sp>
        <p:nvSpPr>
          <p:cNvPr id="12" name="TextBox 11"/>
          <p:cNvSpPr txBox="1"/>
          <p:nvPr/>
        </p:nvSpPr>
        <p:spPr>
          <a:xfrm>
            <a:off x="4279854" y="3146182"/>
            <a:ext cx="2668410" cy="523220"/>
          </a:xfrm>
          <a:prstGeom prst="rect">
            <a:avLst/>
          </a:prstGeom>
          <a:solidFill>
            <a:schemeClr val="accent3">
              <a:lumMod val="60000"/>
              <a:lumOff val="40000"/>
            </a:schemeClr>
          </a:solidFill>
          <a:ln w="12700">
            <a:solidFill>
              <a:schemeClr val="tx1"/>
            </a:solidFill>
          </a:ln>
        </p:spPr>
        <p:txBody>
          <a:bodyPr wrap="square" rtlCol="0">
            <a:spAutoFit/>
          </a:bodyPr>
          <a:lstStyle/>
          <a:p>
            <a:pPr algn="ctr"/>
            <a:r>
              <a:rPr lang="en-GB" sz="2800" dirty="0"/>
              <a:t>“Ode to himself”</a:t>
            </a:r>
          </a:p>
        </p:txBody>
      </p:sp>
      <p:grpSp>
        <p:nvGrpSpPr>
          <p:cNvPr id="3" name="Group 36"/>
          <p:cNvGrpSpPr/>
          <p:nvPr/>
        </p:nvGrpSpPr>
        <p:grpSpPr>
          <a:xfrm>
            <a:off x="1681074" y="4921045"/>
            <a:ext cx="2090058" cy="664629"/>
            <a:chOff x="3799114" y="4419600"/>
            <a:chExt cx="2090058" cy="664629"/>
          </a:xfrm>
        </p:grpSpPr>
        <p:sp>
          <p:nvSpPr>
            <p:cNvPr id="19" name="Oval 18"/>
            <p:cNvSpPr/>
            <p:nvPr/>
          </p:nvSpPr>
          <p:spPr>
            <a:xfrm>
              <a:off x="3799114" y="4419600"/>
              <a:ext cx="2090058" cy="664629"/>
            </a:xfrm>
            <a:prstGeom prst="ellips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3929157" y="4490304"/>
              <a:ext cx="1840568" cy="523220"/>
            </a:xfrm>
            <a:prstGeom prst="rect">
              <a:avLst/>
            </a:prstGeom>
            <a:noFill/>
          </p:spPr>
          <p:txBody>
            <a:bodyPr wrap="none" rtlCol="0">
              <a:spAutoFit/>
            </a:bodyPr>
            <a:lstStyle/>
            <a:p>
              <a:pPr algn="ctr"/>
              <a:r>
                <a:rPr lang="en-GB" sz="2800" dirty="0"/>
                <a:t>Ben Jonson</a:t>
              </a:r>
            </a:p>
          </p:txBody>
        </p:sp>
      </p:grpSp>
      <p:grpSp>
        <p:nvGrpSpPr>
          <p:cNvPr id="5" name="Group 37"/>
          <p:cNvGrpSpPr/>
          <p:nvPr/>
        </p:nvGrpSpPr>
        <p:grpSpPr>
          <a:xfrm>
            <a:off x="5550558" y="4068709"/>
            <a:ext cx="1346042" cy="720080"/>
            <a:chOff x="5661839" y="5641129"/>
            <a:chExt cx="1346042" cy="720080"/>
          </a:xfrm>
        </p:grpSpPr>
        <p:sp>
          <p:nvSpPr>
            <p:cNvPr id="23" name="Oval 22"/>
            <p:cNvSpPr/>
            <p:nvPr/>
          </p:nvSpPr>
          <p:spPr>
            <a:xfrm>
              <a:off x="5661839" y="5641129"/>
              <a:ext cx="1346042" cy="72008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5723956" y="5739559"/>
              <a:ext cx="1221809" cy="523220"/>
            </a:xfrm>
            <a:prstGeom prst="rect">
              <a:avLst/>
            </a:prstGeom>
            <a:noFill/>
          </p:spPr>
          <p:txBody>
            <a:bodyPr wrap="none" rtlCol="0">
              <a:spAutoFit/>
            </a:bodyPr>
            <a:lstStyle/>
            <a:p>
              <a:pPr algn="ctr"/>
              <a:r>
                <a:rPr lang="en-GB" sz="2800" dirty="0"/>
                <a:t>Place X</a:t>
              </a:r>
            </a:p>
          </p:txBody>
        </p:sp>
      </p:grpSp>
      <p:grpSp>
        <p:nvGrpSpPr>
          <p:cNvPr id="7" name="Group 32"/>
          <p:cNvGrpSpPr/>
          <p:nvPr/>
        </p:nvGrpSpPr>
        <p:grpSpPr>
          <a:xfrm>
            <a:off x="3516415" y="1457355"/>
            <a:ext cx="1779654" cy="1012371"/>
            <a:chOff x="3574161" y="1469571"/>
            <a:chExt cx="1779654" cy="1012371"/>
          </a:xfrm>
        </p:grpSpPr>
        <p:sp>
          <p:nvSpPr>
            <p:cNvPr id="29" name="Oval 28"/>
            <p:cNvSpPr/>
            <p:nvPr/>
          </p:nvSpPr>
          <p:spPr>
            <a:xfrm>
              <a:off x="3574161" y="1469571"/>
              <a:ext cx="1779654" cy="1012371"/>
            </a:xfrm>
            <a:prstGeom prst="ellips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3580702" y="1727230"/>
              <a:ext cx="1766574" cy="523220"/>
            </a:xfrm>
            <a:prstGeom prst="rect">
              <a:avLst/>
            </a:prstGeom>
            <a:noFill/>
          </p:spPr>
          <p:txBody>
            <a:bodyPr wrap="none" rtlCol="0">
              <a:spAutoFit/>
            </a:bodyPr>
            <a:lstStyle/>
            <a:p>
              <a:pPr algn="ctr"/>
              <a:r>
                <a:rPr lang="en-GB" sz="2800" dirty="0"/>
                <a:t>Parchment</a:t>
              </a:r>
            </a:p>
          </p:txBody>
        </p:sp>
      </p:grpSp>
      <p:grpSp>
        <p:nvGrpSpPr>
          <p:cNvPr id="9" name="Group 35"/>
          <p:cNvGrpSpPr/>
          <p:nvPr/>
        </p:nvGrpSpPr>
        <p:grpSpPr>
          <a:xfrm>
            <a:off x="777631" y="3070922"/>
            <a:ext cx="1749945" cy="673741"/>
            <a:chOff x="1796612" y="2657202"/>
            <a:chExt cx="1749945" cy="673741"/>
          </a:xfrm>
        </p:grpSpPr>
        <p:sp>
          <p:nvSpPr>
            <p:cNvPr id="6" name="Oval 5"/>
            <p:cNvSpPr/>
            <p:nvPr/>
          </p:nvSpPr>
          <p:spPr>
            <a:xfrm>
              <a:off x="1796612" y="2657202"/>
              <a:ext cx="1749945" cy="673741"/>
            </a:xfrm>
            <a:prstGeom prst="ellipse">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2031024" y="2732462"/>
              <a:ext cx="1281121" cy="523220"/>
            </a:xfrm>
            <a:prstGeom prst="rect">
              <a:avLst/>
            </a:prstGeom>
            <a:noFill/>
          </p:spPr>
          <p:txBody>
            <a:bodyPr wrap="none" rtlCol="0">
              <a:spAutoFit/>
            </a:bodyPr>
            <a:lstStyle/>
            <a:p>
              <a:pPr algn="ctr"/>
              <a:r>
                <a:rPr lang="en-GB" sz="2800" dirty="0"/>
                <a:t>This ms</a:t>
              </a:r>
            </a:p>
          </p:txBody>
        </p:sp>
      </p:grpSp>
      <p:sp>
        <p:nvSpPr>
          <p:cNvPr id="39" name="TextBox 38"/>
          <p:cNvSpPr txBox="1"/>
          <p:nvPr/>
        </p:nvSpPr>
        <p:spPr>
          <a:xfrm>
            <a:off x="1236881" y="4167139"/>
            <a:ext cx="888385" cy="400110"/>
          </a:xfrm>
          <a:prstGeom prst="rect">
            <a:avLst/>
          </a:prstGeom>
          <a:noFill/>
        </p:spPr>
        <p:txBody>
          <a:bodyPr wrap="none" rtlCol="0">
            <a:spAutoFit/>
          </a:bodyPr>
          <a:lstStyle/>
          <a:p>
            <a:pPr algn="ctr"/>
            <a:r>
              <a:rPr lang="en-GB" sz="2000" dirty="0"/>
              <a:t>author</a:t>
            </a:r>
          </a:p>
        </p:txBody>
      </p:sp>
      <p:cxnSp>
        <p:nvCxnSpPr>
          <p:cNvPr id="40" name="Shape 9"/>
          <p:cNvCxnSpPr>
            <a:stCxn id="6" idx="3"/>
            <a:endCxn id="19" idx="2"/>
          </p:cNvCxnSpPr>
          <p:nvPr/>
        </p:nvCxnSpPr>
        <p:spPr>
          <a:xfrm rot="16200000" flipH="1">
            <a:off x="553807" y="4126093"/>
            <a:ext cx="1607364" cy="647169"/>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279855" y="5674809"/>
            <a:ext cx="2308369" cy="523220"/>
          </a:xfrm>
          <a:prstGeom prst="rect">
            <a:avLst/>
          </a:prstGeom>
          <a:solidFill>
            <a:schemeClr val="accent3">
              <a:lumMod val="60000"/>
              <a:lumOff val="40000"/>
            </a:schemeClr>
          </a:solidFill>
          <a:ln w="12700">
            <a:solidFill>
              <a:schemeClr val="tx1"/>
            </a:solidFill>
          </a:ln>
        </p:spPr>
        <p:txBody>
          <a:bodyPr wrap="square" rtlCol="0">
            <a:spAutoFit/>
          </a:bodyPr>
          <a:lstStyle/>
          <a:p>
            <a:pPr algn="ctr"/>
            <a:r>
              <a:rPr lang="en-GB" sz="2800" dirty="0"/>
              <a:t>“Jonson, Ben”</a:t>
            </a:r>
          </a:p>
        </p:txBody>
      </p:sp>
      <p:sp>
        <p:nvSpPr>
          <p:cNvPr id="46" name="TextBox 45"/>
          <p:cNvSpPr txBox="1"/>
          <p:nvPr/>
        </p:nvSpPr>
        <p:spPr>
          <a:xfrm>
            <a:off x="6896600" y="5182657"/>
            <a:ext cx="1576587" cy="523220"/>
          </a:xfrm>
          <a:prstGeom prst="rect">
            <a:avLst/>
          </a:prstGeom>
          <a:solidFill>
            <a:schemeClr val="accent3">
              <a:lumMod val="60000"/>
              <a:lumOff val="40000"/>
            </a:schemeClr>
          </a:solidFill>
          <a:ln w="12700">
            <a:solidFill>
              <a:schemeClr val="tx1"/>
            </a:solidFill>
          </a:ln>
        </p:spPr>
        <p:txBody>
          <a:bodyPr wrap="square" rtlCol="0">
            <a:spAutoFit/>
          </a:bodyPr>
          <a:lstStyle/>
          <a:p>
            <a:pPr algn="ctr"/>
            <a:r>
              <a:rPr lang="en-GB" sz="2800" dirty="0"/>
              <a:t>“</a:t>
            </a:r>
            <a:r>
              <a:rPr lang="en-GB" sz="2800" dirty="0" err="1"/>
              <a:t>abcxyz</a:t>
            </a:r>
            <a:r>
              <a:rPr lang="en-GB" sz="2800" dirty="0"/>
              <a:t>”</a:t>
            </a:r>
          </a:p>
        </p:txBody>
      </p:sp>
      <p:cxnSp>
        <p:nvCxnSpPr>
          <p:cNvPr id="47" name="Shape 9"/>
          <p:cNvCxnSpPr>
            <a:stCxn id="19" idx="6"/>
            <a:endCxn id="23" idx="2"/>
          </p:cNvCxnSpPr>
          <p:nvPr/>
        </p:nvCxnSpPr>
        <p:spPr>
          <a:xfrm flipV="1">
            <a:off x="3771132" y="4428749"/>
            <a:ext cx="1779426" cy="824611"/>
          </a:xfrm>
          <a:prstGeom prst="curved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0" name="Shape 9"/>
          <p:cNvCxnSpPr>
            <a:stCxn id="23" idx="4"/>
            <a:endCxn id="46" idx="1"/>
          </p:cNvCxnSpPr>
          <p:nvPr/>
        </p:nvCxnSpPr>
        <p:spPr>
          <a:xfrm rot="16200000" flipH="1">
            <a:off x="6232350" y="4780017"/>
            <a:ext cx="655478" cy="673021"/>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hape 9"/>
          <p:cNvCxnSpPr>
            <a:stCxn id="19" idx="4"/>
            <a:endCxn id="43" idx="1"/>
          </p:cNvCxnSpPr>
          <p:nvPr/>
        </p:nvCxnSpPr>
        <p:spPr>
          <a:xfrm rot="16200000" flipH="1">
            <a:off x="3327607" y="4984170"/>
            <a:ext cx="350745" cy="1553752"/>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8" name="Shape 9"/>
          <p:cNvCxnSpPr>
            <a:stCxn id="6" idx="0"/>
            <a:endCxn id="30" idx="1"/>
          </p:cNvCxnSpPr>
          <p:nvPr/>
        </p:nvCxnSpPr>
        <p:spPr>
          <a:xfrm rot="5400000" flipH="1" flipV="1">
            <a:off x="2040631" y="1588597"/>
            <a:ext cx="1094298" cy="1870352"/>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544841" y="4367194"/>
            <a:ext cx="1244251" cy="400110"/>
          </a:xfrm>
          <a:prstGeom prst="rect">
            <a:avLst/>
          </a:prstGeom>
          <a:noFill/>
        </p:spPr>
        <p:txBody>
          <a:bodyPr wrap="none" rtlCol="0">
            <a:spAutoFit/>
          </a:bodyPr>
          <a:lstStyle/>
          <a:p>
            <a:pPr algn="ctr"/>
            <a:r>
              <a:rPr lang="en-GB" sz="2000" dirty="0"/>
              <a:t>birthplace</a:t>
            </a:r>
          </a:p>
        </p:txBody>
      </p:sp>
      <p:sp>
        <p:nvSpPr>
          <p:cNvPr id="62" name="TextBox 61"/>
          <p:cNvSpPr txBox="1"/>
          <p:nvPr/>
        </p:nvSpPr>
        <p:spPr>
          <a:xfrm>
            <a:off x="1510310" y="5936419"/>
            <a:ext cx="2034531" cy="400110"/>
          </a:xfrm>
          <a:prstGeom prst="rect">
            <a:avLst/>
          </a:prstGeom>
          <a:noFill/>
        </p:spPr>
        <p:txBody>
          <a:bodyPr wrap="none" rtlCol="0">
            <a:spAutoFit/>
          </a:bodyPr>
          <a:lstStyle/>
          <a:p>
            <a:pPr algn="ctr"/>
            <a:r>
              <a:rPr lang="en-GB" sz="2000" dirty="0"/>
              <a:t>normalised name</a:t>
            </a:r>
          </a:p>
        </p:txBody>
      </p:sp>
      <p:sp>
        <p:nvSpPr>
          <p:cNvPr id="69" name="TextBox 68"/>
          <p:cNvSpPr txBox="1"/>
          <p:nvPr/>
        </p:nvSpPr>
        <p:spPr>
          <a:xfrm>
            <a:off x="4907770" y="4982602"/>
            <a:ext cx="1409810" cy="400110"/>
          </a:xfrm>
          <a:prstGeom prst="rect">
            <a:avLst/>
          </a:prstGeom>
          <a:noFill/>
        </p:spPr>
        <p:txBody>
          <a:bodyPr wrap="none" rtlCol="0">
            <a:spAutoFit/>
          </a:bodyPr>
          <a:lstStyle/>
          <a:p>
            <a:pPr algn="ctr"/>
            <a:r>
              <a:rPr lang="en-GB" sz="2000" dirty="0"/>
              <a:t>coordinates</a:t>
            </a:r>
          </a:p>
        </p:txBody>
      </p:sp>
      <p:sp>
        <p:nvSpPr>
          <p:cNvPr id="71" name="TextBox 70"/>
          <p:cNvSpPr txBox="1"/>
          <p:nvPr/>
        </p:nvSpPr>
        <p:spPr>
          <a:xfrm>
            <a:off x="2234815" y="2238234"/>
            <a:ext cx="1054777" cy="400110"/>
          </a:xfrm>
          <a:prstGeom prst="rect">
            <a:avLst/>
          </a:prstGeom>
          <a:noFill/>
        </p:spPr>
        <p:txBody>
          <a:bodyPr wrap="none" rtlCol="0">
            <a:spAutoFit/>
          </a:bodyPr>
          <a:lstStyle/>
          <a:p>
            <a:pPr algn="ctr"/>
            <a:r>
              <a:rPr lang="en-GB" sz="2000" dirty="0"/>
              <a:t>material</a:t>
            </a:r>
          </a:p>
        </p:txBody>
      </p:sp>
      <p:sp>
        <p:nvSpPr>
          <p:cNvPr id="77" name="TextBox 76"/>
          <p:cNvSpPr txBox="1"/>
          <p:nvPr/>
        </p:nvSpPr>
        <p:spPr>
          <a:xfrm>
            <a:off x="6317580" y="2115124"/>
            <a:ext cx="2214860" cy="523220"/>
          </a:xfrm>
          <a:prstGeom prst="rect">
            <a:avLst/>
          </a:prstGeom>
          <a:solidFill>
            <a:schemeClr val="accent3">
              <a:lumMod val="60000"/>
              <a:lumOff val="40000"/>
            </a:schemeClr>
          </a:solidFill>
          <a:ln w="12700">
            <a:solidFill>
              <a:schemeClr val="tx1"/>
            </a:solidFill>
          </a:ln>
        </p:spPr>
        <p:txBody>
          <a:bodyPr wrap="square" rtlCol="0">
            <a:spAutoFit/>
          </a:bodyPr>
          <a:lstStyle/>
          <a:p>
            <a:pPr algn="ctr"/>
            <a:r>
              <a:rPr lang="en-GB" sz="2800" dirty="0"/>
              <a:t>“Requires ...”</a:t>
            </a:r>
          </a:p>
        </p:txBody>
      </p:sp>
      <p:cxnSp>
        <p:nvCxnSpPr>
          <p:cNvPr id="78" name="Shape 9"/>
          <p:cNvCxnSpPr>
            <a:stCxn id="29" idx="6"/>
            <a:endCxn id="77" idx="1"/>
          </p:cNvCxnSpPr>
          <p:nvPr/>
        </p:nvCxnSpPr>
        <p:spPr>
          <a:xfrm>
            <a:off x="5296069" y="1963541"/>
            <a:ext cx="1021511" cy="413193"/>
          </a:xfrm>
          <a:prstGeom prst="curved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2" name="Shape 9"/>
          <p:cNvCxnSpPr>
            <a:stCxn id="6" idx="4"/>
            <a:endCxn id="23" idx="1"/>
          </p:cNvCxnSpPr>
          <p:nvPr/>
        </p:nvCxnSpPr>
        <p:spPr>
          <a:xfrm rot="16200000" flipH="1">
            <a:off x="3485393" y="1911873"/>
            <a:ext cx="429499" cy="4095077"/>
          </a:xfrm>
          <a:prstGeom prst="curved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005537" y="3967084"/>
            <a:ext cx="1021755" cy="400110"/>
          </a:xfrm>
          <a:prstGeom prst="rect">
            <a:avLst/>
          </a:prstGeom>
          <a:noFill/>
        </p:spPr>
        <p:txBody>
          <a:bodyPr wrap="none" rtlCol="0">
            <a:spAutoFit/>
          </a:bodyPr>
          <a:lstStyle/>
          <a:p>
            <a:pPr algn="ctr"/>
            <a:r>
              <a:rPr lang="en-GB" sz="2000" dirty="0"/>
              <a:t>location</a:t>
            </a:r>
          </a:p>
        </p:txBody>
      </p:sp>
      <p:cxnSp>
        <p:nvCxnSpPr>
          <p:cNvPr id="87" name="Shape 9"/>
          <p:cNvCxnSpPr>
            <a:stCxn id="19" idx="0"/>
          </p:cNvCxnSpPr>
          <p:nvPr/>
        </p:nvCxnSpPr>
        <p:spPr>
          <a:xfrm rot="5400000" flipH="1" flipV="1">
            <a:off x="2769393" y="4523959"/>
            <a:ext cx="353796" cy="440376"/>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4" name="Shape 9"/>
          <p:cNvCxnSpPr>
            <a:endCxn id="19" idx="3"/>
          </p:cNvCxnSpPr>
          <p:nvPr/>
        </p:nvCxnSpPr>
        <p:spPr>
          <a:xfrm flipV="1">
            <a:off x="443891" y="5488341"/>
            <a:ext cx="1543265" cy="448078"/>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7" name="Shape 9"/>
          <p:cNvCxnSpPr>
            <a:stCxn id="6" idx="7"/>
          </p:cNvCxnSpPr>
          <p:nvPr/>
        </p:nvCxnSpPr>
        <p:spPr>
          <a:xfrm rot="5400000" flipH="1" flipV="1">
            <a:off x="2642449" y="2267198"/>
            <a:ext cx="531245" cy="1273539"/>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0" name="Shape 9"/>
          <p:cNvCxnSpPr>
            <a:endCxn id="6" idx="2"/>
          </p:cNvCxnSpPr>
          <p:nvPr/>
        </p:nvCxnSpPr>
        <p:spPr>
          <a:xfrm rot="5400000" flipH="1" flipV="1">
            <a:off x="331115" y="3520570"/>
            <a:ext cx="559292" cy="333739"/>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4" name="Shape 9"/>
          <p:cNvCxnSpPr>
            <a:endCxn id="6" idx="1"/>
          </p:cNvCxnSpPr>
          <p:nvPr/>
        </p:nvCxnSpPr>
        <p:spPr>
          <a:xfrm>
            <a:off x="443893" y="2600531"/>
            <a:ext cx="590012" cy="569058"/>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2" name="Shape 9"/>
          <p:cNvCxnSpPr>
            <a:stCxn id="29" idx="7"/>
          </p:cNvCxnSpPr>
          <p:nvPr/>
        </p:nvCxnSpPr>
        <p:spPr>
          <a:xfrm rot="5400000" flipH="1" flipV="1">
            <a:off x="5344482" y="868674"/>
            <a:ext cx="427903" cy="1045977"/>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4" name="Shape 9"/>
          <p:cNvCxnSpPr>
            <a:endCxn id="29" idx="1"/>
          </p:cNvCxnSpPr>
          <p:nvPr/>
        </p:nvCxnSpPr>
        <p:spPr>
          <a:xfrm flipV="1">
            <a:off x="1034142" y="1605613"/>
            <a:ext cx="2742897" cy="371011"/>
          </a:xfrm>
          <a:prstGeom prst="curvedConnector4">
            <a:avLst>
              <a:gd name="adj1" fmla="val 45249"/>
              <a:gd name="adj2" fmla="val 201576"/>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4894413" y="2376734"/>
            <a:ext cx="1245726" cy="400110"/>
          </a:xfrm>
          <a:prstGeom prst="rect">
            <a:avLst/>
          </a:prstGeom>
          <a:noFill/>
        </p:spPr>
        <p:txBody>
          <a:bodyPr wrap="none" rtlCol="0">
            <a:spAutoFit/>
          </a:bodyPr>
          <a:lstStyle/>
          <a:p>
            <a:pPr algn="ctr"/>
            <a:r>
              <a:rPr lang="en-GB" sz="2000" dirty="0"/>
              <a:t>treatment</a:t>
            </a:r>
          </a:p>
        </p:txBody>
      </p:sp>
      <p:cxnSp>
        <p:nvCxnSpPr>
          <p:cNvPr id="138" name="Shape 9"/>
          <p:cNvCxnSpPr>
            <a:stCxn id="23" idx="7"/>
          </p:cNvCxnSpPr>
          <p:nvPr/>
        </p:nvCxnSpPr>
        <p:spPr>
          <a:xfrm rot="5400000" flipH="1" flipV="1">
            <a:off x="7135490" y="3308649"/>
            <a:ext cx="429500" cy="1301526"/>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wrap="none">
            <a:normAutofit/>
          </a:bodyPr>
          <a:lstStyle/>
          <a:p>
            <a:r>
              <a:rPr lang="en-GB" dirty="0"/>
              <a:t>Manuscript example: RDF graph</a:t>
            </a:r>
          </a:p>
        </p:txBody>
      </p:sp>
    </p:spTree>
    <p:extLst>
      <p:ext uri="{BB962C8B-B14F-4D97-AF65-F5344CB8AC3E}">
        <p14:creationId xmlns:p14="http://schemas.microsoft.com/office/powerpoint/2010/main" val="234277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1000"/>
                                        <p:tgtEl>
                                          <p:spTgt spid="9"/>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1000"/>
                                        <p:tgtEl>
                                          <p:spTgt spid="10"/>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dissolve">
                                      <p:cBhvr>
                                        <p:cTn id="14" dur="1000"/>
                                        <p:tgtEl>
                                          <p:spTgt spid="11"/>
                                        </p:tgtEl>
                                      </p:cBhvr>
                                    </p:animEffect>
                                  </p:childTnLst>
                                </p:cTn>
                              </p:par>
                            </p:childTnLst>
                          </p:cTn>
                        </p:par>
                        <p:par>
                          <p:cTn id="15" fill="hold">
                            <p:stCondLst>
                              <p:cond delay="2000"/>
                            </p:stCondLst>
                            <p:childTnLst>
                              <p:par>
                                <p:cTn id="16" presetID="9"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1000"/>
                                        <p:tgtEl>
                                          <p:spTgt spid="12"/>
                                        </p:tgtEl>
                                      </p:cBhvr>
                                    </p:animEffect>
                                  </p:childTnLst>
                                </p:cTn>
                              </p:par>
                            </p:childTnLst>
                          </p:cTn>
                        </p:par>
                        <p:par>
                          <p:cTn id="19" fill="hold">
                            <p:stCondLst>
                              <p:cond delay="3000"/>
                            </p:stCondLst>
                            <p:childTnLst>
                              <p:par>
                                <p:cTn id="20" presetID="9" presetClass="entr" presetSubtype="0"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dissolve">
                                      <p:cBhvr>
                                        <p:cTn id="22" dur="1000"/>
                                        <p:tgtEl>
                                          <p:spTgt spid="4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dissolve">
                                      <p:cBhvr>
                                        <p:cTn id="25" dur="1000"/>
                                        <p:tgtEl>
                                          <p:spTgt spid="39"/>
                                        </p:tgtEl>
                                      </p:cBhvr>
                                    </p:animEffect>
                                  </p:childTnLst>
                                </p:cTn>
                              </p:par>
                            </p:childTnLst>
                          </p:cTn>
                        </p:par>
                        <p:par>
                          <p:cTn id="26" fill="hold">
                            <p:stCondLst>
                              <p:cond delay="4000"/>
                            </p:stCondLst>
                            <p:childTnLst>
                              <p:par>
                                <p:cTn id="27" presetID="9"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dissolve">
                                      <p:cBhvr>
                                        <p:cTn id="29" dur="1000"/>
                                        <p:tgtEl>
                                          <p:spTgt spid="3"/>
                                        </p:tgtEl>
                                      </p:cBhvr>
                                    </p:animEffect>
                                  </p:childTnLst>
                                </p:cTn>
                              </p:par>
                            </p:childTnLst>
                          </p:cTn>
                        </p:par>
                        <p:par>
                          <p:cTn id="30" fill="hold">
                            <p:stCondLst>
                              <p:cond delay="5000"/>
                            </p:stCondLst>
                            <p:childTnLst>
                              <p:par>
                                <p:cTn id="31" presetID="9" presetClass="entr" presetSubtype="0"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dissolve">
                                      <p:cBhvr>
                                        <p:cTn id="33" dur="1000"/>
                                        <p:tgtEl>
                                          <p:spTgt spid="47"/>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dissolve">
                                      <p:cBhvr>
                                        <p:cTn id="36" dur="1000"/>
                                        <p:tgtEl>
                                          <p:spTgt spid="61"/>
                                        </p:tgtEl>
                                      </p:cBhvr>
                                    </p:animEffect>
                                  </p:childTnLst>
                                </p:cTn>
                              </p:par>
                            </p:childTnLst>
                          </p:cTn>
                        </p:par>
                        <p:par>
                          <p:cTn id="37" fill="hold">
                            <p:stCondLst>
                              <p:cond delay="6000"/>
                            </p:stCondLst>
                            <p:childTnLst>
                              <p:par>
                                <p:cTn id="38" presetID="9" presetClass="entr" presetSubtype="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dissolve">
                                      <p:cBhvr>
                                        <p:cTn id="40" dur="1000"/>
                                        <p:tgtEl>
                                          <p:spTgt spid="5"/>
                                        </p:tgtEl>
                                      </p:cBhvr>
                                    </p:animEffect>
                                  </p:childTnLst>
                                </p:cTn>
                              </p:par>
                            </p:childTnLst>
                          </p:cTn>
                        </p:par>
                        <p:par>
                          <p:cTn id="41" fill="hold">
                            <p:stCondLst>
                              <p:cond delay="7000"/>
                            </p:stCondLst>
                            <p:childTnLst>
                              <p:par>
                                <p:cTn id="42" presetID="9" presetClass="entr" presetSubtype="0" fill="hold"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dissolve">
                                      <p:cBhvr>
                                        <p:cTn id="44" dur="1000"/>
                                        <p:tgtEl>
                                          <p:spTgt spid="50"/>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dissolve">
                                      <p:cBhvr>
                                        <p:cTn id="47" dur="1000"/>
                                        <p:tgtEl>
                                          <p:spTgt spid="69"/>
                                        </p:tgtEl>
                                      </p:cBhvr>
                                    </p:animEffect>
                                  </p:childTnLst>
                                </p:cTn>
                              </p:par>
                            </p:childTnLst>
                          </p:cTn>
                        </p:par>
                        <p:par>
                          <p:cTn id="48" fill="hold">
                            <p:stCondLst>
                              <p:cond delay="8000"/>
                            </p:stCondLst>
                            <p:childTnLst>
                              <p:par>
                                <p:cTn id="49" presetID="9" presetClass="entr" presetSubtype="0"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dissolve">
                                      <p:cBhvr>
                                        <p:cTn id="51" dur="1000"/>
                                        <p:tgtEl>
                                          <p:spTgt spid="46"/>
                                        </p:tgtEl>
                                      </p:cBhvr>
                                    </p:animEffect>
                                  </p:childTnLst>
                                </p:cTn>
                              </p:par>
                            </p:childTnLst>
                          </p:cTn>
                        </p:par>
                        <p:par>
                          <p:cTn id="52" fill="hold">
                            <p:stCondLst>
                              <p:cond delay="9000"/>
                            </p:stCondLst>
                            <p:childTnLst>
                              <p:par>
                                <p:cTn id="53" presetID="9" presetClass="entr" presetSubtype="0"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dissolve">
                                      <p:cBhvr>
                                        <p:cTn id="55" dur="1000"/>
                                        <p:tgtEl>
                                          <p:spTgt spid="53"/>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dissolve">
                                      <p:cBhvr>
                                        <p:cTn id="58" dur="1000"/>
                                        <p:tgtEl>
                                          <p:spTgt spid="62"/>
                                        </p:tgtEl>
                                      </p:cBhvr>
                                    </p:animEffect>
                                  </p:childTnLst>
                                </p:cTn>
                              </p:par>
                            </p:childTnLst>
                          </p:cTn>
                        </p:par>
                        <p:par>
                          <p:cTn id="59" fill="hold">
                            <p:stCondLst>
                              <p:cond delay="10000"/>
                            </p:stCondLst>
                            <p:childTnLst>
                              <p:par>
                                <p:cTn id="60" presetID="9" presetClass="entr" presetSubtype="0"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dissolve">
                                      <p:cBhvr>
                                        <p:cTn id="62" dur="1000"/>
                                        <p:tgtEl>
                                          <p:spTgt spid="43"/>
                                        </p:tgtEl>
                                      </p:cBhvr>
                                    </p:animEffect>
                                  </p:childTnLst>
                                </p:cTn>
                              </p:par>
                            </p:childTnLst>
                          </p:cTn>
                        </p:par>
                        <p:par>
                          <p:cTn id="63" fill="hold">
                            <p:stCondLst>
                              <p:cond delay="11000"/>
                            </p:stCondLst>
                            <p:childTnLst>
                              <p:par>
                                <p:cTn id="64" presetID="9" presetClass="entr" presetSubtype="0" fill="hold"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dissolve">
                                      <p:cBhvr>
                                        <p:cTn id="66" dur="1000"/>
                                        <p:tgtEl>
                                          <p:spTgt spid="58"/>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animEffect transition="in" filter="dissolve">
                                      <p:cBhvr>
                                        <p:cTn id="69" dur="1000"/>
                                        <p:tgtEl>
                                          <p:spTgt spid="71"/>
                                        </p:tgtEl>
                                      </p:cBhvr>
                                    </p:animEffect>
                                  </p:childTnLst>
                                </p:cTn>
                              </p:par>
                            </p:childTnLst>
                          </p:cTn>
                        </p:par>
                        <p:par>
                          <p:cTn id="70" fill="hold">
                            <p:stCondLst>
                              <p:cond delay="12000"/>
                            </p:stCondLst>
                            <p:childTnLst>
                              <p:par>
                                <p:cTn id="71" presetID="9" presetClass="entr" presetSubtype="0" fill="hold" nodeType="after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dissolve">
                                      <p:cBhvr>
                                        <p:cTn id="73" dur="1000"/>
                                        <p:tgtEl>
                                          <p:spTgt spid="7"/>
                                        </p:tgtEl>
                                      </p:cBhvr>
                                    </p:animEffect>
                                  </p:childTnLst>
                                </p:cTn>
                              </p:par>
                            </p:childTnLst>
                          </p:cTn>
                        </p:par>
                        <p:par>
                          <p:cTn id="74" fill="hold">
                            <p:stCondLst>
                              <p:cond delay="13000"/>
                            </p:stCondLst>
                            <p:childTnLst>
                              <p:par>
                                <p:cTn id="75" presetID="9" presetClass="entr" presetSubtype="0" fill="hold"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dissolve">
                                      <p:cBhvr>
                                        <p:cTn id="77" dur="1000"/>
                                        <p:tgtEl>
                                          <p:spTgt spid="82"/>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86"/>
                                        </p:tgtEl>
                                        <p:attrNameLst>
                                          <p:attrName>style.visibility</p:attrName>
                                        </p:attrNameLst>
                                      </p:cBhvr>
                                      <p:to>
                                        <p:strVal val="visible"/>
                                      </p:to>
                                    </p:set>
                                    <p:animEffect transition="in" filter="dissolve">
                                      <p:cBhvr>
                                        <p:cTn id="80" dur="1000"/>
                                        <p:tgtEl>
                                          <p:spTgt spid="86"/>
                                        </p:tgtEl>
                                      </p:cBhvr>
                                    </p:animEffect>
                                  </p:childTnLst>
                                </p:cTn>
                              </p:par>
                            </p:childTnLst>
                          </p:cTn>
                        </p:par>
                        <p:par>
                          <p:cTn id="81" fill="hold">
                            <p:stCondLst>
                              <p:cond delay="14000"/>
                            </p:stCondLst>
                            <p:childTnLst>
                              <p:par>
                                <p:cTn id="82" presetID="9"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dissolve">
                                      <p:cBhvr>
                                        <p:cTn id="84" dur="1000"/>
                                        <p:tgtEl>
                                          <p:spTgt spid="78"/>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137"/>
                                        </p:tgtEl>
                                        <p:attrNameLst>
                                          <p:attrName>style.visibility</p:attrName>
                                        </p:attrNameLst>
                                      </p:cBhvr>
                                      <p:to>
                                        <p:strVal val="visible"/>
                                      </p:to>
                                    </p:set>
                                    <p:animEffect transition="in" filter="dissolve">
                                      <p:cBhvr>
                                        <p:cTn id="87" dur="1000"/>
                                        <p:tgtEl>
                                          <p:spTgt spid="137"/>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77"/>
                                        </p:tgtEl>
                                        <p:attrNameLst>
                                          <p:attrName>style.visibility</p:attrName>
                                        </p:attrNameLst>
                                      </p:cBhvr>
                                      <p:to>
                                        <p:strVal val="visible"/>
                                      </p:to>
                                    </p:set>
                                    <p:animEffect transition="in" filter="dissolve">
                                      <p:cBhvr>
                                        <p:cTn id="90" dur="1000"/>
                                        <p:tgtEl>
                                          <p:spTgt spid="77"/>
                                        </p:tgtEl>
                                      </p:cBhvr>
                                    </p:animEffect>
                                  </p:childTnLst>
                                </p:cTn>
                              </p:par>
                            </p:childTnLst>
                          </p:cTn>
                        </p:par>
                        <p:par>
                          <p:cTn id="91" fill="hold">
                            <p:stCondLst>
                              <p:cond delay="15000"/>
                            </p:stCondLst>
                            <p:childTnLst>
                              <p:par>
                                <p:cTn id="92" presetID="9" presetClass="entr" presetSubtype="0" fill="hold" nodeType="afterEffect">
                                  <p:stCondLst>
                                    <p:cond delay="0"/>
                                  </p:stCondLst>
                                  <p:childTnLst>
                                    <p:set>
                                      <p:cBhvr>
                                        <p:cTn id="93" dur="1" fill="hold">
                                          <p:stCondLst>
                                            <p:cond delay="0"/>
                                          </p:stCondLst>
                                        </p:cTn>
                                        <p:tgtEl>
                                          <p:spTgt spid="132"/>
                                        </p:tgtEl>
                                        <p:attrNameLst>
                                          <p:attrName>style.visibility</p:attrName>
                                        </p:attrNameLst>
                                      </p:cBhvr>
                                      <p:to>
                                        <p:strVal val="visible"/>
                                      </p:to>
                                    </p:set>
                                    <p:animEffect transition="in" filter="dissolve">
                                      <p:cBhvr>
                                        <p:cTn id="94" dur="1000"/>
                                        <p:tgtEl>
                                          <p:spTgt spid="132"/>
                                        </p:tgtEl>
                                      </p:cBhvr>
                                    </p:animEffect>
                                  </p:childTnLst>
                                </p:cTn>
                              </p:par>
                            </p:childTnLst>
                          </p:cTn>
                        </p:par>
                        <p:par>
                          <p:cTn id="95" fill="hold">
                            <p:stCondLst>
                              <p:cond delay="16000"/>
                            </p:stCondLst>
                            <p:childTnLst>
                              <p:par>
                                <p:cTn id="96" presetID="9" presetClass="entr" presetSubtype="0" fill="hold" nodeType="afterEffect">
                                  <p:stCondLst>
                                    <p:cond delay="0"/>
                                  </p:stCondLst>
                                  <p:childTnLst>
                                    <p:set>
                                      <p:cBhvr>
                                        <p:cTn id="97" dur="1" fill="hold">
                                          <p:stCondLst>
                                            <p:cond delay="0"/>
                                          </p:stCondLst>
                                        </p:cTn>
                                        <p:tgtEl>
                                          <p:spTgt spid="87"/>
                                        </p:tgtEl>
                                        <p:attrNameLst>
                                          <p:attrName>style.visibility</p:attrName>
                                        </p:attrNameLst>
                                      </p:cBhvr>
                                      <p:to>
                                        <p:strVal val="visible"/>
                                      </p:to>
                                    </p:set>
                                    <p:animEffect transition="in" filter="dissolve">
                                      <p:cBhvr>
                                        <p:cTn id="98" dur="1000"/>
                                        <p:tgtEl>
                                          <p:spTgt spid="87"/>
                                        </p:tgtEl>
                                      </p:cBhvr>
                                    </p:animEffect>
                                  </p:childTnLst>
                                </p:cTn>
                              </p:par>
                            </p:childTnLst>
                          </p:cTn>
                        </p:par>
                        <p:par>
                          <p:cTn id="99" fill="hold">
                            <p:stCondLst>
                              <p:cond delay="17000"/>
                            </p:stCondLst>
                            <p:childTnLst>
                              <p:par>
                                <p:cTn id="100" presetID="9" presetClass="entr" presetSubtype="0" fill="hold" nodeType="afterEffect">
                                  <p:stCondLst>
                                    <p:cond delay="0"/>
                                  </p:stCondLst>
                                  <p:childTnLst>
                                    <p:set>
                                      <p:cBhvr>
                                        <p:cTn id="101" dur="1" fill="hold">
                                          <p:stCondLst>
                                            <p:cond delay="0"/>
                                          </p:stCondLst>
                                        </p:cTn>
                                        <p:tgtEl>
                                          <p:spTgt spid="97"/>
                                        </p:tgtEl>
                                        <p:attrNameLst>
                                          <p:attrName>style.visibility</p:attrName>
                                        </p:attrNameLst>
                                      </p:cBhvr>
                                      <p:to>
                                        <p:strVal val="visible"/>
                                      </p:to>
                                    </p:set>
                                    <p:animEffect transition="in" filter="dissolve">
                                      <p:cBhvr>
                                        <p:cTn id="102" dur="1000"/>
                                        <p:tgtEl>
                                          <p:spTgt spid="97"/>
                                        </p:tgtEl>
                                      </p:cBhvr>
                                    </p:animEffect>
                                  </p:childTnLst>
                                </p:cTn>
                              </p:par>
                            </p:childTnLst>
                          </p:cTn>
                        </p:par>
                        <p:par>
                          <p:cTn id="103" fill="hold">
                            <p:stCondLst>
                              <p:cond delay="18000"/>
                            </p:stCondLst>
                            <p:childTnLst>
                              <p:par>
                                <p:cTn id="104" presetID="9" presetClass="entr" presetSubtype="0" fill="hold" nodeType="afterEffect">
                                  <p:stCondLst>
                                    <p:cond delay="0"/>
                                  </p:stCondLst>
                                  <p:childTnLst>
                                    <p:set>
                                      <p:cBhvr>
                                        <p:cTn id="105" dur="1" fill="hold">
                                          <p:stCondLst>
                                            <p:cond delay="0"/>
                                          </p:stCondLst>
                                        </p:cTn>
                                        <p:tgtEl>
                                          <p:spTgt spid="138"/>
                                        </p:tgtEl>
                                        <p:attrNameLst>
                                          <p:attrName>style.visibility</p:attrName>
                                        </p:attrNameLst>
                                      </p:cBhvr>
                                      <p:to>
                                        <p:strVal val="visible"/>
                                      </p:to>
                                    </p:set>
                                    <p:animEffect transition="in" filter="dissolve">
                                      <p:cBhvr>
                                        <p:cTn id="106" dur="1000"/>
                                        <p:tgtEl>
                                          <p:spTgt spid="138"/>
                                        </p:tgtEl>
                                      </p:cBhvr>
                                    </p:animEffect>
                                  </p:childTnLst>
                                </p:cTn>
                              </p:par>
                            </p:childTnLst>
                          </p:cTn>
                        </p:par>
                        <p:par>
                          <p:cTn id="107" fill="hold">
                            <p:stCondLst>
                              <p:cond delay="19000"/>
                            </p:stCondLst>
                            <p:childTnLst>
                              <p:par>
                                <p:cTn id="108" presetID="9" presetClass="entr" presetSubtype="0" fill="hold" nodeType="afterEffect">
                                  <p:stCondLst>
                                    <p:cond delay="0"/>
                                  </p:stCondLst>
                                  <p:childTnLst>
                                    <p:set>
                                      <p:cBhvr>
                                        <p:cTn id="109" dur="1" fill="hold">
                                          <p:stCondLst>
                                            <p:cond delay="0"/>
                                          </p:stCondLst>
                                        </p:cTn>
                                        <p:tgtEl>
                                          <p:spTgt spid="94"/>
                                        </p:tgtEl>
                                        <p:attrNameLst>
                                          <p:attrName>style.visibility</p:attrName>
                                        </p:attrNameLst>
                                      </p:cBhvr>
                                      <p:to>
                                        <p:strVal val="visible"/>
                                      </p:to>
                                    </p:set>
                                    <p:animEffect transition="in" filter="dissolve">
                                      <p:cBhvr>
                                        <p:cTn id="110" dur="1000"/>
                                        <p:tgtEl>
                                          <p:spTgt spid="94"/>
                                        </p:tgtEl>
                                      </p:cBhvr>
                                    </p:animEffect>
                                  </p:childTnLst>
                                </p:cTn>
                              </p:par>
                            </p:childTnLst>
                          </p:cTn>
                        </p:par>
                        <p:par>
                          <p:cTn id="111" fill="hold">
                            <p:stCondLst>
                              <p:cond delay="20000"/>
                            </p:stCondLst>
                            <p:childTnLst>
                              <p:par>
                                <p:cTn id="112" presetID="9" presetClass="entr" presetSubtype="0" fill="hold" nodeType="afterEffect">
                                  <p:stCondLst>
                                    <p:cond delay="0"/>
                                  </p:stCondLst>
                                  <p:childTnLst>
                                    <p:set>
                                      <p:cBhvr>
                                        <p:cTn id="113" dur="1" fill="hold">
                                          <p:stCondLst>
                                            <p:cond delay="0"/>
                                          </p:stCondLst>
                                        </p:cTn>
                                        <p:tgtEl>
                                          <p:spTgt spid="134"/>
                                        </p:tgtEl>
                                        <p:attrNameLst>
                                          <p:attrName>style.visibility</p:attrName>
                                        </p:attrNameLst>
                                      </p:cBhvr>
                                      <p:to>
                                        <p:strVal val="visible"/>
                                      </p:to>
                                    </p:set>
                                    <p:animEffect transition="in" filter="dissolve">
                                      <p:cBhvr>
                                        <p:cTn id="114" dur="1000"/>
                                        <p:tgtEl>
                                          <p:spTgt spid="134"/>
                                        </p:tgtEl>
                                      </p:cBhvr>
                                    </p:animEffect>
                                  </p:childTnLst>
                                </p:cTn>
                              </p:par>
                            </p:childTnLst>
                          </p:cTn>
                        </p:par>
                        <p:par>
                          <p:cTn id="115" fill="hold">
                            <p:stCondLst>
                              <p:cond delay="21000"/>
                            </p:stCondLst>
                            <p:childTnLst>
                              <p:par>
                                <p:cTn id="116" presetID="9" presetClass="entr" presetSubtype="0" fill="hold" nodeType="afterEffect">
                                  <p:stCondLst>
                                    <p:cond delay="0"/>
                                  </p:stCondLst>
                                  <p:childTnLst>
                                    <p:set>
                                      <p:cBhvr>
                                        <p:cTn id="117" dur="1" fill="hold">
                                          <p:stCondLst>
                                            <p:cond delay="0"/>
                                          </p:stCondLst>
                                        </p:cTn>
                                        <p:tgtEl>
                                          <p:spTgt spid="124"/>
                                        </p:tgtEl>
                                        <p:attrNameLst>
                                          <p:attrName>style.visibility</p:attrName>
                                        </p:attrNameLst>
                                      </p:cBhvr>
                                      <p:to>
                                        <p:strVal val="visible"/>
                                      </p:to>
                                    </p:set>
                                    <p:animEffect transition="in" filter="dissolve">
                                      <p:cBhvr>
                                        <p:cTn id="118" dur="1000"/>
                                        <p:tgtEl>
                                          <p:spTgt spid="124"/>
                                        </p:tgtEl>
                                      </p:cBhvr>
                                    </p:animEffect>
                                  </p:childTnLst>
                                </p:cTn>
                              </p:par>
                            </p:childTnLst>
                          </p:cTn>
                        </p:par>
                        <p:par>
                          <p:cTn id="119" fill="hold">
                            <p:stCondLst>
                              <p:cond delay="22000"/>
                            </p:stCondLst>
                            <p:childTnLst>
                              <p:par>
                                <p:cTn id="120" presetID="9" presetClass="entr" presetSubtype="0"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Effect transition="in" filter="dissolve">
                                      <p:cBhvr>
                                        <p:cTn id="122"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39" grpId="0"/>
      <p:bldP spid="43" grpId="0" animBg="1"/>
      <p:bldP spid="46" grpId="0" animBg="1"/>
      <p:bldP spid="61" grpId="0"/>
      <p:bldP spid="62" grpId="0"/>
      <p:bldP spid="69" grpId="0"/>
      <p:bldP spid="71" grpId="0"/>
      <p:bldP spid="77" grpId="0" animBg="1"/>
      <p:bldP spid="8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2769" y="1253834"/>
            <a:ext cx="2344743" cy="562630"/>
          </a:xfrm>
          <a:prstGeom prst="ellipse">
            <a:avLst/>
          </a:prstGeom>
          <a:solidFill>
            <a:srgbClr val="96B4D6"/>
          </a:solidFill>
          <a:ln w="12700">
            <a:solidFill>
              <a:schemeClr val="tx1"/>
            </a:solidFill>
          </a:ln>
        </p:spPr>
        <p:style>
          <a:lnRef idx="3">
            <a:schemeClr val="lt1"/>
          </a:lnRef>
          <a:fillRef idx="1">
            <a:schemeClr val="accent5"/>
          </a:fillRef>
          <a:effectRef idx="1">
            <a:schemeClr val="accent5"/>
          </a:effectRef>
          <a:fontRef idx="minor">
            <a:schemeClr val="lt1"/>
          </a:fontRef>
        </p:style>
        <p:txBody>
          <a:bodyPr wrap="none" rtlCol="0">
            <a:spAutoFit/>
          </a:bodyPr>
          <a:lstStyle/>
          <a:p>
            <a:pPr algn="ctr"/>
            <a:r>
              <a:rPr lang="en-GB" sz="20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Expression:1</a:t>
            </a:r>
          </a:p>
        </p:txBody>
      </p:sp>
      <p:sp>
        <p:nvSpPr>
          <p:cNvPr id="11" name="TextBox 10"/>
          <p:cNvSpPr txBox="1"/>
          <p:nvPr/>
        </p:nvSpPr>
        <p:spPr>
          <a:xfrm>
            <a:off x="5048181" y="3201214"/>
            <a:ext cx="861133" cy="369332"/>
          </a:xfrm>
          <a:prstGeom prst="rect">
            <a:avLst/>
          </a:prstGeom>
          <a:solidFill>
            <a:schemeClr val="bg1"/>
          </a:solidFill>
          <a:ln w="12700">
            <a:solidFill>
              <a:schemeClr val="tx1"/>
            </a:solidFill>
          </a:ln>
        </p:spPr>
        <p:txBody>
          <a:bodyPr wrap="none" rtlCol="0">
            <a:spAutoFit/>
          </a:bodyPr>
          <a:lstStyle/>
          <a:p>
            <a:r>
              <a:rPr lang="en-US" altLang="en-US" dirty="0">
                <a:latin typeface="Arial Unicode MS" panose="020B0604020202020204" pitchFamily="34" charset="-128"/>
              </a:rPr>
              <a:t>"2004"</a:t>
            </a:r>
            <a:endParaRPr lang="en-GB" dirty="0"/>
          </a:p>
        </p:txBody>
      </p:sp>
      <p:cxnSp>
        <p:nvCxnSpPr>
          <p:cNvPr id="13" name="Curved Connector 12"/>
          <p:cNvCxnSpPr>
            <a:stCxn id="31" idx="5"/>
            <a:endCxn id="19" idx="2"/>
          </p:cNvCxnSpPr>
          <p:nvPr/>
        </p:nvCxnSpPr>
        <p:spPr>
          <a:xfrm rot="16200000" flipH="1">
            <a:off x="2279013" y="3322033"/>
            <a:ext cx="1878853" cy="835185"/>
          </a:xfrm>
          <a:prstGeom prst="curved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31" idx="5"/>
            <a:endCxn id="21" idx="2"/>
          </p:cNvCxnSpPr>
          <p:nvPr/>
        </p:nvCxnSpPr>
        <p:spPr>
          <a:xfrm rot="16200000" flipH="1">
            <a:off x="1885882" y="3715165"/>
            <a:ext cx="2611017" cy="781086"/>
          </a:xfrm>
          <a:prstGeom prst="curved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urved Connector 14"/>
          <p:cNvCxnSpPr>
            <a:stCxn id="31" idx="4"/>
            <a:endCxn id="23" idx="0"/>
          </p:cNvCxnSpPr>
          <p:nvPr/>
        </p:nvCxnSpPr>
        <p:spPr>
          <a:xfrm rot="16200000" flipH="1">
            <a:off x="1125909" y="3601825"/>
            <a:ext cx="1455463" cy="17001"/>
          </a:xfrm>
          <a:prstGeom prst="curvedConnector3">
            <a:avLst>
              <a:gd name="adj1" fmla="val 50000"/>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Curved Connector 15"/>
          <p:cNvCxnSpPr>
            <a:stCxn id="31" idx="6"/>
            <a:endCxn id="11" idx="1"/>
          </p:cNvCxnSpPr>
          <p:nvPr/>
        </p:nvCxnSpPr>
        <p:spPr>
          <a:xfrm>
            <a:off x="3196714" y="2601280"/>
            <a:ext cx="1851467" cy="784600"/>
          </a:xfrm>
          <a:prstGeom prst="curved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05618" y="4037109"/>
            <a:ext cx="1415772" cy="338554"/>
          </a:xfrm>
          <a:prstGeom prst="rect">
            <a:avLst/>
          </a:prstGeom>
          <a:noFill/>
        </p:spPr>
        <p:txBody>
          <a:bodyPr wrap="none" rtlCol="0">
            <a:spAutoFit/>
          </a:bodyPr>
          <a:lstStyle/>
          <a:p>
            <a:r>
              <a:rPr lang="en-US" altLang="en-US" sz="1600" dirty="0">
                <a:latin typeface="Arial Unicode MS" panose="020B0604020202020204" pitchFamily="34" charset="-128"/>
              </a:rPr>
              <a:t>rdam:P30135</a:t>
            </a:r>
            <a:endParaRPr lang="en-GB" sz="1600" dirty="0"/>
          </a:p>
        </p:txBody>
      </p:sp>
      <p:sp>
        <p:nvSpPr>
          <p:cNvPr id="19" name="TextBox 18"/>
          <p:cNvSpPr txBox="1"/>
          <p:nvPr/>
        </p:nvSpPr>
        <p:spPr>
          <a:xfrm>
            <a:off x="3636032" y="4419377"/>
            <a:ext cx="1792481" cy="519351"/>
          </a:xfrm>
          <a:prstGeom prst="ellipse">
            <a:avLst/>
          </a:prstGeom>
          <a:solidFill>
            <a:srgbClr val="EACBC9"/>
          </a:solidFill>
          <a:ln w="12700">
            <a:solidFill>
              <a:schemeClr val="tx1"/>
            </a:solidFill>
          </a:ln>
        </p:spPr>
        <p:style>
          <a:lnRef idx="3">
            <a:schemeClr val="lt1"/>
          </a:lnRef>
          <a:fillRef idx="1">
            <a:schemeClr val="accent5"/>
          </a:fillRef>
          <a:effectRef idx="1">
            <a:schemeClr val="accent5"/>
          </a:effectRef>
          <a:fontRef idx="minor">
            <a:schemeClr val="lt1"/>
          </a:fontRef>
        </p:style>
        <p:txBody>
          <a:bodyPr wrap="none" rtlCol="0">
            <a:spAutoFit/>
          </a:bodyPr>
          <a:lstStyle/>
          <a:p>
            <a:pPr algn="ctr"/>
            <a:r>
              <a:rPr lang="en-GB"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rdact:1049</a:t>
            </a:r>
          </a:p>
        </p:txBody>
      </p:sp>
      <p:sp>
        <p:nvSpPr>
          <p:cNvPr id="21" name="TextBox 20"/>
          <p:cNvSpPr txBox="1"/>
          <p:nvPr/>
        </p:nvSpPr>
        <p:spPr>
          <a:xfrm>
            <a:off x="3581933" y="5151541"/>
            <a:ext cx="1900679" cy="519351"/>
          </a:xfrm>
          <a:prstGeom prst="ellipse">
            <a:avLst/>
          </a:prstGeom>
          <a:solidFill>
            <a:srgbClr val="EACBC9"/>
          </a:solidFill>
          <a:ln w="12700">
            <a:solidFill>
              <a:schemeClr val="tx1"/>
            </a:solidFill>
          </a:ln>
        </p:spPr>
        <p:style>
          <a:lnRef idx="3">
            <a:schemeClr val="lt1"/>
          </a:lnRef>
          <a:fillRef idx="1">
            <a:schemeClr val="accent5"/>
          </a:fillRef>
          <a:effectRef idx="1">
            <a:schemeClr val="accent5"/>
          </a:effectRef>
          <a:fontRef idx="minor">
            <a:schemeClr val="lt1"/>
          </a:fontRef>
        </p:style>
        <p:txBody>
          <a:bodyPr wrap="none" rtlCol="0">
            <a:spAutoFit/>
          </a:bodyPr>
          <a:lstStyle/>
          <a:p>
            <a:pPr algn="ctr"/>
            <a:r>
              <a:rPr lang="en-US" altLang="en-US" dirty="0">
                <a:solidFill>
                  <a:schemeClr val="tx1"/>
                </a:solidFill>
                <a:latin typeface="Arial Unicode MS" panose="020B0604020202020204" pitchFamily="34" charset="-128"/>
              </a:rPr>
              <a:t>rdamt:1007</a:t>
            </a:r>
            <a:endParaRPr lang="en-GB"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3" name="TextBox 22"/>
          <p:cNvSpPr txBox="1"/>
          <p:nvPr/>
        </p:nvSpPr>
        <p:spPr>
          <a:xfrm>
            <a:off x="1162009" y="4338058"/>
            <a:ext cx="1400263" cy="562630"/>
          </a:xfrm>
          <a:prstGeom prst="ellipse">
            <a:avLst/>
          </a:prstGeom>
          <a:solidFill>
            <a:srgbClr val="BBD189"/>
          </a:solidFill>
          <a:ln w="12700">
            <a:solidFill>
              <a:schemeClr val="tx1"/>
            </a:solidFill>
          </a:ln>
        </p:spPr>
        <p:style>
          <a:lnRef idx="3">
            <a:schemeClr val="lt1"/>
          </a:lnRef>
          <a:fillRef idx="1">
            <a:schemeClr val="accent5"/>
          </a:fillRef>
          <a:effectRef idx="1">
            <a:schemeClr val="accent5"/>
          </a:effectRef>
          <a:fontRef idx="minor">
            <a:schemeClr val="lt1"/>
          </a:fontRef>
        </p:style>
        <p:txBody>
          <a:bodyPr wrap="none" rtlCol="0">
            <a:spAutoFit/>
          </a:bodyPr>
          <a:lstStyle/>
          <a:p>
            <a:pPr algn="ctr"/>
            <a:r>
              <a:rPr lang="en-US" altLang="en-US" sz="2000" dirty="0">
                <a:solidFill>
                  <a:schemeClr val="tx1"/>
                </a:solidFill>
                <a:latin typeface="Arial Unicode MS" panose="020B0604020202020204" pitchFamily="34" charset="-128"/>
              </a:rPr>
              <a:t>Work:1</a:t>
            </a:r>
            <a:endParaRPr lang="en-GB" sz="20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2" name="TextBox 21"/>
          <p:cNvSpPr txBox="1"/>
          <p:nvPr/>
        </p:nvSpPr>
        <p:spPr>
          <a:xfrm>
            <a:off x="221242" y="212436"/>
            <a:ext cx="5786264" cy="523220"/>
          </a:xfrm>
          <a:prstGeom prst="rect">
            <a:avLst/>
          </a:prstGeom>
          <a:noFill/>
        </p:spPr>
        <p:txBody>
          <a:bodyPr wrap="none" rtlCol="0">
            <a:spAutoFit/>
          </a:bodyPr>
          <a:lstStyle/>
          <a:p>
            <a:r>
              <a:rPr lang="en-GB" sz="2800" b="1" dirty="0"/>
              <a:t>RDA Manifestation</a:t>
            </a:r>
            <a:r>
              <a:rPr lang="en-GB" sz="2800" dirty="0"/>
              <a:t> linked data graph</a:t>
            </a:r>
          </a:p>
        </p:txBody>
      </p:sp>
      <p:sp>
        <p:nvSpPr>
          <p:cNvPr id="31" name="TextBox 30"/>
          <p:cNvSpPr txBox="1"/>
          <p:nvPr/>
        </p:nvSpPr>
        <p:spPr>
          <a:xfrm>
            <a:off x="493566" y="2319965"/>
            <a:ext cx="2703148" cy="562630"/>
          </a:xfrm>
          <a:prstGeom prst="ellipse">
            <a:avLst/>
          </a:prstGeom>
          <a:solidFill>
            <a:srgbClr val="EACBC9"/>
          </a:solidFill>
          <a:ln w="12700">
            <a:solidFill>
              <a:schemeClr val="tx1"/>
            </a:solidFill>
          </a:ln>
        </p:spPr>
        <p:style>
          <a:lnRef idx="3">
            <a:schemeClr val="lt1"/>
          </a:lnRef>
          <a:fillRef idx="1">
            <a:schemeClr val="accent5"/>
          </a:fillRef>
          <a:effectRef idx="1">
            <a:schemeClr val="accent5"/>
          </a:effectRef>
          <a:fontRef idx="minor">
            <a:schemeClr val="lt1"/>
          </a:fontRef>
        </p:style>
        <p:txBody>
          <a:bodyPr wrap="none" rtlCol="0">
            <a:spAutoFit/>
          </a:bodyPr>
          <a:lstStyle/>
          <a:p>
            <a:pPr algn="ctr"/>
            <a:r>
              <a:rPr lang="en-GB" sz="20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Manifestation:1</a:t>
            </a:r>
          </a:p>
        </p:txBody>
      </p:sp>
      <p:cxnSp>
        <p:nvCxnSpPr>
          <p:cNvPr id="38" name="Curved Connector 37"/>
          <p:cNvCxnSpPr>
            <a:stCxn id="31" idx="0"/>
            <a:endCxn id="5" idx="4"/>
          </p:cNvCxnSpPr>
          <p:nvPr/>
        </p:nvCxnSpPr>
        <p:spPr>
          <a:xfrm rot="5400000" flipH="1" flipV="1">
            <a:off x="1593390" y="2068215"/>
            <a:ext cx="503501" cy="1"/>
          </a:xfrm>
          <a:prstGeom prst="curvedConnector3">
            <a:avLst>
              <a:gd name="adj1" fmla="val 50000"/>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83700" y="1859651"/>
            <a:ext cx="1415772" cy="338554"/>
          </a:xfrm>
          <a:prstGeom prst="rect">
            <a:avLst/>
          </a:prstGeom>
          <a:noFill/>
        </p:spPr>
        <p:txBody>
          <a:bodyPr wrap="none" rtlCol="0">
            <a:spAutoFit/>
          </a:bodyPr>
          <a:lstStyle/>
          <a:p>
            <a:r>
              <a:rPr lang="en-US" altLang="en-US" sz="1600" dirty="0">
                <a:latin typeface="Arial Unicode MS" panose="020B0604020202020204" pitchFamily="34" charset="-128"/>
              </a:rPr>
              <a:t>rdam:P30139</a:t>
            </a:r>
            <a:endParaRPr lang="en-GB" sz="1600" dirty="0"/>
          </a:p>
        </p:txBody>
      </p:sp>
      <p:sp>
        <p:nvSpPr>
          <p:cNvPr id="40" name="TextBox 39"/>
          <p:cNvSpPr txBox="1"/>
          <p:nvPr/>
        </p:nvSpPr>
        <p:spPr>
          <a:xfrm>
            <a:off x="6603785" y="4502428"/>
            <a:ext cx="1582484" cy="369332"/>
          </a:xfrm>
          <a:prstGeom prst="rect">
            <a:avLst/>
          </a:prstGeom>
          <a:solidFill>
            <a:schemeClr val="bg1"/>
          </a:solidFill>
          <a:ln w="12700">
            <a:solidFill>
              <a:schemeClr val="tx1"/>
            </a:solidFill>
          </a:ln>
        </p:spPr>
        <p:txBody>
          <a:bodyPr wrap="none" rtlCol="0">
            <a:spAutoFit/>
          </a:bodyPr>
          <a:lstStyle/>
          <a:p>
            <a:r>
              <a:rPr lang="en-US" altLang="en-US" dirty="0">
                <a:latin typeface="Arial Unicode MS" panose="020B0604020202020204" pitchFamily="34" charset="-128"/>
              </a:rPr>
              <a:t>"volume"@</a:t>
            </a:r>
            <a:r>
              <a:rPr lang="en-US" altLang="en-US" dirty="0" err="1">
                <a:latin typeface="Arial Unicode MS" panose="020B0604020202020204" pitchFamily="34" charset="-128"/>
              </a:rPr>
              <a:t>en</a:t>
            </a:r>
            <a:endParaRPr lang="en-GB" dirty="0"/>
          </a:p>
        </p:txBody>
      </p:sp>
      <p:sp>
        <p:nvSpPr>
          <p:cNvPr id="41" name="TextBox 40"/>
          <p:cNvSpPr txBox="1"/>
          <p:nvPr/>
        </p:nvSpPr>
        <p:spPr>
          <a:xfrm>
            <a:off x="6603785" y="5226845"/>
            <a:ext cx="2044149" cy="369332"/>
          </a:xfrm>
          <a:prstGeom prst="rect">
            <a:avLst/>
          </a:prstGeom>
          <a:solidFill>
            <a:schemeClr val="bg1"/>
          </a:solidFill>
          <a:ln w="12700">
            <a:solidFill>
              <a:schemeClr val="tx1"/>
            </a:solidFill>
          </a:ln>
        </p:spPr>
        <p:txBody>
          <a:bodyPr wrap="none" rtlCol="0">
            <a:spAutoFit/>
          </a:bodyPr>
          <a:lstStyle/>
          <a:p>
            <a:r>
              <a:rPr lang="en-US" altLang="en-US" dirty="0">
                <a:latin typeface="Arial Unicode MS" panose="020B0604020202020204" pitchFamily="34" charset="-128"/>
              </a:rPr>
              <a:t>"unmediated"@</a:t>
            </a:r>
            <a:r>
              <a:rPr lang="en-US" altLang="en-US" dirty="0" err="1">
                <a:latin typeface="Arial Unicode MS" panose="020B0604020202020204" pitchFamily="34" charset="-128"/>
              </a:rPr>
              <a:t>en</a:t>
            </a:r>
            <a:endParaRPr lang="en-GB" dirty="0"/>
          </a:p>
        </p:txBody>
      </p:sp>
      <p:cxnSp>
        <p:nvCxnSpPr>
          <p:cNvPr id="43" name="Curved Connector 42"/>
          <p:cNvCxnSpPr>
            <a:stCxn id="19" idx="6"/>
            <a:endCxn id="40" idx="1"/>
          </p:cNvCxnSpPr>
          <p:nvPr/>
        </p:nvCxnSpPr>
        <p:spPr>
          <a:xfrm>
            <a:off x="5428513" y="4679053"/>
            <a:ext cx="1175272" cy="8041"/>
          </a:xfrm>
          <a:prstGeom prst="curvedConnector3">
            <a:avLst>
              <a:gd name="adj1" fmla="val 50000"/>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Curved Connector 45"/>
          <p:cNvCxnSpPr>
            <a:stCxn id="21" idx="6"/>
            <a:endCxn id="41" idx="1"/>
          </p:cNvCxnSpPr>
          <p:nvPr/>
        </p:nvCxnSpPr>
        <p:spPr>
          <a:xfrm>
            <a:off x="5482612" y="5411217"/>
            <a:ext cx="1121173" cy="294"/>
          </a:xfrm>
          <a:prstGeom prst="curvedConnector3">
            <a:avLst>
              <a:gd name="adj1" fmla="val 50000"/>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185937" y="2616612"/>
            <a:ext cx="1989647" cy="369332"/>
          </a:xfrm>
          <a:prstGeom prst="rect">
            <a:avLst/>
          </a:prstGeom>
          <a:solidFill>
            <a:schemeClr val="bg1"/>
          </a:solidFill>
          <a:ln w="12700">
            <a:solidFill>
              <a:schemeClr val="tx1"/>
            </a:solidFill>
          </a:ln>
        </p:spPr>
        <p:txBody>
          <a:bodyPr wrap="none" rtlCol="0">
            <a:spAutoFit/>
          </a:bodyPr>
          <a:lstStyle/>
          <a:p>
            <a:r>
              <a:rPr lang="en-US" altLang="en-US" dirty="0">
                <a:latin typeface="Arial Unicode MS" panose="020B0604020202020204" pitchFamily="34" charset="-128"/>
              </a:rPr>
              <a:t>"[United States?]"</a:t>
            </a:r>
            <a:endParaRPr lang="en-GB" dirty="0"/>
          </a:p>
        </p:txBody>
      </p:sp>
      <p:cxnSp>
        <p:nvCxnSpPr>
          <p:cNvPr id="30" name="Curved Connector 29"/>
          <p:cNvCxnSpPr>
            <a:stCxn id="31" idx="6"/>
            <a:endCxn id="27" idx="1"/>
          </p:cNvCxnSpPr>
          <p:nvPr/>
        </p:nvCxnSpPr>
        <p:spPr>
          <a:xfrm>
            <a:off x="3196714" y="2601280"/>
            <a:ext cx="1989223" cy="199998"/>
          </a:xfrm>
          <a:prstGeom prst="curvedConnector3">
            <a:avLst>
              <a:gd name="adj1" fmla="val 50000"/>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005841" y="1483155"/>
            <a:ext cx="2194832" cy="369332"/>
          </a:xfrm>
          <a:prstGeom prst="rect">
            <a:avLst/>
          </a:prstGeom>
          <a:solidFill>
            <a:schemeClr val="bg1"/>
          </a:solidFill>
          <a:ln w="12700">
            <a:solidFill>
              <a:schemeClr val="tx1"/>
            </a:solidFill>
          </a:ln>
        </p:spPr>
        <p:txBody>
          <a:bodyPr wrap="none" rtlCol="0">
            <a:spAutoFit/>
          </a:bodyPr>
          <a:lstStyle/>
          <a:p>
            <a:r>
              <a:rPr lang="en-US" altLang="en-US" dirty="0">
                <a:latin typeface="Arial Unicode MS" panose="020B0604020202020204" pitchFamily="34" charset="-128"/>
              </a:rPr>
              <a:t>"Margaret </a:t>
            </a:r>
            <a:r>
              <a:rPr lang="en-US" altLang="en-US" dirty="0" err="1">
                <a:latin typeface="Arial Unicode MS" panose="020B0604020202020204" pitchFamily="34" charset="-128"/>
              </a:rPr>
              <a:t>Brouwer</a:t>
            </a:r>
            <a:r>
              <a:rPr lang="en-US" altLang="en-US" dirty="0">
                <a:latin typeface="Arial Unicode MS" panose="020B0604020202020204" pitchFamily="34" charset="-128"/>
              </a:rPr>
              <a:t>"</a:t>
            </a:r>
            <a:endParaRPr lang="en-GB" dirty="0"/>
          </a:p>
        </p:txBody>
      </p:sp>
      <p:cxnSp>
        <p:nvCxnSpPr>
          <p:cNvPr id="36" name="Curved Connector 35"/>
          <p:cNvCxnSpPr>
            <a:stCxn id="31" idx="6"/>
            <a:endCxn id="32" idx="1"/>
          </p:cNvCxnSpPr>
          <p:nvPr/>
        </p:nvCxnSpPr>
        <p:spPr>
          <a:xfrm flipV="1">
            <a:off x="3196714" y="1667821"/>
            <a:ext cx="1809127" cy="933459"/>
          </a:xfrm>
          <a:prstGeom prst="curvedConnector3">
            <a:avLst>
              <a:gd name="adj1" fmla="val 50000"/>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403277" y="980785"/>
            <a:ext cx="4327704" cy="369332"/>
          </a:xfrm>
          <a:prstGeom prst="rect">
            <a:avLst/>
          </a:prstGeom>
          <a:solidFill>
            <a:schemeClr val="bg1"/>
          </a:solidFill>
          <a:ln w="12700">
            <a:solidFill>
              <a:schemeClr val="tx1"/>
            </a:solidFill>
          </a:ln>
        </p:spPr>
        <p:txBody>
          <a:bodyPr wrap="none" rtlCol="0">
            <a:spAutoFit/>
          </a:bodyPr>
          <a:lstStyle/>
          <a:p>
            <a:r>
              <a:rPr lang="en-GB" altLang="en-US" dirty="0">
                <a:latin typeface="Arial Unicode MS" panose="020B0604020202020204" pitchFamily="34" charset="-128"/>
              </a:rPr>
              <a:t>"Concerto for violin and chamber music</a:t>
            </a:r>
            <a:r>
              <a:rPr lang="en-US" altLang="en-US" dirty="0">
                <a:latin typeface="Arial Unicode MS" panose="020B0604020202020204" pitchFamily="34" charset="-128"/>
              </a:rPr>
              <a:t>"</a:t>
            </a:r>
            <a:endParaRPr lang="en-GB" dirty="0"/>
          </a:p>
        </p:txBody>
      </p:sp>
      <p:cxnSp>
        <p:nvCxnSpPr>
          <p:cNvPr id="45" name="Curved Connector 44"/>
          <p:cNvCxnSpPr>
            <a:stCxn id="31" idx="6"/>
            <a:endCxn id="44" idx="1"/>
          </p:cNvCxnSpPr>
          <p:nvPr/>
        </p:nvCxnSpPr>
        <p:spPr>
          <a:xfrm flipV="1">
            <a:off x="3196714" y="1165451"/>
            <a:ext cx="1206563" cy="1435829"/>
          </a:xfrm>
          <a:prstGeom prst="curvedConnector3">
            <a:avLst>
              <a:gd name="adj1" fmla="val 50000"/>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185937" y="2029139"/>
            <a:ext cx="3528530" cy="369332"/>
          </a:xfrm>
          <a:prstGeom prst="rect">
            <a:avLst/>
          </a:prstGeom>
          <a:solidFill>
            <a:schemeClr val="bg1"/>
          </a:solidFill>
          <a:ln w="12700">
            <a:solidFill>
              <a:schemeClr val="tx1"/>
            </a:solidFill>
          </a:ln>
        </p:spPr>
        <p:txBody>
          <a:bodyPr wrap="none" rtlCol="0">
            <a:spAutoFit/>
          </a:bodyPr>
          <a:lstStyle/>
          <a:p>
            <a:r>
              <a:rPr lang="en-US" altLang="en-US" dirty="0">
                <a:latin typeface="Arial Unicode MS" panose="020B0604020202020204" pitchFamily="34" charset="-128"/>
              </a:rPr>
              <a:t>"</a:t>
            </a:r>
            <a:r>
              <a:rPr lang="en-US" altLang="en-US" dirty="0" err="1">
                <a:latin typeface="Arial Unicode MS" panose="020B0604020202020204" pitchFamily="34" charset="-128"/>
              </a:rPr>
              <a:t>Brouwer</a:t>
            </a:r>
            <a:r>
              <a:rPr lang="en-US" altLang="en-US" dirty="0">
                <a:latin typeface="Arial Unicode MS" panose="020B0604020202020204" pitchFamily="34" charset="-128"/>
              </a:rPr>
              <a:t> New Music Publishing"</a:t>
            </a:r>
            <a:endParaRPr lang="en-GB" dirty="0"/>
          </a:p>
        </p:txBody>
      </p:sp>
      <p:cxnSp>
        <p:nvCxnSpPr>
          <p:cNvPr id="58" name="Curved Connector 57"/>
          <p:cNvCxnSpPr>
            <a:stCxn id="31" idx="6"/>
            <a:endCxn id="57" idx="1"/>
          </p:cNvCxnSpPr>
          <p:nvPr/>
        </p:nvCxnSpPr>
        <p:spPr>
          <a:xfrm flipV="1">
            <a:off x="3196714" y="2213805"/>
            <a:ext cx="1989223" cy="387475"/>
          </a:xfrm>
          <a:prstGeom prst="curvedConnector3">
            <a:avLst>
              <a:gd name="adj1" fmla="val 50000"/>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Curved Connector 60"/>
          <p:cNvCxnSpPr>
            <a:stCxn id="31" idx="6"/>
            <a:endCxn id="63" idx="1"/>
          </p:cNvCxnSpPr>
          <p:nvPr/>
        </p:nvCxnSpPr>
        <p:spPr>
          <a:xfrm>
            <a:off x="3196714" y="2601280"/>
            <a:ext cx="1169947" cy="1360571"/>
          </a:xfrm>
          <a:prstGeom prst="curvedConnector3">
            <a:avLst>
              <a:gd name="adj1" fmla="val 50000"/>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366661" y="3777185"/>
            <a:ext cx="976549" cy="369332"/>
          </a:xfrm>
          <a:prstGeom prst="rect">
            <a:avLst/>
          </a:prstGeom>
          <a:solidFill>
            <a:schemeClr val="bg1"/>
          </a:solidFill>
          <a:ln w="12700">
            <a:solidFill>
              <a:schemeClr val="tx1"/>
            </a:solidFill>
          </a:ln>
        </p:spPr>
        <p:txBody>
          <a:bodyPr wrap="none" rtlCol="0">
            <a:spAutoFit/>
          </a:bodyPr>
          <a:lstStyle/>
          <a:p>
            <a:r>
              <a:rPr lang="en-US" altLang="en-US" dirty="0">
                <a:latin typeface="Arial Unicode MS" panose="020B0604020202020204" pitchFamily="34" charset="-128"/>
              </a:rPr>
              <a:t>"42 cm"</a:t>
            </a:r>
            <a:endParaRPr lang="en-GB" dirty="0"/>
          </a:p>
        </p:txBody>
      </p:sp>
      <p:sp>
        <p:nvSpPr>
          <p:cNvPr id="83" name="TextBox 82"/>
          <p:cNvSpPr txBox="1"/>
          <p:nvPr/>
        </p:nvSpPr>
        <p:spPr>
          <a:xfrm>
            <a:off x="3581933" y="5883705"/>
            <a:ext cx="1900679" cy="519351"/>
          </a:xfrm>
          <a:prstGeom prst="ellipse">
            <a:avLst/>
          </a:prstGeom>
          <a:solidFill>
            <a:srgbClr val="EACBC9"/>
          </a:solidFill>
          <a:ln w="12700">
            <a:solidFill>
              <a:schemeClr val="tx1"/>
            </a:solidFill>
          </a:ln>
        </p:spPr>
        <p:style>
          <a:lnRef idx="3">
            <a:schemeClr val="lt1"/>
          </a:lnRef>
          <a:fillRef idx="1">
            <a:schemeClr val="accent5"/>
          </a:fillRef>
          <a:effectRef idx="1">
            <a:schemeClr val="accent5"/>
          </a:effectRef>
          <a:fontRef idx="minor">
            <a:schemeClr val="lt1"/>
          </a:fontRef>
        </p:style>
        <p:txBody>
          <a:bodyPr wrap="none" rtlCol="0">
            <a:spAutoFit/>
          </a:bodyPr>
          <a:lstStyle/>
          <a:p>
            <a:pPr algn="ctr"/>
            <a:r>
              <a:rPr lang="en-US" altLang="en-US" dirty="0">
                <a:solidFill>
                  <a:schemeClr val="tx1"/>
                </a:solidFill>
                <a:latin typeface="Arial Unicode MS" panose="020B0604020202020204" pitchFamily="34" charset="-128"/>
              </a:rPr>
              <a:t>rdami:1001</a:t>
            </a:r>
            <a:endParaRPr lang="en-GB"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cxnSp>
        <p:nvCxnSpPr>
          <p:cNvPr id="85" name="Curved Connector 84"/>
          <p:cNvCxnSpPr>
            <a:stCxn id="31" idx="5"/>
            <a:endCxn id="83" idx="2"/>
          </p:cNvCxnSpPr>
          <p:nvPr/>
        </p:nvCxnSpPr>
        <p:spPr>
          <a:xfrm rot="16200000" flipH="1">
            <a:off x="1519800" y="4081247"/>
            <a:ext cx="3343181" cy="781086"/>
          </a:xfrm>
          <a:prstGeom prst="curved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4" name="Curved Connector 113"/>
          <p:cNvCxnSpPr>
            <a:stCxn id="83" idx="6"/>
            <a:endCxn id="118" idx="1"/>
          </p:cNvCxnSpPr>
          <p:nvPr/>
        </p:nvCxnSpPr>
        <p:spPr>
          <a:xfrm flipV="1">
            <a:off x="5482612" y="6135929"/>
            <a:ext cx="1121173" cy="7452"/>
          </a:xfrm>
          <a:prstGeom prst="curvedConnector3">
            <a:avLst>
              <a:gd name="adj1" fmla="val 50000"/>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6603785" y="5951263"/>
            <a:ext cx="1877437" cy="369332"/>
          </a:xfrm>
          <a:prstGeom prst="rect">
            <a:avLst/>
          </a:prstGeom>
          <a:solidFill>
            <a:schemeClr val="bg1"/>
          </a:solidFill>
          <a:ln w="12700">
            <a:solidFill>
              <a:schemeClr val="tx1"/>
            </a:solidFill>
          </a:ln>
        </p:spPr>
        <p:txBody>
          <a:bodyPr wrap="none" rtlCol="0">
            <a:spAutoFit/>
          </a:bodyPr>
          <a:lstStyle/>
          <a:p>
            <a:r>
              <a:rPr lang="en-US" altLang="en-US" dirty="0">
                <a:latin typeface="Arial Unicode MS" panose="020B0604020202020204" pitchFamily="34" charset="-128"/>
              </a:rPr>
              <a:t>"single unit"@</a:t>
            </a:r>
            <a:r>
              <a:rPr lang="en-US" altLang="en-US" dirty="0" err="1">
                <a:latin typeface="Arial Unicode MS" panose="020B0604020202020204" pitchFamily="34" charset="-128"/>
              </a:rPr>
              <a:t>en</a:t>
            </a:r>
            <a:endParaRPr lang="en-GB" dirty="0"/>
          </a:p>
        </p:txBody>
      </p:sp>
      <p:sp>
        <p:nvSpPr>
          <p:cNvPr id="2" name="Oval 1"/>
          <p:cNvSpPr/>
          <p:nvPr/>
        </p:nvSpPr>
        <p:spPr>
          <a:xfrm>
            <a:off x="3412848" y="4995349"/>
            <a:ext cx="2221334" cy="815804"/>
          </a:xfrm>
          <a:prstGeom prst="ellipse">
            <a:avLst/>
          </a:prstGeom>
          <a:noFill/>
          <a:ln>
            <a:solidFill>
              <a:schemeClr val="accent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293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1000"/>
                                        <p:tgtEl>
                                          <p:spTgt spid="39"/>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1000"/>
                                        <p:tgtEl>
                                          <p:spTgt spid="44"/>
                                        </p:tgtEl>
                                      </p:cBhvr>
                                    </p:animEffect>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1000"/>
                                        <p:tgtEl>
                                          <p:spTgt spid="36"/>
                                        </p:tgtEl>
                                      </p:cBhvr>
                                    </p:animEffect>
                                  </p:childTnLst>
                                </p:cTn>
                              </p:par>
                            </p:childTnLst>
                          </p:cTn>
                        </p:par>
                        <p:par>
                          <p:cTn id="27" fill="hold">
                            <p:stCondLst>
                              <p:cond delay="5000"/>
                            </p:stCondLst>
                            <p:childTnLst>
                              <p:par>
                                <p:cTn id="28" presetID="10" presetClass="entr" presetSubtype="0"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1000"/>
                                        <p:tgtEl>
                                          <p:spTgt spid="32"/>
                                        </p:tgtEl>
                                      </p:cBhvr>
                                    </p:animEffect>
                                  </p:childTnLst>
                                </p:cTn>
                              </p:par>
                            </p:childTnLst>
                          </p:cTn>
                        </p:par>
                        <p:par>
                          <p:cTn id="31" fill="hold">
                            <p:stCondLst>
                              <p:cond delay="6000"/>
                            </p:stCondLst>
                            <p:childTnLst>
                              <p:par>
                                <p:cTn id="32" presetID="10"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childTnLst>
                                </p:cTn>
                              </p:par>
                            </p:childTnLst>
                          </p:cTn>
                        </p:par>
                        <p:par>
                          <p:cTn id="35" fill="hold">
                            <p:stCondLst>
                              <p:cond delay="7000"/>
                            </p:stCondLst>
                            <p:childTnLst>
                              <p:par>
                                <p:cTn id="36" presetID="10"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1000"/>
                                        <p:tgtEl>
                                          <p:spTgt spid="57"/>
                                        </p:tgtEl>
                                      </p:cBhvr>
                                    </p:animEffect>
                                  </p:childTnLst>
                                </p:cTn>
                              </p:par>
                            </p:childTnLst>
                          </p:cTn>
                        </p:par>
                        <p:par>
                          <p:cTn id="39" fill="hold">
                            <p:stCondLst>
                              <p:cond delay="8000"/>
                            </p:stCondLst>
                            <p:childTnLst>
                              <p:par>
                                <p:cTn id="40" presetID="10" presetClass="entr" presetSubtype="0"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childTnLst>
                                </p:cTn>
                              </p:par>
                            </p:childTnLst>
                          </p:cTn>
                        </p:par>
                        <p:par>
                          <p:cTn id="43" fill="hold">
                            <p:stCondLst>
                              <p:cond delay="9000"/>
                            </p:stCondLst>
                            <p:childTnLst>
                              <p:par>
                                <p:cTn id="44" presetID="10" presetClass="entr" presetSubtype="0"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childTnLst>
                                </p:cTn>
                              </p:par>
                            </p:childTnLst>
                          </p:cTn>
                        </p:par>
                        <p:par>
                          <p:cTn id="47" fill="hold">
                            <p:stCondLst>
                              <p:cond delay="10000"/>
                            </p:stCondLst>
                            <p:childTnLst>
                              <p:par>
                                <p:cTn id="48" presetID="10" presetClass="entr" presetSubtype="0"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childTnLst>
                                </p:cTn>
                              </p:par>
                            </p:childTnLst>
                          </p:cTn>
                        </p:par>
                        <p:par>
                          <p:cTn id="51" fill="hold">
                            <p:stCondLst>
                              <p:cond delay="11000"/>
                            </p:stCondLst>
                            <p:childTnLst>
                              <p:par>
                                <p:cTn id="52" presetID="10" presetClass="entr" presetSubtype="0"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childTnLst>
                                </p:cTn>
                              </p:par>
                            </p:childTnLst>
                          </p:cTn>
                        </p:par>
                        <p:par>
                          <p:cTn id="55" fill="hold">
                            <p:stCondLst>
                              <p:cond delay="12000"/>
                            </p:stCondLst>
                            <p:childTnLst>
                              <p:par>
                                <p:cTn id="56" presetID="10" presetClass="entr" presetSubtype="0" fill="hold" nodeType="after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fade">
                                      <p:cBhvr>
                                        <p:cTn id="58" dur="1000"/>
                                        <p:tgtEl>
                                          <p:spTgt spid="61"/>
                                        </p:tgtEl>
                                      </p:cBhvr>
                                    </p:animEffect>
                                  </p:childTnLst>
                                </p:cTn>
                              </p:par>
                            </p:childTnLst>
                          </p:cTn>
                        </p:par>
                        <p:par>
                          <p:cTn id="59" fill="hold">
                            <p:stCondLst>
                              <p:cond delay="13000"/>
                            </p:stCondLst>
                            <p:childTnLst>
                              <p:par>
                                <p:cTn id="60" presetID="10" presetClass="entr" presetSubtype="0" fill="hold" grpId="0"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1000"/>
                                        <p:tgtEl>
                                          <p:spTgt spid="63"/>
                                        </p:tgtEl>
                                      </p:cBhvr>
                                    </p:animEffect>
                                  </p:childTnLst>
                                </p:cTn>
                              </p:par>
                            </p:childTnLst>
                          </p:cTn>
                        </p:par>
                        <p:par>
                          <p:cTn id="63" fill="hold">
                            <p:stCondLst>
                              <p:cond delay="14000"/>
                            </p:stCondLst>
                            <p:childTnLst>
                              <p:par>
                                <p:cTn id="64" presetID="10" presetClass="entr" presetSubtype="0" fill="hold"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1000"/>
                                        <p:tgtEl>
                                          <p:spTgt spid="13"/>
                                        </p:tgtEl>
                                      </p:cBhvr>
                                    </p:animEffect>
                                  </p:childTnLst>
                                </p:cTn>
                              </p:par>
                            </p:childTnLst>
                          </p:cTn>
                        </p:par>
                        <p:par>
                          <p:cTn id="67" fill="hold">
                            <p:stCondLst>
                              <p:cond delay="15000"/>
                            </p:stCondLst>
                            <p:childTnLst>
                              <p:par>
                                <p:cTn id="68" presetID="10" presetClass="entr" presetSubtype="0"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childTnLst>
                                </p:cTn>
                              </p:par>
                            </p:childTnLst>
                          </p:cTn>
                        </p:par>
                        <p:par>
                          <p:cTn id="71" fill="hold">
                            <p:stCondLst>
                              <p:cond delay="16000"/>
                            </p:stCondLst>
                            <p:childTnLst>
                              <p:par>
                                <p:cTn id="72" presetID="10" presetClass="entr" presetSubtype="0" fill="hold"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fade">
                                      <p:cBhvr>
                                        <p:cTn id="74" dur="1000"/>
                                        <p:tgtEl>
                                          <p:spTgt spid="43"/>
                                        </p:tgtEl>
                                      </p:cBhvr>
                                    </p:animEffect>
                                  </p:childTnLst>
                                </p:cTn>
                              </p:par>
                            </p:childTnLst>
                          </p:cTn>
                        </p:par>
                        <p:par>
                          <p:cTn id="75" fill="hold">
                            <p:stCondLst>
                              <p:cond delay="17000"/>
                            </p:stCondLst>
                            <p:childTnLst>
                              <p:par>
                                <p:cTn id="76" presetID="10" presetClass="entr" presetSubtype="0"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1000"/>
                                        <p:tgtEl>
                                          <p:spTgt spid="40"/>
                                        </p:tgtEl>
                                      </p:cBhvr>
                                    </p:animEffect>
                                  </p:childTnLst>
                                </p:cTn>
                              </p:par>
                            </p:childTnLst>
                          </p:cTn>
                        </p:par>
                        <p:par>
                          <p:cTn id="79" fill="hold">
                            <p:stCondLst>
                              <p:cond delay="18000"/>
                            </p:stCondLst>
                            <p:childTnLst>
                              <p:par>
                                <p:cTn id="80" presetID="10" presetClass="entr" presetSubtype="0" fill="hold" nodeType="after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1000"/>
                                        <p:tgtEl>
                                          <p:spTgt spid="14"/>
                                        </p:tgtEl>
                                      </p:cBhvr>
                                    </p:animEffect>
                                  </p:childTnLst>
                                </p:cTn>
                              </p:par>
                            </p:childTnLst>
                          </p:cTn>
                        </p:par>
                        <p:par>
                          <p:cTn id="83" fill="hold">
                            <p:stCondLst>
                              <p:cond delay="19000"/>
                            </p:stCondLst>
                            <p:childTnLst>
                              <p:par>
                                <p:cTn id="84" presetID="10" presetClass="entr" presetSubtype="0"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1000"/>
                                        <p:tgtEl>
                                          <p:spTgt spid="21"/>
                                        </p:tgtEl>
                                      </p:cBhvr>
                                    </p:animEffect>
                                  </p:childTnLst>
                                </p:cTn>
                              </p:par>
                            </p:childTnLst>
                          </p:cTn>
                        </p:par>
                        <p:par>
                          <p:cTn id="87" fill="hold">
                            <p:stCondLst>
                              <p:cond delay="20000"/>
                            </p:stCondLst>
                            <p:childTnLst>
                              <p:par>
                                <p:cTn id="88" presetID="10" presetClass="entr" presetSubtype="0" fill="hold" nodeType="after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childTnLst>
                                </p:cTn>
                              </p:par>
                            </p:childTnLst>
                          </p:cTn>
                        </p:par>
                        <p:par>
                          <p:cTn id="91" fill="hold">
                            <p:stCondLst>
                              <p:cond delay="21000"/>
                            </p:stCondLst>
                            <p:childTnLst>
                              <p:par>
                                <p:cTn id="92" presetID="10" presetClass="entr" presetSubtype="0" fill="hold" grpId="0" nodeType="after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1000"/>
                                        <p:tgtEl>
                                          <p:spTgt spid="41"/>
                                        </p:tgtEl>
                                      </p:cBhvr>
                                    </p:animEffect>
                                  </p:childTnLst>
                                </p:cTn>
                              </p:par>
                            </p:childTnLst>
                          </p:cTn>
                        </p:par>
                        <p:par>
                          <p:cTn id="95" fill="hold">
                            <p:stCondLst>
                              <p:cond delay="22000"/>
                            </p:stCondLst>
                            <p:childTnLst>
                              <p:par>
                                <p:cTn id="96" presetID="10" presetClass="entr" presetSubtype="0" fill="hold" nodeType="after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childTnLst>
                                </p:cTn>
                              </p:par>
                            </p:childTnLst>
                          </p:cTn>
                        </p:par>
                        <p:par>
                          <p:cTn id="99" fill="hold">
                            <p:stCondLst>
                              <p:cond delay="23000"/>
                            </p:stCondLst>
                            <p:childTnLst>
                              <p:par>
                                <p:cTn id="100" presetID="10" presetClass="entr" presetSubtype="0"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Effect transition="in" filter="fade">
                                      <p:cBhvr>
                                        <p:cTn id="102" dur="1000"/>
                                        <p:tgtEl>
                                          <p:spTgt spid="83"/>
                                        </p:tgtEl>
                                      </p:cBhvr>
                                    </p:animEffect>
                                  </p:childTnLst>
                                </p:cTn>
                              </p:par>
                            </p:childTnLst>
                          </p:cTn>
                        </p:par>
                        <p:par>
                          <p:cTn id="103" fill="hold">
                            <p:stCondLst>
                              <p:cond delay="24000"/>
                            </p:stCondLst>
                            <p:childTnLst>
                              <p:par>
                                <p:cTn id="104" presetID="10" presetClass="entr" presetSubtype="0" fill="hold" nodeType="afterEffect">
                                  <p:stCondLst>
                                    <p:cond delay="0"/>
                                  </p:stCondLst>
                                  <p:childTnLst>
                                    <p:set>
                                      <p:cBhvr>
                                        <p:cTn id="105" dur="1" fill="hold">
                                          <p:stCondLst>
                                            <p:cond delay="0"/>
                                          </p:stCondLst>
                                        </p:cTn>
                                        <p:tgtEl>
                                          <p:spTgt spid="114"/>
                                        </p:tgtEl>
                                        <p:attrNameLst>
                                          <p:attrName>style.visibility</p:attrName>
                                        </p:attrNameLst>
                                      </p:cBhvr>
                                      <p:to>
                                        <p:strVal val="visible"/>
                                      </p:to>
                                    </p:set>
                                    <p:animEffect transition="in" filter="fade">
                                      <p:cBhvr>
                                        <p:cTn id="106" dur="1000"/>
                                        <p:tgtEl>
                                          <p:spTgt spid="114"/>
                                        </p:tgtEl>
                                      </p:cBhvr>
                                    </p:animEffect>
                                  </p:childTnLst>
                                </p:cTn>
                              </p:par>
                            </p:childTnLst>
                          </p:cTn>
                        </p:par>
                        <p:par>
                          <p:cTn id="107" fill="hold">
                            <p:stCondLst>
                              <p:cond delay="25000"/>
                            </p:stCondLst>
                            <p:childTnLst>
                              <p:par>
                                <p:cTn id="108" presetID="10" presetClass="entr" presetSubtype="0" fill="hold" grpId="0" nodeType="afterEffect">
                                  <p:stCondLst>
                                    <p:cond delay="0"/>
                                  </p:stCondLst>
                                  <p:childTnLst>
                                    <p:set>
                                      <p:cBhvr>
                                        <p:cTn id="109" dur="1" fill="hold">
                                          <p:stCondLst>
                                            <p:cond delay="0"/>
                                          </p:stCondLst>
                                        </p:cTn>
                                        <p:tgtEl>
                                          <p:spTgt spid="118"/>
                                        </p:tgtEl>
                                        <p:attrNameLst>
                                          <p:attrName>style.visibility</p:attrName>
                                        </p:attrNameLst>
                                      </p:cBhvr>
                                      <p:to>
                                        <p:strVal val="visible"/>
                                      </p:to>
                                    </p:set>
                                    <p:animEffect transition="in" filter="fade">
                                      <p:cBhvr>
                                        <p:cTn id="110" dur="1000"/>
                                        <p:tgtEl>
                                          <p:spTgt spid="118"/>
                                        </p:tgtEl>
                                      </p:cBhvr>
                                    </p:animEffect>
                                  </p:childTnLst>
                                </p:cTn>
                              </p:par>
                            </p:childTnLst>
                          </p:cTn>
                        </p:par>
                        <p:par>
                          <p:cTn id="111" fill="hold">
                            <p:stCondLst>
                              <p:cond delay="26000"/>
                            </p:stCondLst>
                            <p:childTnLst>
                              <p:par>
                                <p:cTn id="112" presetID="10" presetClass="entr" presetSubtype="0" fill="hold" nodeType="afterEffect">
                                  <p:stCondLst>
                                    <p:cond delay="0"/>
                                  </p:stCondLst>
                                  <p:childTnLst>
                                    <p:set>
                                      <p:cBhvr>
                                        <p:cTn id="113" dur="1" fill="hold">
                                          <p:stCondLst>
                                            <p:cond delay="0"/>
                                          </p:stCondLst>
                                        </p:cTn>
                                        <p:tgtEl>
                                          <p:spTgt spid="15"/>
                                        </p:tgtEl>
                                        <p:attrNameLst>
                                          <p:attrName>style.visibility</p:attrName>
                                        </p:attrNameLst>
                                      </p:cBhvr>
                                      <p:to>
                                        <p:strVal val="visible"/>
                                      </p:to>
                                    </p:set>
                                    <p:animEffect transition="in" filter="fade">
                                      <p:cBhvr>
                                        <p:cTn id="114" dur="1000"/>
                                        <p:tgtEl>
                                          <p:spTgt spid="15"/>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fade">
                                      <p:cBhvr>
                                        <p:cTn id="117" dur="1000"/>
                                        <p:tgtEl>
                                          <p:spTgt spid="33"/>
                                        </p:tgtEl>
                                      </p:cBhvr>
                                    </p:animEffect>
                                  </p:childTnLst>
                                </p:cTn>
                              </p:par>
                            </p:childTnLst>
                          </p:cTn>
                        </p:par>
                        <p:par>
                          <p:cTn id="118" fill="hold">
                            <p:stCondLst>
                              <p:cond delay="27000"/>
                            </p:stCondLst>
                            <p:childTnLst>
                              <p:par>
                                <p:cTn id="119" presetID="10" presetClass="entr" presetSubtype="0" fill="hold" grpId="0" nodeType="afterEffect">
                                  <p:stCondLst>
                                    <p:cond delay="0"/>
                                  </p:stCondLst>
                                  <p:childTnLst>
                                    <p:set>
                                      <p:cBhvr>
                                        <p:cTn id="120" dur="1" fill="hold">
                                          <p:stCondLst>
                                            <p:cond delay="0"/>
                                          </p:stCondLst>
                                        </p:cTn>
                                        <p:tgtEl>
                                          <p:spTgt spid="23"/>
                                        </p:tgtEl>
                                        <p:attrNameLst>
                                          <p:attrName>style.visibility</p:attrName>
                                        </p:attrNameLst>
                                      </p:cBhvr>
                                      <p:to>
                                        <p:strVal val="visible"/>
                                      </p:to>
                                    </p:set>
                                    <p:animEffect transition="in" filter="fade">
                                      <p:cBhvr>
                                        <p:cTn id="121" dur="1000"/>
                                        <p:tgtEl>
                                          <p:spTgt spid="23"/>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
                                        </p:tgtEl>
                                        <p:attrNameLst>
                                          <p:attrName>style.visibility</p:attrName>
                                        </p:attrNameLst>
                                      </p:cBhvr>
                                      <p:to>
                                        <p:strVal val="visible"/>
                                      </p:to>
                                    </p:set>
                                    <p:animEffect transition="in" filter="fade">
                                      <p:cBhvr>
                                        <p:cTn id="1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33" grpId="0"/>
      <p:bldP spid="19" grpId="0" animBg="1"/>
      <p:bldP spid="21" grpId="0" animBg="1"/>
      <p:bldP spid="23" grpId="0" animBg="1"/>
      <p:bldP spid="39" grpId="0"/>
      <p:bldP spid="40" grpId="0" animBg="1"/>
      <p:bldP spid="41" grpId="0" animBg="1"/>
      <p:bldP spid="27" grpId="0" animBg="1"/>
      <p:bldP spid="32" grpId="0" animBg="1"/>
      <p:bldP spid="44" grpId="0" animBg="1"/>
      <p:bldP spid="57" grpId="0" animBg="1"/>
      <p:bldP spid="63" grpId="0" animBg="1"/>
      <p:bldP spid="83" grpId="0" animBg="1"/>
      <p:bldP spid="11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3555" y="1001567"/>
            <a:ext cx="6612371" cy="5308925"/>
          </a:xfrm>
          <a:prstGeom prst="rect">
            <a:avLst/>
          </a:prstGeom>
        </p:spPr>
      </p:pic>
      <p:sp>
        <p:nvSpPr>
          <p:cNvPr id="3" name="TextBox 2"/>
          <p:cNvSpPr txBox="1"/>
          <p:nvPr/>
        </p:nvSpPr>
        <p:spPr>
          <a:xfrm>
            <a:off x="221242" y="212436"/>
            <a:ext cx="8197372" cy="523220"/>
          </a:xfrm>
          <a:prstGeom prst="rect">
            <a:avLst/>
          </a:prstGeom>
          <a:noFill/>
        </p:spPr>
        <p:txBody>
          <a:bodyPr wrap="none" rtlCol="0">
            <a:spAutoFit/>
          </a:bodyPr>
          <a:lstStyle/>
          <a:p>
            <a:r>
              <a:rPr lang="en-GB" sz="2800" dirty="0"/>
              <a:t>RDA Registry for linked data in Open Metadata Registry</a:t>
            </a:r>
          </a:p>
        </p:txBody>
      </p:sp>
      <p:sp>
        <p:nvSpPr>
          <p:cNvPr id="4" name="Oval 3"/>
          <p:cNvSpPr/>
          <p:nvPr/>
        </p:nvSpPr>
        <p:spPr>
          <a:xfrm>
            <a:off x="3786909" y="2992582"/>
            <a:ext cx="4082473" cy="7573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a:off x="1200727" y="5144655"/>
            <a:ext cx="526473" cy="665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602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631960" y="2653511"/>
            <a:ext cx="2122697" cy="369332"/>
          </a:xfrm>
          <a:prstGeom prst="rect">
            <a:avLst/>
          </a:prstGeom>
          <a:solidFill>
            <a:schemeClr val="bg1"/>
          </a:solidFill>
          <a:ln w="12700">
            <a:solidFill>
              <a:schemeClr val="tx1"/>
            </a:solidFill>
          </a:ln>
        </p:spPr>
        <p:txBody>
          <a:bodyPr wrap="none" rtlCol="0">
            <a:spAutoFit/>
          </a:bodyPr>
          <a:lstStyle/>
          <a:p>
            <a:r>
              <a:rPr lang="en-US" altLang="en-US" dirty="0">
                <a:latin typeface="Arial Unicode MS" panose="020B0604020202020204" pitchFamily="34" charset="-128"/>
              </a:rPr>
              <a:t>"</a:t>
            </a:r>
            <a:r>
              <a:rPr lang="en-GB" dirty="0"/>
              <a:t>sin </a:t>
            </a:r>
            <a:r>
              <a:rPr lang="en-GB" dirty="0" err="1"/>
              <a:t>mediación</a:t>
            </a:r>
            <a:r>
              <a:rPr lang="en-US" altLang="en-US" dirty="0">
                <a:latin typeface="Arial Unicode MS" panose="020B0604020202020204" pitchFamily="34" charset="-128"/>
              </a:rPr>
              <a:t>"@</a:t>
            </a:r>
            <a:r>
              <a:rPr lang="en-US" altLang="en-US" dirty="0" err="1">
                <a:latin typeface="Arial Unicode MS" panose="020B0604020202020204" pitchFamily="34" charset="-128"/>
              </a:rPr>
              <a:t>es</a:t>
            </a:r>
            <a:endParaRPr lang="en-GB" dirty="0"/>
          </a:p>
        </p:txBody>
      </p:sp>
      <p:cxnSp>
        <p:nvCxnSpPr>
          <p:cNvPr id="16" name="Curved Connector 15"/>
          <p:cNvCxnSpPr>
            <a:stCxn id="21" idx="6"/>
            <a:endCxn id="11" idx="1"/>
          </p:cNvCxnSpPr>
          <p:nvPr/>
        </p:nvCxnSpPr>
        <p:spPr>
          <a:xfrm flipV="1">
            <a:off x="2831775" y="2838177"/>
            <a:ext cx="1800185" cy="683632"/>
          </a:xfrm>
          <a:prstGeom prst="curved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31096" y="3262133"/>
            <a:ext cx="1900679" cy="519351"/>
          </a:xfrm>
          <a:prstGeom prst="ellipse">
            <a:avLst/>
          </a:prstGeom>
          <a:solidFill>
            <a:srgbClr val="EACBC9"/>
          </a:solidFill>
          <a:ln w="12700">
            <a:solidFill>
              <a:schemeClr val="tx1"/>
            </a:solidFill>
          </a:ln>
        </p:spPr>
        <p:style>
          <a:lnRef idx="3">
            <a:schemeClr val="lt1"/>
          </a:lnRef>
          <a:fillRef idx="1">
            <a:schemeClr val="accent5"/>
          </a:fillRef>
          <a:effectRef idx="1">
            <a:schemeClr val="accent5"/>
          </a:effectRef>
          <a:fontRef idx="minor">
            <a:schemeClr val="lt1"/>
          </a:fontRef>
        </p:style>
        <p:txBody>
          <a:bodyPr wrap="none" rtlCol="0">
            <a:spAutoFit/>
          </a:bodyPr>
          <a:lstStyle/>
          <a:p>
            <a:pPr algn="ctr"/>
            <a:r>
              <a:rPr lang="en-US" altLang="en-US" dirty="0">
                <a:solidFill>
                  <a:schemeClr val="tx1"/>
                </a:solidFill>
                <a:latin typeface="Arial Unicode MS" panose="020B0604020202020204" pitchFamily="34" charset="-128"/>
              </a:rPr>
              <a:t>rdamt:1007</a:t>
            </a:r>
            <a:endParaRPr lang="en-GB"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2" name="TextBox 21"/>
          <p:cNvSpPr txBox="1"/>
          <p:nvPr/>
        </p:nvSpPr>
        <p:spPr>
          <a:xfrm>
            <a:off x="221242" y="212436"/>
            <a:ext cx="3608680" cy="523220"/>
          </a:xfrm>
          <a:prstGeom prst="rect">
            <a:avLst/>
          </a:prstGeom>
          <a:noFill/>
        </p:spPr>
        <p:txBody>
          <a:bodyPr wrap="none" rtlCol="0">
            <a:spAutoFit/>
          </a:bodyPr>
          <a:lstStyle/>
          <a:p>
            <a:r>
              <a:rPr lang="en-GB" sz="2800" dirty="0"/>
              <a:t>Multilingual linked data</a:t>
            </a:r>
          </a:p>
        </p:txBody>
      </p:sp>
      <p:sp>
        <p:nvSpPr>
          <p:cNvPr id="41" name="TextBox 40"/>
          <p:cNvSpPr txBox="1"/>
          <p:nvPr/>
        </p:nvSpPr>
        <p:spPr>
          <a:xfrm>
            <a:off x="4631960" y="3337143"/>
            <a:ext cx="2044149" cy="369332"/>
          </a:xfrm>
          <a:prstGeom prst="rect">
            <a:avLst/>
          </a:prstGeom>
          <a:solidFill>
            <a:schemeClr val="bg1"/>
          </a:solidFill>
          <a:ln w="12700">
            <a:solidFill>
              <a:schemeClr val="tx1"/>
            </a:solidFill>
          </a:ln>
        </p:spPr>
        <p:txBody>
          <a:bodyPr wrap="none" rtlCol="0">
            <a:spAutoFit/>
          </a:bodyPr>
          <a:lstStyle/>
          <a:p>
            <a:r>
              <a:rPr lang="en-US" altLang="en-US" dirty="0">
                <a:latin typeface="Arial Unicode MS" panose="020B0604020202020204" pitchFamily="34" charset="-128"/>
              </a:rPr>
              <a:t>"unmediated"@</a:t>
            </a:r>
            <a:r>
              <a:rPr lang="en-US" altLang="en-US" dirty="0" err="1">
                <a:latin typeface="Arial Unicode MS" panose="020B0604020202020204" pitchFamily="34" charset="-128"/>
              </a:rPr>
              <a:t>en</a:t>
            </a:r>
            <a:endParaRPr lang="en-GB" dirty="0"/>
          </a:p>
        </p:txBody>
      </p:sp>
      <p:cxnSp>
        <p:nvCxnSpPr>
          <p:cNvPr id="46" name="Curved Connector 45"/>
          <p:cNvCxnSpPr>
            <a:stCxn id="21" idx="6"/>
            <a:endCxn id="41" idx="1"/>
          </p:cNvCxnSpPr>
          <p:nvPr/>
        </p:nvCxnSpPr>
        <p:spPr>
          <a:xfrm>
            <a:off x="2831775" y="3521809"/>
            <a:ext cx="1800185" cy="12700"/>
          </a:xfrm>
          <a:prstGeom prst="curvedConnector3">
            <a:avLst>
              <a:gd name="adj1" fmla="val 50000"/>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631960" y="1969879"/>
            <a:ext cx="3736920" cy="369332"/>
          </a:xfrm>
          <a:prstGeom prst="rect">
            <a:avLst/>
          </a:prstGeom>
          <a:solidFill>
            <a:schemeClr val="bg1"/>
          </a:solidFill>
          <a:ln w="12700">
            <a:solidFill>
              <a:schemeClr val="tx1"/>
            </a:solidFill>
          </a:ln>
        </p:spPr>
        <p:txBody>
          <a:bodyPr wrap="none" rtlCol="0">
            <a:spAutoFit/>
          </a:bodyPr>
          <a:lstStyle/>
          <a:p>
            <a:r>
              <a:rPr lang="en-US" altLang="en-US" dirty="0">
                <a:latin typeface="Arial Unicode MS" panose="020B0604020202020204" pitchFamily="34" charset="-128"/>
              </a:rPr>
              <a:t>"</a:t>
            </a:r>
            <a:r>
              <a:rPr lang="en-US" altLang="en-US" dirty="0" err="1">
                <a:latin typeface="Arial Unicode MS" panose="020B0604020202020204" pitchFamily="34" charset="-128"/>
              </a:rPr>
              <a:t>ohne</a:t>
            </a:r>
            <a:r>
              <a:rPr lang="en-US" altLang="en-US" dirty="0">
                <a:latin typeface="Arial Unicode MS" panose="020B0604020202020204" pitchFamily="34" charset="-128"/>
              </a:rPr>
              <a:t> </a:t>
            </a:r>
            <a:r>
              <a:rPr lang="en-US" altLang="en-US" dirty="0" err="1">
                <a:latin typeface="Arial Unicode MS" panose="020B0604020202020204" pitchFamily="34" charset="-128"/>
              </a:rPr>
              <a:t>Hilfsmittel</a:t>
            </a:r>
            <a:r>
              <a:rPr lang="en-US" altLang="en-US" dirty="0">
                <a:latin typeface="Arial Unicode MS" panose="020B0604020202020204" pitchFamily="34" charset="-128"/>
              </a:rPr>
              <a:t> </a:t>
            </a:r>
            <a:r>
              <a:rPr lang="en-US" altLang="en-US" dirty="0" err="1">
                <a:latin typeface="Arial Unicode MS" panose="020B0604020202020204" pitchFamily="34" charset="-128"/>
              </a:rPr>
              <a:t>zu</a:t>
            </a:r>
            <a:r>
              <a:rPr lang="en-US" altLang="en-US" dirty="0">
                <a:latin typeface="Arial Unicode MS" panose="020B0604020202020204" pitchFamily="34" charset="-128"/>
              </a:rPr>
              <a:t> </a:t>
            </a:r>
            <a:r>
              <a:rPr lang="en-US" altLang="en-US" dirty="0" err="1">
                <a:latin typeface="Arial Unicode MS" panose="020B0604020202020204" pitchFamily="34" charset="-128"/>
              </a:rPr>
              <a:t>benutzen</a:t>
            </a:r>
            <a:r>
              <a:rPr lang="en-US" altLang="en-US" dirty="0">
                <a:latin typeface="Arial Unicode MS" panose="020B0604020202020204" pitchFamily="34" charset="-128"/>
              </a:rPr>
              <a:t>"@de</a:t>
            </a:r>
            <a:endParaRPr lang="en-GB" dirty="0"/>
          </a:p>
        </p:txBody>
      </p:sp>
      <p:cxnSp>
        <p:nvCxnSpPr>
          <p:cNvPr id="30" name="Curved Connector 29"/>
          <p:cNvCxnSpPr>
            <a:stCxn id="21" idx="6"/>
            <a:endCxn id="27" idx="1"/>
          </p:cNvCxnSpPr>
          <p:nvPr/>
        </p:nvCxnSpPr>
        <p:spPr>
          <a:xfrm flipV="1">
            <a:off x="2831775" y="2154545"/>
            <a:ext cx="1800185" cy="1367264"/>
          </a:xfrm>
          <a:prstGeom prst="curvedConnector3">
            <a:avLst>
              <a:gd name="adj1" fmla="val 50000"/>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631960" y="4020775"/>
            <a:ext cx="2144626" cy="369332"/>
          </a:xfrm>
          <a:prstGeom prst="rect">
            <a:avLst/>
          </a:prstGeom>
          <a:solidFill>
            <a:schemeClr val="bg1"/>
          </a:solidFill>
          <a:ln w="12700">
            <a:solidFill>
              <a:schemeClr val="tx1"/>
            </a:solidFill>
          </a:ln>
        </p:spPr>
        <p:txBody>
          <a:bodyPr wrap="none" rtlCol="0">
            <a:spAutoFit/>
          </a:bodyPr>
          <a:lstStyle/>
          <a:p>
            <a:r>
              <a:rPr lang="en-US" altLang="en-US" dirty="0">
                <a:latin typeface="Arial Unicode MS" panose="020B0604020202020204" pitchFamily="34" charset="-128"/>
              </a:rPr>
              <a:t>"</a:t>
            </a:r>
            <a:r>
              <a:rPr lang="en-GB" dirty="0"/>
              <a:t>sans </a:t>
            </a:r>
            <a:r>
              <a:rPr lang="en-GB" dirty="0" err="1"/>
              <a:t>médiation</a:t>
            </a:r>
            <a:r>
              <a:rPr lang="en-US" altLang="en-US" dirty="0">
                <a:latin typeface="Arial Unicode MS" panose="020B0604020202020204" pitchFamily="34" charset="-128"/>
              </a:rPr>
              <a:t>"@</a:t>
            </a:r>
            <a:r>
              <a:rPr lang="en-US" altLang="en-US" dirty="0" err="1">
                <a:latin typeface="Arial Unicode MS" panose="020B0604020202020204" pitchFamily="34" charset="-128"/>
              </a:rPr>
              <a:t>fr</a:t>
            </a:r>
            <a:endParaRPr lang="en-GB" dirty="0"/>
          </a:p>
        </p:txBody>
      </p:sp>
      <p:cxnSp>
        <p:nvCxnSpPr>
          <p:cNvPr id="58" name="Curved Connector 57"/>
          <p:cNvCxnSpPr>
            <a:stCxn id="21" idx="6"/>
            <a:endCxn id="57" idx="1"/>
          </p:cNvCxnSpPr>
          <p:nvPr/>
        </p:nvCxnSpPr>
        <p:spPr>
          <a:xfrm>
            <a:off x="2831775" y="3521809"/>
            <a:ext cx="1800185" cy="683632"/>
          </a:xfrm>
          <a:prstGeom prst="curvedConnector3">
            <a:avLst>
              <a:gd name="adj1" fmla="val 50000"/>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Curved Connector 60"/>
          <p:cNvCxnSpPr>
            <a:stCxn id="21" idx="6"/>
            <a:endCxn id="63" idx="1"/>
          </p:cNvCxnSpPr>
          <p:nvPr/>
        </p:nvCxnSpPr>
        <p:spPr>
          <a:xfrm>
            <a:off x="2831775" y="3521809"/>
            <a:ext cx="1800185" cy="1367263"/>
          </a:xfrm>
          <a:prstGeom prst="curvedConnector3">
            <a:avLst>
              <a:gd name="adj1" fmla="val 50000"/>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631960" y="4704406"/>
            <a:ext cx="1518364" cy="369332"/>
          </a:xfrm>
          <a:prstGeom prst="rect">
            <a:avLst/>
          </a:prstGeom>
          <a:solidFill>
            <a:schemeClr val="bg1"/>
          </a:solidFill>
          <a:ln w="12700">
            <a:solidFill>
              <a:schemeClr val="tx1"/>
            </a:solidFill>
          </a:ln>
        </p:spPr>
        <p:txBody>
          <a:bodyPr wrap="none" rtlCol="0">
            <a:spAutoFit/>
          </a:bodyPr>
          <a:lstStyle/>
          <a:p>
            <a:r>
              <a:rPr lang="en-US" altLang="en-US" dirty="0">
                <a:latin typeface="Arial Unicode MS" panose="020B0604020202020204" pitchFamily="34" charset="-128"/>
              </a:rPr>
              <a:t>"</a:t>
            </a:r>
            <a:r>
              <a:rPr lang="ja-JP" altLang="en-US" dirty="0"/>
              <a:t>无中介</a:t>
            </a:r>
            <a:r>
              <a:rPr lang="en-US" altLang="en-US" dirty="0">
                <a:latin typeface="Arial Unicode MS" panose="020B0604020202020204" pitchFamily="34" charset="-128"/>
              </a:rPr>
              <a:t>"@</a:t>
            </a:r>
            <a:r>
              <a:rPr lang="en-US" altLang="en-US" dirty="0" err="1">
                <a:latin typeface="Arial Unicode MS" panose="020B0604020202020204" pitchFamily="34" charset="-128"/>
              </a:rPr>
              <a:t>zh</a:t>
            </a:r>
            <a:endParaRPr lang="en-GB" dirty="0"/>
          </a:p>
        </p:txBody>
      </p:sp>
      <p:sp>
        <p:nvSpPr>
          <p:cNvPr id="54" name="TextBox 53"/>
          <p:cNvSpPr txBox="1"/>
          <p:nvPr/>
        </p:nvSpPr>
        <p:spPr>
          <a:xfrm>
            <a:off x="3616939" y="3192285"/>
            <a:ext cx="1015021" cy="338554"/>
          </a:xfrm>
          <a:prstGeom prst="rect">
            <a:avLst/>
          </a:prstGeom>
          <a:noFill/>
        </p:spPr>
        <p:txBody>
          <a:bodyPr wrap="none" rtlCol="0">
            <a:spAutoFit/>
          </a:bodyPr>
          <a:lstStyle/>
          <a:p>
            <a:r>
              <a:rPr lang="en-US" altLang="en-US" sz="1600" dirty="0" err="1">
                <a:latin typeface="Arial Unicode MS" panose="020B0604020202020204" pitchFamily="34" charset="-128"/>
              </a:rPr>
              <a:t>hasLabel</a:t>
            </a:r>
            <a:endParaRPr lang="en-GB" sz="1600" dirty="0"/>
          </a:p>
        </p:txBody>
      </p:sp>
    </p:spTree>
    <p:extLst>
      <p:ext uri="{BB962C8B-B14F-4D97-AF65-F5344CB8AC3E}">
        <p14:creationId xmlns:p14="http://schemas.microsoft.com/office/powerpoint/2010/main" val="236439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1000"/>
                                        <p:tgtEl>
                                          <p:spTgt spid="54"/>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10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1000"/>
                                        <p:tgtEl>
                                          <p:spTgt spid="30"/>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1000"/>
                                        <p:tgtEl>
                                          <p:spTgt spid="58"/>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childTnLst>
                                </p:cTn>
                              </p:par>
                            </p:childTnLst>
                          </p:cTn>
                        </p:par>
                        <p:par>
                          <p:cTn id="44" fill="hold">
                            <p:stCondLst>
                              <p:cond delay="6000"/>
                            </p:stCondLst>
                            <p:childTnLst>
                              <p:par>
                                <p:cTn id="45" presetID="10" presetClass="entr" presetSubtype="0" fill="hold"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1000"/>
                                        <p:tgtEl>
                                          <p:spTgt spid="61"/>
                                        </p:tgtEl>
                                      </p:cBhvr>
                                    </p:animEffect>
                                  </p:childTnLst>
                                </p:cTn>
                              </p:par>
                            </p:childTnLst>
                          </p:cTn>
                        </p:par>
                        <p:par>
                          <p:cTn id="48" fill="hold">
                            <p:stCondLst>
                              <p:cond delay="7000"/>
                            </p:stCondLst>
                            <p:childTnLst>
                              <p:par>
                                <p:cTn id="49" presetID="10"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41" grpId="0" animBg="1"/>
      <p:bldP spid="27" grpId="0" animBg="1"/>
      <p:bldP spid="57" grpId="0" animBg="1"/>
      <p:bldP spid="6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242" y="212436"/>
            <a:ext cx="5482335" cy="523220"/>
          </a:xfrm>
          <a:prstGeom prst="rect">
            <a:avLst/>
          </a:prstGeom>
          <a:noFill/>
        </p:spPr>
        <p:txBody>
          <a:bodyPr wrap="none" rtlCol="0">
            <a:spAutoFit/>
          </a:bodyPr>
          <a:lstStyle/>
          <a:p>
            <a:r>
              <a:rPr lang="en-GB" sz="2800" dirty="0"/>
              <a:t>RIMMF linked data display in English</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737" y="933450"/>
            <a:ext cx="8772525" cy="4991100"/>
          </a:xfrm>
          <a:prstGeom prst="rect">
            <a:avLst/>
          </a:prstGeom>
        </p:spPr>
      </p:pic>
    </p:spTree>
    <p:extLst>
      <p:ext uri="{BB962C8B-B14F-4D97-AF65-F5344CB8AC3E}">
        <p14:creationId xmlns:p14="http://schemas.microsoft.com/office/powerpoint/2010/main" val="803818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 y="942975"/>
            <a:ext cx="8782050" cy="4972050"/>
          </a:xfrm>
          <a:prstGeom prst="rect">
            <a:avLst/>
          </a:prstGeom>
        </p:spPr>
      </p:pic>
      <p:sp>
        <p:nvSpPr>
          <p:cNvPr id="2" name="TextBox 1"/>
          <p:cNvSpPr txBox="1"/>
          <p:nvPr/>
        </p:nvSpPr>
        <p:spPr>
          <a:xfrm>
            <a:off x="221242" y="212436"/>
            <a:ext cx="5323958" cy="523220"/>
          </a:xfrm>
          <a:prstGeom prst="rect">
            <a:avLst/>
          </a:prstGeom>
          <a:noFill/>
        </p:spPr>
        <p:txBody>
          <a:bodyPr wrap="none" rtlCol="0">
            <a:spAutoFit/>
          </a:bodyPr>
          <a:lstStyle/>
          <a:p>
            <a:r>
              <a:rPr lang="en-GB" sz="2800" dirty="0"/>
              <a:t>Same RIMMF linked data in French</a:t>
            </a:r>
          </a:p>
        </p:txBody>
      </p:sp>
    </p:spTree>
    <p:extLst>
      <p:ext uri="{BB962C8B-B14F-4D97-AF65-F5344CB8AC3E}">
        <p14:creationId xmlns:p14="http://schemas.microsoft.com/office/powerpoint/2010/main" val="1795308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ordon\AppData\Local\Temp\x10sctm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357" y="961049"/>
            <a:ext cx="8315325" cy="56769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67629" y="6055165"/>
            <a:ext cx="2055563" cy="400110"/>
          </a:xfrm>
          <a:prstGeom prst="rect">
            <a:avLst/>
          </a:prstGeom>
          <a:solidFill>
            <a:srgbClr val="00B0F0"/>
          </a:solidFill>
          <a:ln>
            <a:solidFill>
              <a:schemeClr val="tx1"/>
            </a:solidFill>
          </a:ln>
        </p:spPr>
        <p:txBody>
          <a:bodyPr wrap="none" rtlCol="0">
            <a:spAutoFit/>
          </a:bodyPr>
          <a:lstStyle/>
          <a:p>
            <a:r>
              <a:rPr lang="en-GB" sz="2000" dirty="0"/>
              <a:t>French cataloguer</a:t>
            </a:r>
          </a:p>
        </p:txBody>
      </p:sp>
      <p:sp>
        <p:nvSpPr>
          <p:cNvPr id="5" name="TextBox 4"/>
          <p:cNvSpPr txBox="1"/>
          <p:nvPr/>
        </p:nvSpPr>
        <p:spPr>
          <a:xfrm>
            <a:off x="5727205" y="6055165"/>
            <a:ext cx="1705403" cy="400110"/>
          </a:xfrm>
          <a:prstGeom prst="rect">
            <a:avLst/>
          </a:prstGeom>
          <a:solidFill>
            <a:srgbClr val="92D050"/>
          </a:solidFill>
          <a:ln>
            <a:solidFill>
              <a:schemeClr val="tx1"/>
            </a:solidFill>
          </a:ln>
        </p:spPr>
        <p:txBody>
          <a:bodyPr wrap="none" rtlCol="0">
            <a:spAutoFit/>
          </a:bodyPr>
          <a:lstStyle/>
          <a:p>
            <a:r>
              <a:rPr lang="en-GB" sz="2000" dirty="0"/>
              <a:t>English agency</a:t>
            </a:r>
          </a:p>
        </p:txBody>
      </p:sp>
      <p:sp>
        <p:nvSpPr>
          <p:cNvPr id="6" name="TextBox 5"/>
          <p:cNvSpPr txBox="1"/>
          <p:nvPr/>
        </p:nvSpPr>
        <p:spPr>
          <a:xfrm>
            <a:off x="3830068" y="6055165"/>
            <a:ext cx="1890261" cy="400110"/>
          </a:xfrm>
          <a:prstGeom prst="rect">
            <a:avLst/>
          </a:prstGeom>
          <a:solidFill>
            <a:srgbClr val="FFC000"/>
          </a:solidFill>
          <a:ln>
            <a:solidFill>
              <a:schemeClr val="tx1"/>
            </a:solidFill>
          </a:ln>
        </p:spPr>
        <p:txBody>
          <a:bodyPr wrap="none" rtlCol="0">
            <a:spAutoFit/>
          </a:bodyPr>
          <a:lstStyle/>
          <a:p>
            <a:r>
              <a:rPr lang="en-GB" sz="2000" dirty="0"/>
              <a:t>German content</a:t>
            </a:r>
          </a:p>
        </p:txBody>
      </p:sp>
      <p:sp>
        <p:nvSpPr>
          <p:cNvPr id="2" name="Oval 1"/>
          <p:cNvSpPr/>
          <p:nvPr/>
        </p:nvSpPr>
        <p:spPr>
          <a:xfrm>
            <a:off x="3454046" y="5159544"/>
            <a:ext cx="3002171" cy="46166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136604" y="3568667"/>
            <a:ext cx="3296850" cy="461665"/>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3190810" y="3952182"/>
            <a:ext cx="3671808" cy="461665"/>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40146" y="168267"/>
            <a:ext cx="4486677" cy="523220"/>
          </a:xfrm>
          <a:prstGeom prst="rect">
            <a:avLst/>
          </a:prstGeom>
          <a:noFill/>
        </p:spPr>
        <p:txBody>
          <a:bodyPr wrap="none" rtlCol="0">
            <a:spAutoFit/>
          </a:bodyPr>
          <a:lstStyle/>
          <a:p>
            <a:r>
              <a:rPr lang="en-GB" sz="2800" dirty="0"/>
              <a:t>Polylingual data (RIMMF-ball)</a:t>
            </a:r>
            <a:endParaRPr lang="en-US" sz="2800" dirty="0"/>
          </a:p>
        </p:txBody>
      </p:sp>
    </p:spTree>
    <p:extLst>
      <p:ext uri="{BB962C8B-B14F-4D97-AF65-F5344CB8AC3E}">
        <p14:creationId xmlns:p14="http://schemas.microsoft.com/office/powerpoint/2010/main" val="377549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44203" y="2442785"/>
            <a:ext cx="1501699" cy="562630"/>
          </a:xfrm>
          <a:prstGeom prst="ellipse">
            <a:avLst/>
          </a:prstGeom>
          <a:solidFill>
            <a:srgbClr val="00B6B7"/>
          </a:solidFill>
          <a:ln w="12700">
            <a:solidFill>
              <a:schemeClr val="tx1"/>
            </a:solidFill>
          </a:ln>
        </p:spPr>
        <p:style>
          <a:lnRef idx="3">
            <a:schemeClr val="lt1"/>
          </a:lnRef>
          <a:fillRef idx="1">
            <a:schemeClr val="accent5"/>
          </a:fillRef>
          <a:effectRef idx="1">
            <a:schemeClr val="accent5"/>
          </a:effectRef>
          <a:fontRef idx="minor">
            <a:schemeClr val="lt1"/>
          </a:fontRef>
        </p:style>
        <p:txBody>
          <a:bodyPr wrap="none" rtlCol="0">
            <a:spAutoFit/>
          </a:bodyPr>
          <a:lstStyle/>
          <a:p>
            <a:pPr algn="ctr"/>
            <a:r>
              <a:rPr lang="en-GB" sz="20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Agent:1</a:t>
            </a:r>
          </a:p>
        </p:txBody>
      </p:sp>
      <p:sp>
        <p:nvSpPr>
          <p:cNvPr id="7" name="TextBox 6"/>
          <p:cNvSpPr txBox="1"/>
          <p:nvPr/>
        </p:nvSpPr>
        <p:spPr>
          <a:xfrm>
            <a:off x="5352471" y="1544587"/>
            <a:ext cx="2977097" cy="369332"/>
          </a:xfrm>
          <a:prstGeom prst="rect">
            <a:avLst/>
          </a:prstGeom>
          <a:solidFill>
            <a:schemeClr val="bg1"/>
          </a:solidFill>
          <a:ln w="12700">
            <a:solidFill>
              <a:schemeClr val="tx1"/>
            </a:solidFill>
          </a:ln>
        </p:spPr>
        <p:txBody>
          <a:bodyPr wrap="none" rtlCol="0">
            <a:spAutoFit/>
          </a:bodyPr>
          <a:lstStyle/>
          <a:p>
            <a:r>
              <a:rPr lang="en-US" altLang="en-US" dirty="0">
                <a:latin typeface="Arial Unicode MS" panose="020B0604020202020204" pitchFamily="34" charset="-128"/>
              </a:rPr>
              <a:t>"</a:t>
            </a:r>
            <a:r>
              <a:rPr lang="en-US" altLang="en-US" dirty="0" err="1">
                <a:latin typeface="Arial Unicode MS" panose="020B0604020202020204" pitchFamily="34" charset="-128"/>
              </a:rPr>
              <a:t>Brouwer</a:t>
            </a:r>
            <a:r>
              <a:rPr lang="en-US" altLang="en-US" dirty="0">
                <a:latin typeface="Arial Unicode MS" panose="020B0604020202020204" pitchFamily="34" charset="-128"/>
              </a:rPr>
              <a:t>, Margaret, 1940-"</a:t>
            </a:r>
            <a:endParaRPr lang="en-GB" dirty="0"/>
          </a:p>
        </p:txBody>
      </p:sp>
      <p:sp>
        <p:nvSpPr>
          <p:cNvPr id="8" name="TextBox 7"/>
          <p:cNvSpPr txBox="1"/>
          <p:nvPr/>
        </p:nvSpPr>
        <p:spPr>
          <a:xfrm>
            <a:off x="5352471" y="2258119"/>
            <a:ext cx="2194832" cy="369332"/>
          </a:xfrm>
          <a:prstGeom prst="rect">
            <a:avLst/>
          </a:prstGeom>
          <a:solidFill>
            <a:schemeClr val="bg1"/>
          </a:solidFill>
          <a:ln w="12700">
            <a:solidFill>
              <a:schemeClr val="tx1"/>
            </a:solidFill>
          </a:ln>
        </p:spPr>
        <p:txBody>
          <a:bodyPr wrap="none" rtlCol="0">
            <a:spAutoFit/>
          </a:bodyPr>
          <a:lstStyle/>
          <a:p>
            <a:r>
              <a:rPr lang="en-US" altLang="en-US" dirty="0">
                <a:latin typeface="Arial Unicode MS" panose="020B0604020202020204" pitchFamily="34" charset="-128"/>
              </a:rPr>
              <a:t>"Margaret </a:t>
            </a:r>
            <a:r>
              <a:rPr lang="en-US" altLang="en-US" dirty="0" err="1">
                <a:latin typeface="Arial Unicode MS" panose="020B0604020202020204" pitchFamily="34" charset="-128"/>
              </a:rPr>
              <a:t>Brouwer</a:t>
            </a:r>
            <a:r>
              <a:rPr lang="en-US" altLang="en-US" dirty="0">
                <a:latin typeface="Arial Unicode MS" panose="020B0604020202020204" pitchFamily="34" charset="-128"/>
              </a:rPr>
              <a:t>"</a:t>
            </a:r>
            <a:endParaRPr lang="en-GB" dirty="0"/>
          </a:p>
        </p:txBody>
      </p:sp>
      <p:sp>
        <p:nvSpPr>
          <p:cNvPr id="10" name="TextBox 9"/>
          <p:cNvSpPr txBox="1"/>
          <p:nvPr/>
        </p:nvSpPr>
        <p:spPr>
          <a:xfrm>
            <a:off x="5352471" y="2971651"/>
            <a:ext cx="2323072" cy="369332"/>
          </a:xfrm>
          <a:prstGeom prst="rect">
            <a:avLst/>
          </a:prstGeom>
          <a:solidFill>
            <a:schemeClr val="bg1"/>
          </a:solidFill>
          <a:ln w="12700">
            <a:solidFill>
              <a:schemeClr val="tx1"/>
            </a:solidFill>
          </a:ln>
        </p:spPr>
        <p:txBody>
          <a:bodyPr wrap="none" rtlCol="0">
            <a:spAutoFit/>
          </a:bodyPr>
          <a:lstStyle/>
          <a:p>
            <a:r>
              <a:rPr lang="en-US" altLang="en-US" dirty="0">
                <a:latin typeface="Arial Unicode MS" panose="020B0604020202020204" pitchFamily="34" charset="-128"/>
              </a:rPr>
              <a:t>"</a:t>
            </a:r>
            <a:r>
              <a:rPr lang="en-US" altLang="en-US" dirty="0" err="1">
                <a:latin typeface="Arial Unicode MS" panose="020B0604020202020204" pitchFamily="34" charset="-128"/>
              </a:rPr>
              <a:t>Brouwer</a:t>
            </a:r>
            <a:r>
              <a:rPr lang="en-US" altLang="en-US" dirty="0">
                <a:latin typeface="Arial Unicode MS" panose="020B0604020202020204" pitchFamily="34" charset="-128"/>
              </a:rPr>
              <a:t>, Margaret"</a:t>
            </a:r>
            <a:endParaRPr lang="en-GB" dirty="0"/>
          </a:p>
        </p:txBody>
      </p:sp>
      <p:sp>
        <p:nvSpPr>
          <p:cNvPr id="11" name="TextBox 10"/>
          <p:cNvSpPr txBox="1"/>
          <p:nvPr/>
        </p:nvSpPr>
        <p:spPr>
          <a:xfrm>
            <a:off x="5352471" y="3685184"/>
            <a:ext cx="861133" cy="369332"/>
          </a:xfrm>
          <a:prstGeom prst="rect">
            <a:avLst/>
          </a:prstGeom>
          <a:solidFill>
            <a:schemeClr val="bg1"/>
          </a:solidFill>
          <a:ln w="12700">
            <a:solidFill>
              <a:schemeClr val="tx1"/>
            </a:solidFill>
          </a:ln>
        </p:spPr>
        <p:txBody>
          <a:bodyPr wrap="none" rtlCol="0">
            <a:spAutoFit/>
          </a:bodyPr>
          <a:lstStyle/>
          <a:p>
            <a:r>
              <a:rPr lang="en-US" altLang="en-US" dirty="0">
                <a:latin typeface="Arial Unicode MS" panose="020B0604020202020204" pitchFamily="34" charset="-128"/>
              </a:rPr>
              <a:t>"1940"</a:t>
            </a:r>
            <a:endParaRPr lang="en-GB" dirty="0"/>
          </a:p>
        </p:txBody>
      </p:sp>
      <p:cxnSp>
        <p:nvCxnSpPr>
          <p:cNvPr id="13" name="Curved Connector 12"/>
          <p:cNvCxnSpPr>
            <a:stCxn id="5" idx="6"/>
            <a:endCxn id="7" idx="1"/>
          </p:cNvCxnSpPr>
          <p:nvPr/>
        </p:nvCxnSpPr>
        <p:spPr>
          <a:xfrm flipV="1">
            <a:off x="2745902" y="1729253"/>
            <a:ext cx="2606569" cy="994847"/>
          </a:xfrm>
          <a:prstGeom prst="curved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5" idx="6"/>
            <a:endCxn id="8" idx="1"/>
          </p:cNvCxnSpPr>
          <p:nvPr/>
        </p:nvCxnSpPr>
        <p:spPr>
          <a:xfrm flipV="1">
            <a:off x="2745902" y="2442785"/>
            <a:ext cx="2606569" cy="281315"/>
          </a:xfrm>
          <a:prstGeom prst="curved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urved Connector 14"/>
          <p:cNvCxnSpPr>
            <a:stCxn id="5" idx="6"/>
            <a:endCxn id="10" idx="1"/>
          </p:cNvCxnSpPr>
          <p:nvPr/>
        </p:nvCxnSpPr>
        <p:spPr>
          <a:xfrm>
            <a:off x="2745902" y="2724100"/>
            <a:ext cx="2606569" cy="432217"/>
          </a:xfrm>
          <a:prstGeom prst="curved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Curved Connector 15"/>
          <p:cNvCxnSpPr>
            <a:stCxn id="5" idx="6"/>
            <a:endCxn id="11" idx="1"/>
          </p:cNvCxnSpPr>
          <p:nvPr/>
        </p:nvCxnSpPr>
        <p:spPr>
          <a:xfrm>
            <a:off x="2745902" y="2724100"/>
            <a:ext cx="2606569" cy="1145750"/>
          </a:xfrm>
          <a:prstGeom prst="curved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994407" y="1370558"/>
            <a:ext cx="1358064" cy="338554"/>
          </a:xfrm>
          <a:prstGeom prst="rect">
            <a:avLst/>
          </a:prstGeom>
          <a:noFill/>
        </p:spPr>
        <p:txBody>
          <a:bodyPr wrap="none" rtlCol="0">
            <a:spAutoFit/>
          </a:bodyPr>
          <a:lstStyle/>
          <a:p>
            <a:r>
              <a:rPr lang="en-US" altLang="en-US" sz="1600" dirty="0">
                <a:latin typeface="Arial Unicode MS" panose="020B0604020202020204" pitchFamily="34" charset="-128"/>
              </a:rPr>
              <a:t>rdaa:P50094</a:t>
            </a:r>
            <a:endParaRPr lang="en-GB" sz="1600" dirty="0"/>
          </a:p>
        </p:txBody>
      </p:sp>
      <p:sp>
        <p:nvSpPr>
          <p:cNvPr id="33" name="TextBox 32"/>
          <p:cNvSpPr txBox="1"/>
          <p:nvPr/>
        </p:nvSpPr>
        <p:spPr>
          <a:xfrm>
            <a:off x="3994407" y="2076406"/>
            <a:ext cx="1358064" cy="338554"/>
          </a:xfrm>
          <a:prstGeom prst="rect">
            <a:avLst/>
          </a:prstGeom>
          <a:noFill/>
        </p:spPr>
        <p:txBody>
          <a:bodyPr wrap="none" rtlCol="0">
            <a:spAutoFit/>
          </a:bodyPr>
          <a:lstStyle/>
          <a:p>
            <a:r>
              <a:rPr lang="en-US" altLang="en-US" sz="1600" dirty="0">
                <a:latin typeface="Arial Unicode MS" panose="020B0604020202020204" pitchFamily="34" charset="-128"/>
              </a:rPr>
              <a:t>rdaa:P50103</a:t>
            </a:r>
            <a:endParaRPr lang="en-GB" sz="1600" dirty="0"/>
          </a:p>
        </p:txBody>
      </p:sp>
      <p:sp>
        <p:nvSpPr>
          <p:cNvPr id="34" name="TextBox 33"/>
          <p:cNvSpPr txBox="1"/>
          <p:nvPr/>
        </p:nvSpPr>
        <p:spPr>
          <a:xfrm>
            <a:off x="3994407" y="3176458"/>
            <a:ext cx="1358064" cy="338554"/>
          </a:xfrm>
          <a:prstGeom prst="rect">
            <a:avLst/>
          </a:prstGeom>
          <a:noFill/>
        </p:spPr>
        <p:txBody>
          <a:bodyPr wrap="none" rtlCol="0">
            <a:spAutoFit/>
          </a:bodyPr>
          <a:lstStyle/>
          <a:p>
            <a:r>
              <a:rPr lang="en-US" altLang="en-US" sz="1600" dirty="0">
                <a:latin typeface="Arial Unicode MS" panose="020B0604020202020204" pitchFamily="34" charset="-128"/>
              </a:rPr>
              <a:t>rdaa:P50117</a:t>
            </a:r>
            <a:endParaRPr lang="en-GB" sz="1600" dirty="0"/>
          </a:p>
        </p:txBody>
      </p:sp>
      <p:sp>
        <p:nvSpPr>
          <p:cNvPr id="35" name="TextBox 34"/>
          <p:cNvSpPr txBox="1"/>
          <p:nvPr/>
        </p:nvSpPr>
        <p:spPr>
          <a:xfrm>
            <a:off x="3994407" y="3906008"/>
            <a:ext cx="1358064" cy="338554"/>
          </a:xfrm>
          <a:prstGeom prst="rect">
            <a:avLst/>
          </a:prstGeom>
          <a:noFill/>
        </p:spPr>
        <p:txBody>
          <a:bodyPr wrap="none" rtlCol="0">
            <a:spAutoFit/>
          </a:bodyPr>
          <a:lstStyle/>
          <a:p>
            <a:r>
              <a:rPr lang="en-US" altLang="en-US" sz="1600" dirty="0">
                <a:latin typeface="Arial Unicode MS" panose="020B0604020202020204" pitchFamily="34" charset="-128"/>
              </a:rPr>
              <a:t>rdaa:P50121</a:t>
            </a:r>
            <a:endParaRPr lang="en-GB" sz="1600" dirty="0"/>
          </a:p>
        </p:txBody>
      </p:sp>
      <p:sp>
        <p:nvSpPr>
          <p:cNvPr id="48" name="TextBox 47"/>
          <p:cNvSpPr txBox="1"/>
          <p:nvPr/>
        </p:nvSpPr>
        <p:spPr>
          <a:xfrm>
            <a:off x="221242" y="212436"/>
            <a:ext cx="4524572" cy="523220"/>
          </a:xfrm>
          <a:prstGeom prst="rect">
            <a:avLst/>
          </a:prstGeom>
          <a:noFill/>
        </p:spPr>
        <p:txBody>
          <a:bodyPr wrap="none" rtlCol="0">
            <a:spAutoFit/>
          </a:bodyPr>
          <a:lstStyle/>
          <a:p>
            <a:r>
              <a:rPr lang="en-GB" sz="2800" b="1" dirty="0"/>
              <a:t>RDA Agent</a:t>
            </a:r>
            <a:r>
              <a:rPr lang="en-GB" sz="2800" dirty="0"/>
              <a:t> linked data cluster</a:t>
            </a:r>
          </a:p>
        </p:txBody>
      </p:sp>
      <p:sp>
        <p:nvSpPr>
          <p:cNvPr id="17" name="TextBox 16"/>
          <p:cNvSpPr txBox="1"/>
          <p:nvPr/>
        </p:nvSpPr>
        <p:spPr>
          <a:xfrm>
            <a:off x="383126" y="4928940"/>
            <a:ext cx="3223852" cy="995422"/>
          </a:xfrm>
          <a:prstGeom prst="ellipse">
            <a:avLst/>
          </a:prstGeom>
          <a:solidFill>
            <a:srgbClr val="00B6B7"/>
          </a:solidFill>
          <a:ln w="12700">
            <a:solidFill>
              <a:schemeClr val="tx1"/>
            </a:solidFill>
          </a:ln>
        </p:spPr>
        <p:style>
          <a:lnRef idx="3">
            <a:schemeClr val="lt1"/>
          </a:lnRef>
          <a:fillRef idx="1">
            <a:schemeClr val="accent5"/>
          </a:fillRef>
          <a:effectRef idx="1">
            <a:schemeClr val="accent5"/>
          </a:effectRef>
          <a:fontRef idx="minor">
            <a:schemeClr val="lt1"/>
          </a:fontRef>
        </p:style>
        <p:txBody>
          <a:bodyPr wrap="none" rtlCol="0">
            <a:spAutoFit/>
          </a:bodyPr>
          <a:lstStyle/>
          <a:p>
            <a:pPr algn="ctr"/>
            <a:r>
              <a:rPr lang="en-GB" sz="20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dbPedia</a:t>
            </a:r>
            <a:r>
              <a:rPr lang="en-GB" sz="20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algn="ctr"/>
            <a:r>
              <a:rPr lang="en-GB" sz="20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Margaret_Brouwer</a:t>
            </a:r>
            <a:endParaRPr lang="en-GB" sz="20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cxnSp>
        <p:nvCxnSpPr>
          <p:cNvPr id="18" name="Curved Connector 17"/>
          <p:cNvCxnSpPr>
            <a:stCxn id="5" idx="4"/>
            <a:endCxn id="17" idx="0"/>
          </p:cNvCxnSpPr>
          <p:nvPr/>
        </p:nvCxnSpPr>
        <p:spPr>
          <a:xfrm rot="5400000">
            <a:off x="1033291" y="3967177"/>
            <a:ext cx="1923525" cy="1"/>
          </a:xfrm>
          <a:prstGeom prst="curvedConnector3">
            <a:avLst>
              <a:gd name="adj1" fmla="val 50000"/>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601678" y="4928940"/>
            <a:ext cx="3223852" cy="995422"/>
          </a:xfrm>
          <a:prstGeom prst="ellipse">
            <a:avLst/>
          </a:prstGeom>
          <a:solidFill>
            <a:srgbClr val="00B6B7"/>
          </a:solidFill>
          <a:ln w="12700">
            <a:solidFill>
              <a:schemeClr val="tx1"/>
            </a:solidFill>
          </a:ln>
        </p:spPr>
        <p:style>
          <a:lnRef idx="3">
            <a:schemeClr val="lt1"/>
          </a:lnRef>
          <a:fillRef idx="1">
            <a:schemeClr val="accent5"/>
          </a:fillRef>
          <a:effectRef idx="1">
            <a:schemeClr val="accent5"/>
          </a:effectRef>
          <a:fontRef idx="minor">
            <a:schemeClr val="lt1"/>
          </a:fontRef>
        </p:style>
        <p:txBody>
          <a:bodyPr wrap="none" rtlCol="0">
            <a:spAutoFit/>
          </a:bodyPr>
          <a:lstStyle/>
          <a:p>
            <a:pPr algn="ctr"/>
            <a:r>
              <a:rPr lang="en-GB" sz="20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viaf</a:t>
            </a:r>
            <a:r>
              <a:rPr lang="en-GB" sz="20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algn="ctr"/>
            <a:r>
              <a:rPr lang="en-GB" sz="20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Margaret_Brouwer</a:t>
            </a:r>
            <a:endParaRPr lang="en-GB" sz="20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cxnSp>
        <p:nvCxnSpPr>
          <p:cNvPr id="22" name="Curved Connector 21"/>
          <p:cNvCxnSpPr>
            <a:stCxn id="5" idx="5"/>
            <a:endCxn id="21" idx="2"/>
          </p:cNvCxnSpPr>
          <p:nvPr/>
        </p:nvCxnSpPr>
        <p:spPr>
          <a:xfrm rot="16200000" flipH="1">
            <a:off x="2312015" y="3136987"/>
            <a:ext cx="2503631" cy="2075695"/>
          </a:xfrm>
          <a:prstGeom prst="curved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857583" y="5457807"/>
            <a:ext cx="744114" cy="338554"/>
          </a:xfrm>
          <a:prstGeom prst="rect">
            <a:avLst/>
          </a:prstGeom>
          <a:noFill/>
        </p:spPr>
        <p:txBody>
          <a:bodyPr wrap="none" rtlCol="0">
            <a:spAutoFit/>
          </a:bodyPr>
          <a:lstStyle/>
          <a:p>
            <a:r>
              <a:rPr lang="en-US" altLang="en-US" sz="1600" dirty="0">
                <a:latin typeface="Arial Unicode MS" panose="020B0604020202020204" pitchFamily="34" charset="-128"/>
              </a:rPr>
              <a:t>match</a:t>
            </a:r>
            <a:endParaRPr lang="en-GB" sz="1600" dirty="0"/>
          </a:p>
        </p:txBody>
      </p:sp>
      <p:sp>
        <p:nvSpPr>
          <p:cNvPr id="37" name="TextBox 36"/>
          <p:cNvSpPr txBox="1"/>
          <p:nvPr/>
        </p:nvSpPr>
        <p:spPr>
          <a:xfrm>
            <a:off x="1234352" y="4575766"/>
            <a:ext cx="744114" cy="338554"/>
          </a:xfrm>
          <a:prstGeom prst="rect">
            <a:avLst/>
          </a:prstGeom>
          <a:noFill/>
        </p:spPr>
        <p:txBody>
          <a:bodyPr wrap="none" rtlCol="0">
            <a:spAutoFit/>
          </a:bodyPr>
          <a:lstStyle/>
          <a:p>
            <a:r>
              <a:rPr lang="en-US" altLang="en-US" sz="1600" dirty="0">
                <a:latin typeface="Arial Unicode MS" panose="020B0604020202020204" pitchFamily="34" charset="-128"/>
              </a:rPr>
              <a:t>match</a:t>
            </a:r>
            <a:endParaRPr lang="en-GB" sz="1600" dirty="0"/>
          </a:p>
        </p:txBody>
      </p:sp>
    </p:spTree>
    <p:extLst>
      <p:ext uri="{BB962C8B-B14F-4D97-AF65-F5344CB8AC3E}">
        <p14:creationId xmlns:p14="http://schemas.microsoft.com/office/powerpoint/2010/main" val="299065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1000"/>
                                        <p:tgtEl>
                                          <p:spTgt spid="26"/>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childTnLst>
                                </p:cTn>
                              </p:par>
                            </p:childTnLst>
                          </p:cTn>
                        </p:par>
                        <p:par>
                          <p:cTn id="26" fill="hold">
                            <p:stCondLst>
                              <p:cond delay="4000"/>
                            </p:stCondLst>
                            <p:childTnLst>
                              <p:par>
                                <p:cTn id="27" presetID="10"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childTnLst>
                                </p:cTn>
                              </p:par>
                            </p:childTnLst>
                          </p:cTn>
                        </p:par>
                        <p:par>
                          <p:cTn id="33" fill="hold">
                            <p:stCondLst>
                              <p:cond delay="5000"/>
                            </p:stCondLst>
                            <p:childTnLst>
                              <p:par>
                                <p:cTn id="34" presetID="10"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childTnLst>
                                </p:cTn>
                              </p:par>
                            </p:childTnLst>
                          </p:cTn>
                        </p:par>
                        <p:par>
                          <p:cTn id="37" fill="hold">
                            <p:stCondLst>
                              <p:cond delay="6000"/>
                            </p:stCondLst>
                            <p:childTnLst>
                              <p:par>
                                <p:cTn id="38" presetID="10"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1000"/>
                                        <p:tgtEl>
                                          <p:spTgt spid="35"/>
                                        </p:tgtEl>
                                      </p:cBhvr>
                                    </p:animEffect>
                                  </p:childTnLst>
                                </p:cTn>
                              </p:par>
                            </p:childTnLst>
                          </p:cTn>
                        </p:par>
                        <p:par>
                          <p:cTn id="44" fill="hold">
                            <p:stCondLst>
                              <p:cond delay="70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1000"/>
                                        <p:tgtEl>
                                          <p:spTgt spid="37"/>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1000"/>
                                        <p:tgtEl>
                                          <p:spTgt spid="36"/>
                                        </p:tgtEl>
                                      </p:cBhvr>
                                    </p:animEffect>
                                  </p:childTnLst>
                                </p:cTn>
                              </p:par>
                            </p:childTnLst>
                          </p:cTn>
                        </p:par>
                        <p:par>
                          <p:cTn id="68" fill="hold">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26" grpId="0"/>
      <p:bldP spid="33" grpId="0"/>
      <p:bldP spid="34" grpId="0"/>
      <p:bldP spid="35" grpId="0"/>
      <p:bldP spid="17" grpId="0" animBg="1"/>
      <p:bldP spid="21" grpId="0" animBg="1"/>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41" y="310572"/>
            <a:ext cx="5600700" cy="1600200"/>
          </a:xfrm>
          <a:prstGeom prst="rect">
            <a:avLst/>
          </a:prstGeom>
          <a:ln w="19050">
            <a:solidFill>
              <a:schemeClr val="tx2"/>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41" y="2030844"/>
            <a:ext cx="6070023" cy="2966443"/>
          </a:xfrm>
          <a:prstGeom prst="rect">
            <a:avLst/>
          </a:prstGeom>
          <a:ln w="19050">
            <a:solidFill>
              <a:schemeClr val="tx2"/>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541" y="5188240"/>
            <a:ext cx="2957368" cy="735627"/>
          </a:xfrm>
          <a:prstGeom prst="rect">
            <a:avLst/>
          </a:prstGeom>
          <a:ln w="19050">
            <a:solidFill>
              <a:schemeClr val="tx2"/>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2566" y="2473899"/>
            <a:ext cx="5387398" cy="4152642"/>
          </a:xfrm>
          <a:prstGeom prst="rect">
            <a:avLst/>
          </a:prstGeom>
          <a:ln w="19050">
            <a:solidFill>
              <a:schemeClr val="tx2"/>
            </a:solidFill>
          </a:ln>
        </p:spPr>
      </p:pic>
      <p:sp>
        <p:nvSpPr>
          <p:cNvPr id="9" name="Oval 8"/>
          <p:cNvSpPr/>
          <p:nvPr/>
        </p:nvSpPr>
        <p:spPr>
          <a:xfrm>
            <a:off x="3278909" y="3514065"/>
            <a:ext cx="803564" cy="41563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6172313" y="747488"/>
            <a:ext cx="2657651" cy="707886"/>
          </a:xfrm>
          <a:prstGeom prst="rect">
            <a:avLst/>
          </a:prstGeom>
          <a:noFill/>
        </p:spPr>
        <p:txBody>
          <a:bodyPr wrap="none" rtlCol="0">
            <a:spAutoFit/>
          </a:bodyPr>
          <a:lstStyle/>
          <a:p>
            <a:pPr algn="ctr"/>
            <a:r>
              <a:rPr lang="en-GB" sz="2000" dirty="0"/>
              <a:t>Identifier management:</a:t>
            </a:r>
          </a:p>
          <a:p>
            <a:pPr algn="ctr"/>
            <a:r>
              <a:rPr lang="en-GB" sz="2000" dirty="0"/>
              <a:t>Match or no match?</a:t>
            </a:r>
          </a:p>
        </p:txBody>
      </p:sp>
    </p:spTree>
    <p:extLst>
      <p:ext uri="{BB962C8B-B14F-4D97-AF65-F5344CB8AC3E}">
        <p14:creationId xmlns:p14="http://schemas.microsoft.com/office/powerpoint/2010/main" val="188419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Curved Connector 33"/>
          <p:cNvCxnSpPr>
            <a:stCxn id="35" idx="0"/>
            <a:endCxn id="44" idx="4"/>
          </p:cNvCxnSpPr>
          <p:nvPr/>
        </p:nvCxnSpPr>
        <p:spPr>
          <a:xfrm rot="16200000" flipH="1">
            <a:off x="3050545" y="1691238"/>
            <a:ext cx="197411" cy="3650122"/>
          </a:xfrm>
          <a:prstGeom prst="curvedConnector5">
            <a:avLst>
              <a:gd name="adj1" fmla="val -115799"/>
              <a:gd name="adj2" fmla="val 51952"/>
              <a:gd name="adj3" fmla="val 215799"/>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5" name="Text Box 13"/>
          <p:cNvSpPr txBox="1"/>
          <p:nvPr/>
        </p:nvSpPr>
        <p:spPr>
          <a:xfrm>
            <a:off x="411134" y="3417594"/>
            <a:ext cx="1826112" cy="951690"/>
          </a:xfrm>
          <a:prstGeom prst="ellipse">
            <a:avLst/>
          </a:prstGeom>
          <a:solidFill>
            <a:schemeClr val="bg1">
              <a:lumMod val="9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2000">
                <a:effectLst/>
                <a:latin typeface="Arial"/>
                <a:ea typeface="Times New Roman"/>
              </a:rPr>
              <a:t>m21:</a:t>
            </a:r>
            <a:endParaRPr lang="en-GB" sz="2000">
              <a:effectLst/>
              <a:latin typeface="Times New Roman"/>
              <a:ea typeface="Times New Roman"/>
            </a:endParaRPr>
          </a:p>
          <a:p>
            <a:pPr algn="ctr">
              <a:spcAft>
                <a:spcPts val="0"/>
              </a:spcAft>
            </a:pPr>
            <a:r>
              <a:rPr lang="en-GB" sz="2000">
                <a:effectLst/>
                <a:latin typeface="Arial"/>
                <a:ea typeface="Times New Roman"/>
              </a:rPr>
              <a:t>M338__b</a:t>
            </a:r>
            <a:endParaRPr lang="en-GB" sz="2000">
              <a:effectLst/>
              <a:latin typeface="Times New Roman"/>
              <a:ea typeface="Times New Roman"/>
            </a:endParaRPr>
          </a:p>
        </p:txBody>
      </p:sp>
      <p:sp>
        <p:nvSpPr>
          <p:cNvPr id="36" name="Text Box 13"/>
          <p:cNvSpPr txBox="1"/>
          <p:nvPr/>
        </p:nvSpPr>
        <p:spPr>
          <a:xfrm>
            <a:off x="5421163" y="5082982"/>
            <a:ext cx="1651901" cy="1101362"/>
          </a:xfrm>
          <a:prstGeom prst="ellipse">
            <a:avLst/>
          </a:prstGeom>
          <a:solidFill>
            <a:schemeClr val="bg1">
              <a:lumMod val="9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2000" dirty="0" err="1">
                <a:effectLst/>
                <a:latin typeface="Arial"/>
                <a:ea typeface="Times New Roman"/>
              </a:rPr>
              <a:t>rdam</a:t>
            </a:r>
            <a:r>
              <a:rPr lang="en-GB" sz="2000" dirty="0">
                <a:effectLst/>
                <a:latin typeface="Arial"/>
                <a:ea typeface="Times New Roman"/>
              </a:rPr>
              <a:t>:</a:t>
            </a:r>
            <a:endParaRPr lang="en-GB" sz="2000" dirty="0">
              <a:effectLst/>
              <a:latin typeface="Times New Roman"/>
              <a:ea typeface="Times New Roman"/>
            </a:endParaRPr>
          </a:p>
          <a:p>
            <a:pPr algn="ctr">
              <a:spcAft>
                <a:spcPts val="0"/>
              </a:spcAft>
            </a:pPr>
            <a:r>
              <a:rPr lang="en-GB" sz="2000" dirty="0">
                <a:effectLst/>
                <a:latin typeface="Arial"/>
                <a:ea typeface="Times New Roman"/>
              </a:rPr>
              <a:t>P30001</a:t>
            </a:r>
            <a:endParaRPr lang="en-GB" sz="2000" dirty="0">
              <a:effectLst/>
              <a:latin typeface="Times New Roman"/>
              <a:ea typeface="Times New Roman"/>
            </a:endParaRPr>
          </a:p>
        </p:txBody>
      </p:sp>
      <p:sp>
        <p:nvSpPr>
          <p:cNvPr id="37" name="Text Box 13"/>
          <p:cNvSpPr txBox="1"/>
          <p:nvPr/>
        </p:nvSpPr>
        <p:spPr>
          <a:xfrm>
            <a:off x="4632140" y="3938294"/>
            <a:ext cx="2036768" cy="950651"/>
          </a:xfrm>
          <a:prstGeom prst="ellipse">
            <a:avLst/>
          </a:prstGeom>
          <a:solidFill>
            <a:schemeClr val="bg1">
              <a:lumMod val="9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2000" dirty="0" err="1">
                <a:effectLst/>
                <a:latin typeface="Arial"/>
                <a:ea typeface="Times New Roman"/>
              </a:rPr>
              <a:t>rdam</a:t>
            </a:r>
            <a:r>
              <a:rPr lang="en-GB" sz="2000" dirty="0">
                <a:effectLst/>
                <a:latin typeface="Arial"/>
                <a:ea typeface="Times New Roman"/>
              </a:rPr>
              <a:t>:</a:t>
            </a:r>
            <a:endParaRPr lang="en-GB" sz="2000" dirty="0">
              <a:effectLst/>
              <a:latin typeface="Times New Roman"/>
              <a:ea typeface="Times New Roman"/>
            </a:endParaRPr>
          </a:p>
          <a:p>
            <a:pPr algn="ctr">
              <a:spcAft>
                <a:spcPts val="0"/>
              </a:spcAft>
            </a:pPr>
            <a:r>
              <a:rPr lang="en-GB" sz="2000" dirty="0">
                <a:effectLst/>
                <a:latin typeface="Arial"/>
                <a:ea typeface="Times New Roman"/>
              </a:rPr>
              <a:t>P30002</a:t>
            </a:r>
            <a:endParaRPr lang="en-GB" sz="2000" dirty="0">
              <a:effectLst/>
              <a:latin typeface="Times New Roman"/>
              <a:ea typeface="Times New Roman"/>
            </a:endParaRPr>
          </a:p>
        </p:txBody>
      </p:sp>
      <p:sp>
        <p:nvSpPr>
          <p:cNvPr id="38" name="Text Box 13"/>
          <p:cNvSpPr txBox="1"/>
          <p:nvPr/>
        </p:nvSpPr>
        <p:spPr>
          <a:xfrm>
            <a:off x="1310369" y="1240016"/>
            <a:ext cx="1261515" cy="950651"/>
          </a:xfrm>
          <a:prstGeom prst="ellipse">
            <a:avLst/>
          </a:prstGeom>
          <a:solidFill>
            <a:schemeClr val="bg1">
              <a:lumMod val="9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2000">
                <a:effectLst/>
                <a:latin typeface="Arial"/>
                <a:ea typeface="Times New Roman"/>
              </a:rPr>
              <a:t>dct:</a:t>
            </a:r>
            <a:endParaRPr lang="en-GB" sz="2000">
              <a:effectLst/>
              <a:latin typeface="Times New Roman"/>
              <a:ea typeface="Times New Roman"/>
            </a:endParaRPr>
          </a:p>
          <a:p>
            <a:pPr algn="ctr">
              <a:spcAft>
                <a:spcPts val="0"/>
              </a:spcAft>
            </a:pPr>
            <a:r>
              <a:rPr lang="en-GB" sz="2000">
                <a:effectLst/>
                <a:latin typeface="Arial"/>
                <a:ea typeface="Times New Roman"/>
              </a:rPr>
              <a:t>format</a:t>
            </a:r>
            <a:endParaRPr lang="en-GB" sz="2000">
              <a:effectLst/>
              <a:latin typeface="Times New Roman"/>
              <a:ea typeface="Times New Roman"/>
            </a:endParaRPr>
          </a:p>
        </p:txBody>
      </p:sp>
      <p:sp>
        <p:nvSpPr>
          <p:cNvPr id="39" name="Text Box 13"/>
          <p:cNvSpPr txBox="1"/>
          <p:nvPr/>
        </p:nvSpPr>
        <p:spPr>
          <a:xfrm>
            <a:off x="417323" y="441401"/>
            <a:ext cx="1260960" cy="950651"/>
          </a:xfrm>
          <a:prstGeom prst="ellipse">
            <a:avLst/>
          </a:prstGeom>
          <a:solidFill>
            <a:schemeClr val="bg1">
              <a:lumMod val="9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2000" dirty="0">
                <a:effectLst/>
                <a:latin typeface="Arial"/>
                <a:ea typeface="Times New Roman"/>
              </a:rPr>
              <a:t>dc:</a:t>
            </a:r>
            <a:endParaRPr lang="en-GB" sz="2000" dirty="0">
              <a:effectLst/>
              <a:latin typeface="Times New Roman"/>
              <a:ea typeface="Times New Roman"/>
            </a:endParaRPr>
          </a:p>
          <a:p>
            <a:pPr algn="ctr">
              <a:spcAft>
                <a:spcPts val="0"/>
              </a:spcAft>
            </a:pPr>
            <a:r>
              <a:rPr lang="en-GB" sz="2000" dirty="0">
                <a:effectLst/>
                <a:latin typeface="Arial"/>
                <a:ea typeface="Times New Roman"/>
              </a:rPr>
              <a:t>format</a:t>
            </a:r>
            <a:endParaRPr lang="en-GB" sz="2000" dirty="0">
              <a:effectLst/>
              <a:latin typeface="Times New Roman"/>
              <a:ea typeface="Times New Roman"/>
            </a:endParaRPr>
          </a:p>
        </p:txBody>
      </p:sp>
      <p:cxnSp>
        <p:nvCxnSpPr>
          <p:cNvPr id="40" name="Curved Connector 39"/>
          <p:cNvCxnSpPr>
            <a:stCxn id="37" idx="0"/>
            <a:endCxn id="44" idx="5"/>
          </p:cNvCxnSpPr>
          <p:nvPr/>
        </p:nvCxnSpPr>
        <p:spPr>
          <a:xfrm rot="16200000" flipV="1">
            <a:off x="5353584" y="3641353"/>
            <a:ext cx="462509" cy="131373"/>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36" idx="0"/>
            <a:endCxn id="37" idx="5"/>
          </p:cNvCxnSpPr>
          <p:nvPr/>
        </p:nvCxnSpPr>
        <p:spPr>
          <a:xfrm rot="5400000" flipH="1" flipV="1">
            <a:off x="6142244" y="4854596"/>
            <a:ext cx="333257" cy="123516"/>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2" name="Curved Connector 41"/>
          <p:cNvCxnSpPr>
            <a:stCxn id="50" idx="0"/>
            <a:endCxn id="44" idx="4"/>
          </p:cNvCxnSpPr>
          <p:nvPr/>
        </p:nvCxnSpPr>
        <p:spPr>
          <a:xfrm rot="5400000" flipH="1" flipV="1">
            <a:off x="3374167" y="3082867"/>
            <a:ext cx="1068007" cy="2132284"/>
          </a:xfrm>
          <a:prstGeom prst="curvedConnector3">
            <a:avLst>
              <a:gd name="adj1" fmla="val 50000"/>
            </a:avLst>
          </a:prstGeom>
          <a:ln w="15875">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38" idx="2"/>
            <a:endCxn id="39" idx="4"/>
          </p:cNvCxnSpPr>
          <p:nvPr/>
        </p:nvCxnSpPr>
        <p:spPr>
          <a:xfrm rot="10800000">
            <a:off x="1047803" y="1392052"/>
            <a:ext cx="262566" cy="323290"/>
          </a:xfrm>
          <a:prstGeom prst="curvedConnector2">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4" name="Text Box 13"/>
          <p:cNvSpPr txBox="1"/>
          <p:nvPr/>
        </p:nvSpPr>
        <p:spPr>
          <a:xfrm>
            <a:off x="4203792" y="2664354"/>
            <a:ext cx="1541039" cy="950651"/>
          </a:xfrm>
          <a:prstGeom prst="ellipse">
            <a:avLst/>
          </a:prstGeom>
          <a:solidFill>
            <a:schemeClr val="bg1">
              <a:lumMod val="9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2000" dirty="0" err="1">
                <a:effectLst/>
                <a:latin typeface="Arial"/>
                <a:ea typeface="Times New Roman"/>
              </a:rPr>
              <a:t>rdau</a:t>
            </a:r>
            <a:r>
              <a:rPr lang="en-GB" sz="2000" dirty="0">
                <a:effectLst/>
                <a:latin typeface="Arial"/>
                <a:ea typeface="Times New Roman"/>
              </a:rPr>
              <a:t>:</a:t>
            </a:r>
            <a:endParaRPr lang="en-GB" sz="2000" dirty="0">
              <a:effectLst/>
              <a:latin typeface="Times New Roman"/>
              <a:ea typeface="Times New Roman"/>
            </a:endParaRPr>
          </a:p>
          <a:p>
            <a:pPr algn="ctr">
              <a:spcAft>
                <a:spcPts val="0"/>
              </a:spcAft>
            </a:pPr>
            <a:r>
              <a:rPr lang="en-GB" sz="2000" dirty="0">
                <a:effectLst/>
                <a:latin typeface="Arial"/>
                <a:ea typeface="Times New Roman"/>
              </a:rPr>
              <a:t>P60050</a:t>
            </a:r>
            <a:endParaRPr lang="en-GB" sz="2000" dirty="0">
              <a:effectLst/>
              <a:latin typeface="Times New Roman"/>
              <a:ea typeface="Times New Roman"/>
            </a:endParaRPr>
          </a:p>
        </p:txBody>
      </p:sp>
      <p:cxnSp>
        <p:nvCxnSpPr>
          <p:cNvPr id="45" name="Curved Connector 44"/>
          <p:cNvCxnSpPr>
            <a:stCxn id="44" idx="2"/>
            <a:endCxn id="39" idx="4"/>
          </p:cNvCxnSpPr>
          <p:nvPr/>
        </p:nvCxnSpPr>
        <p:spPr>
          <a:xfrm rot="10800000">
            <a:off x="1047804" y="1392052"/>
            <a:ext cx="3155989" cy="1747628"/>
          </a:xfrm>
          <a:prstGeom prst="curvedConnector2">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6" name="Curved Connector 45"/>
          <p:cNvCxnSpPr>
            <a:stCxn id="36" idx="2"/>
            <a:endCxn id="38" idx="4"/>
          </p:cNvCxnSpPr>
          <p:nvPr/>
        </p:nvCxnSpPr>
        <p:spPr>
          <a:xfrm rot="10800000">
            <a:off x="1941127" y="2190667"/>
            <a:ext cx="3480036" cy="3442996"/>
          </a:xfrm>
          <a:prstGeom prst="curvedConnector2">
            <a:avLst/>
          </a:prstGeom>
          <a:ln w="15875">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47" name="Curved Connector 46"/>
          <p:cNvCxnSpPr>
            <a:stCxn id="37" idx="2"/>
            <a:endCxn id="38" idx="4"/>
          </p:cNvCxnSpPr>
          <p:nvPr/>
        </p:nvCxnSpPr>
        <p:spPr>
          <a:xfrm rot="10800000">
            <a:off x="1941128" y="2190668"/>
            <a:ext cx="2691013" cy="2222953"/>
          </a:xfrm>
          <a:prstGeom prst="curvedConnector2">
            <a:avLst/>
          </a:prstGeom>
          <a:ln w="15875">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48" name="Curved Connector 47"/>
          <p:cNvCxnSpPr>
            <a:stCxn id="50" idx="0"/>
            <a:endCxn id="38" idx="4"/>
          </p:cNvCxnSpPr>
          <p:nvPr/>
        </p:nvCxnSpPr>
        <p:spPr>
          <a:xfrm rot="16200000" flipV="1">
            <a:off x="1145406" y="2986389"/>
            <a:ext cx="2492345" cy="900901"/>
          </a:xfrm>
          <a:prstGeom prst="curvedConnector3">
            <a:avLst>
              <a:gd name="adj1" fmla="val 50000"/>
            </a:avLst>
          </a:prstGeom>
          <a:ln w="15875">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49" name="Curved Connector 48"/>
          <p:cNvCxnSpPr>
            <a:stCxn id="35" idx="0"/>
            <a:endCxn id="38" idx="4"/>
          </p:cNvCxnSpPr>
          <p:nvPr/>
        </p:nvCxnSpPr>
        <p:spPr>
          <a:xfrm rot="5400000" flipH="1" flipV="1">
            <a:off x="1019195" y="2495663"/>
            <a:ext cx="1226927" cy="616937"/>
          </a:xfrm>
          <a:prstGeom prst="curvedConnector3">
            <a:avLst>
              <a:gd name="adj1" fmla="val 50000"/>
            </a:avLst>
          </a:prstGeom>
          <a:ln w="15875">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sp>
        <p:nvSpPr>
          <p:cNvPr id="50" name="Text Box 13"/>
          <p:cNvSpPr txBox="1"/>
          <p:nvPr/>
        </p:nvSpPr>
        <p:spPr>
          <a:xfrm>
            <a:off x="2117942" y="4683012"/>
            <a:ext cx="1448171" cy="950651"/>
          </a:xfrm>
          <a:prstGeom prst="ellipse">
            <a:avLst/>
          </a:prstGeom>
          <a:solidFill>
            <a:schemeClr val="bg1">
              <a:lumMod val="9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2000">
                <a:effectLst/>
                <a:latin typeface="Arial"/>
                <a:ea typeface="Times New Roman"/>
              </a:rPr>
              <a:t>isbd:</a:t>
            </a:r>
            <a:endParaRPr lang="en-GB" sz="2000">
              <a:effectLst/>
              <a:latin typeface="Times New Roman"/>
              <a:ea typeface="Times New Roman"/>
            </a:endParaRPr>
          </a:p>
          <a:p>
            <a:pPr algn="ctr">
              <a:spcAft>
                <a:spcPts val="0"/>
              </a:spcAft>
            </a:pPr>
            <a:r>
              <a:rPr lang="en-GB" sz="2000">
                <a:effectLst/>
                <a:latin typeface="Arial"/>
                <a:ea typeface="Times New Roman"/>
              </a:rPr>
              <a:t>P1003</a:t>
            </a:r>
            <a:endParaRPr lang="en-GB" sz="2000">
              <a:effectLst/>
              <a:latin typeface="Times New Roman"/>
              <a:ea typeface="Times New Roman"/>
            </a:endParaRPr>
          </a:p>
        </p:txBody>
      </p:sp>
      <p:sp>
        <p:nvSpPr>
          <p:cNvPr id="51" name="Text Box 13"/>
          <p:cNvSpPr txBox="1"/>
          <p:nvPr/>
        </p:nvSpPr>
        <p:spPr>
          <a:xfrm>
            <a:off x="3411991" y="1559563"/>
            <a:ext cx="1907272" cy="949734"/>
          </a:xfrm>
          <a:prstGeom prst="ellipse">
            <a:avLst/>
          </a:prstGeom>
          <a:solidFill>
            <a:schemeClr val="bg1">
              <a:lumMod val="9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2000" dirty="0">
                <a:effectLst/>
                <a:latin typeface="Arial"/>
                <a:ea typeface="Times New Roman"/>
              </a:rPr>
              <a:t>schema:</a:t>
            </a:r>
            <a:endParaRPr lang="en-GB" sz="2000" dirty="0">
              <a:effectLst/>
              <a:latin typeface="Times New Roman"/>
              <a:ea typeface="Times New Roman"/>
            </a:endParaRPr>
          </a:p>
          <a:p>
            <a:pPr algn="ctr">
              <a:spcAft>
                <a:spcPts val="0"/>
              </a:spcAft>
            </a:pPr>
            <a:r>
              <a:rPr lang="en-GB" sz="2000" dirty="0">
                <a:effectLst/>
                <a:latin typeface="Arial"/>
                <a:ea typeface="Times New Roman"/>
              </a:rPr>
              <a:t>encoding</a:t>
            </a:r>
            <a:endParaRPr lang="en-GB" sz="2000" dirty="0">
              <a:effectLst/>
              <a:latin typeface="Times New Roman"/>
              <a:ea typeface="Times New Roman"/>
            </a:endParaRPr>
          </a:p>
        </p:txBody>
      </p:sp>
      <p:cxnSp>
        <p:nvCxnSpPr>
          <p:cNvPr id="52" name="Curved Connector 51"/>
          <p:cNvCxnSpPr>
            <a:stCxn id="51" idx="2"/>
            <a:endCxn id="38" idx="6"/>
          </p:cNvCxnSpPr>
          <p:nvPr/>
        </p:nvCxnSpPr>
        <p:spPr>
          <a:xfrm rot="10800000">
            <a:off x="2571885" y="1715342"/>
            <a:ext cx="840107" cy="319088"/>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333861" y="355123"/>
            <a:ext cx="3172583" cy="830997"/>
          </a:xfrm>
          <a:prstGeom prst="rect">
            <a:avLst/>
          </a:prstGeom>
          <a:noFill/>
          <a:ln w="19050">
            <a:solidFill>
              <a:srgbClr val="0070C0"/>
            </a:solidFill>
          </a:ln>
        </p:spPr>
        <p:txBody>
          <a:bodyPr wrap="square" rtlCol="0">
            <a:spAutoFit/>
          </a:bodyPr>
          <a:lstStyle/>
          <a:p>
            <a:pPr algn="ctr"/>
            <a:r>
              <a:rPr lang="en-GB" sz="2400" dirty="0"/>
              <a:t>Does BIBFRAME fit here?</a:t>
            </a:r>
            <a:endParaRPr lang="en-GB" sz="2400" b="1" dirty="0"/>
          </a:p>
        </p:txBody>
      </p:sp>
      <p:cxnSp>
        <p:nvCxnSpPr>
          <p:cNvPr id="26" name="Straight Arrow Connector 25"/>
          <p:cNvCxnSpPr>
            <a:stCxn id="25" idx="2"/>
          </p:cNvCxnSpPr>
          <p:nvPr/>
        </p:nvCxnSpPr>
        <p:spPr>
          <a:xfrm flipH="1">
            <a:off x="3475700" y="1186120"/>
            <a:ext cx="444453" cy="497639"/>
          </a:xfrm>
          <a:prstGeom prst="straightConnector1">
            <a:avLst/>
          </a:prstGeom>
          <a:ln w="25400">
            <a:solidFill>
              <a:srgbClr val="0070C0"/>
            </a:solidFill>
            <a:tailEnd type="triangle" w="lg" len="med"/>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238693" y="1559562"/>
            <a:ext cx="3203169" cy="3190161"/>
          </a:xfrm>
          <a:prstGeom prst="ellipse">
            <a:avLst/>
          </a:prstGeom>
          <a:no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TextBox 296"/>
          <p:cNvSpPr txBox="1"/>
          <p:nvPr/>
        </p:nvSpPr>
        <p:spPr>
          <a:xfrm>
            <a:off x="5874358" y="220735"/>
            <a:ext cx="2959827" cy="1815882"/>
          </a:xfrm>
          <a:prstGeom prst="rect">
            <a:avLst/>
          </a:prstGeom>
          <a:noFill/>
          <a:ln w="19050">
            <a:solidFill>
              <a:schemeClr val="tx1"/>
            </a:solidFill>
          </a:ln>
        </p:spPr>
        <p:txBody>
          <a:bodyPr wrap="square" rtlCol="0">
            <a:spAutoFit/>
          </a:bodyPr>
          <a:lstStyle/>
          <a:p>
            <a:pPr algn="ctr"/>
            <a:r>
              <a:rPr lang="en-GB" sz="2800" dirty="0"/>
              <a:t>Semantic map of manifestation carrier/media type</a:t>
            </a:r>
          </a:p>
          <a:p>
            <a:pPr algn="ctr"/>
            <a:r>
              <a:rPr lang="en-GB" sz="2800" dirty="0"/>
              <a:t>element</a:t>
            </a:r>
          </a:p>
        </p:txBody>
      </p:sp>
      <p:sp>
        <p:nvSpPr>
          <p:cNvPr id="11" name="Up Arrow 10"/>
          <p:cNvSpPr/>
          <p:nvPr/>
        </p:nvSpPr>
        <p:spPr>
          <a:xfrm>
            <a:off x="7300826" y="2408612"/>
            <a:ext cx="434109" cy="392134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7962697" y="2407927"/>
            <a:ext cx="901914" cy="707886"/>
          </a:xfrm>
          <a:prstGeom prst="rect">
            <a:avLst/>
          </a:prstGeom>
          <a:noFill/>
        </p:spPr>
        <p:txBody>
          <a:bodyPr wrap="none" rtlCol="0">
            <a:spAutoFit/>
          </a:bodyPr>
          <a:lstStyle/>
          <a:p>
            <a:r>
              <a:rPr lang="en-GB" sz="2000" dirty="0"/>
              <a:t>Broad/</a:t>
            </a:r>
          </a:p>
          <a:p>
            <a:r>
              <a:rPr lang="en-GB" sz="2000" dirty="0"/>
              <a:t>coarse</a:t>
            </a:r>
          </a:p>
        </p:txBody>
      </p:sp>
      <p:sp>
        <p:nvSpPr>
          <p:cNvPr id="53" name="TextBox 52"/>
          <p:cNvSpPr txBox="1"/>
          <p:nvPr/>
        </p:nvSpPr>
        <p:spPr>
          <a:xfrm>
            <a:off x="7962697" y="5651617"/>
            <a:ext cx="1064394" cy="707886"/>
          </a:xfrm>
          <a:prstGeom prst="rect">
            <a:avLst/>
          </a:prstGeom>
          <a:noFill/>
        </p:spPr>
        <p:txBody>
          <a:bodyPr wrap="none" rtlCol="0">
            <a:spAutoFit/>
          </a:bodyPr>
          <a:lstStyle/>
          <a:p>
            <a:r>
              <a:rPr lang="en-GB" sz="2000" dirty="0"/>
              <a:t>Narrow/</a:t>
            </a:r>
          </a:p>
          <a:p>
            <a:r>
              <a:rPr lang="en-GB" sz="2000" dirty="0"/>
              <a:t>fine</a:t>
            </a:r>
          </a:p>
        </p:txBody>
      </p:sp>
      <p:sp>
        <p:nvSpPr>
          <p:cNvPr id="16" name="Down Arrow 15"/>
          <p:cNvSpPr/>
          <p:nvPr/>
        </p:nvSpPr>
        <p:spPr>
          <a:xfrm>
            <a:off x="8340436" y="3722255"/>
            <a:ext cx="295564" cy="1166690"/>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Multiply 16"/>
          <p:cNvSpPr/>
          <p:nvPr/>
        </p:nvSpPr>
        <p:spPr>
          <a:xfrm>
            <a:off x="8007927" y="3912165"/>
            <a:ext cx="960581" cy="673656"/>
          </a:xfrm>
          <a:prstGeom prst="mathMultiply">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46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11" grpId="0" animBg="1"/>
      <p:bldP spid="15" grpId="0"/>
      <p:bldP spid="53" grpId="0"/>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3" name="Content Placeholder 2"/>
          <p:cNvSpPr>
            <a:spLocks noGrp="1"/>
          </p:cNvSpPr>
          <p:nvPr>
            <p:ph idx="1"/>
          </p:nvPr>
        </p:nvSpPr>
        <p:spPr/>
        <p:txBody>
          <a:bodyPr/>
          <a:lstStyle/>
          <a:p>
            <a:pPr lvl="0"/>
            <a:r>
              <a:rPr lang="en-GB" dirty="0"/>
              <a:t>A basic introduction to data structures: triples, chains, and clusters</a:t>
            </a:r>
          </a:p>
          <a:p>
            <a:pPr lvl="0"/>
            <a:r>
              <a:rPr lang="en-GB" dirty="0"/>
              <a:t>What is a linked data record?</a:t>
            </a:r>
          </a:p>
          <a:p>
            <a:pPr lvl="0"/>
            <a:r>
              <a:rPr lang="en-GB" dirty="0"/>
              <a:t>Global, multilingual linked data</a:t>
            </a:r>
          </a:p>
          <a:p>
            <a:pPr lvl="0"/>
            <a:r>
              <a:rPr lang="en-GB" dirty="0"/>
              <a:t>Linking data from multiple sources</a:t>
            </a:r>
          </a:p>
          <a:p>
            <a:pPr lvl="0"/>
            <a:r>
              <a:rPr lang="en-GB" dirty="0"/>
              <a:t>The Semantic Web: a paradigm shift?</a:t>
            </a:r>
          </a:p>
          <a:p>
            <a:endParaRPr lang="en-GB" dirty="0"/>
          </a:p>
        </p:txBody>
      </p:sp>
    </p:spTree>
    <p:extLst>
      <p:ext uri="{BB962C8B-B14F-4D97-AF65-F5344CB8AC3E}">
        <p14:creationId xmlns:p14="http://schemas.microsoft.com/office/powerpoint/2010/main" val="1665661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0637" y="1746039"/>
            <a:ext cx="2678938" cy="523220"/>
          </a:xfrm>
          <a:prstGeom prst="rect">
            <a:avLst/>
          </a:prstGeom>
          <a:noFill/>
          <a:ln w="19050">
            <a:solidFill>
              <a:schemeClr val="tx2"/>
            </a:solidFill>
          </a:ln>
        </p:spPr>
        <p:txBody>
          <a:bodyPr wrap="none" rtlCol="0">
            <a:spAutoFit/>
          </a:bodyPr>
          <a:lstStyle/>
          <a:p>
            <a:pPr algn="ctr"/>
            <a:r>
              <a:rPr lang="en-GB" sz="2800" dirty="0"/>
              <a:t>Linked </a:t>
            </a:r>
            <a:r>
              <a:rPr lang="en-GB" sz="2800" b="1" dirty="0"/>
              <a:t>open</a:t>
            </a:r>
            <a:r>
              <a:rPr lang="en-GB" sz="2800" dirty="0"/>
              <a:t> data</a:t>
            </a:r>
          </a:p>
        </p:txBody>
      </p:sp>
      <p:sp>
        <p:nvSpPr>
          <p:cNvPr id="3" name="Title 2"/>
          <p:cNvSpPr>
            <a:spLocks noGrp="1"/>
          </p:cNvSpPr>
          <p:nvPr>
            <p:ph type="title"/>
          </p:nvPr>
        </p:nvSpPr>
        <p:spPr/>
        <p:txBody>
          <a:bodyPr/>
          <a:lstStyle/>
          <a:p>
            <a:r>
              <a:rPr lang="en-GB" dirty="0"/>
              <a:t>Semantic Web</a:t>
            </a:r>
          </a:p>
        </p:txBody>
      </p:sp>
      <p:sp>
        <p:nvSpPr>
          <p:cNvPr id="4" name="TextBox 3"/>
          <p:cNvSpPr txBox="1"/>
          <p:nvPr/>
        </p:nvSpPr>
        <p:spPr>
          <a:xfrm>
            <a:off x="638327" y="2551480"/>
            <a:ext cx="3883559" cy="1384995"/>
          </a:xfrm>
          <a:prstGeom prst="rect">
            <a:avLst/>
          </a:prstGeom>
          <a:noFill/>
          <a:ln w="19050">
            <a:solidFill>
              <a:schemeClr val="tx2"/>
            </a:solidFill>
          </a:ln>
        </p:spPr>
        <p:txBody>
          <a:bodyPr wrap="square" rtlCol="0">
            <a:spAutoFit/>
          </a:bodyPr>
          <a:lstStyle/>
          <a:p>
            <a:pPr algn="ctr"/>
            <a:r>
              <a:rPr lang="en-GB" sz="2800" b="1" dirty="0"/>
              <a:t>Semantic</a:t>
            </a:r>
            <a:r>
              <a:rPr lang="en-GB" sz="2800" dirty="0"/>
              <a:t> data: properties of properties</a:t>
            </a:r>
          </a:p>
          <a:p>
            <a:pPr algn="ctr"/>
            <a:r>
              <a:rPr lang="en-GB" sz="2800" dirty="0"/>
              <a:t>(triples about properties)  </a:t>
            </a:r>
          </a:p>
        </p:txBody>
      </p:sp>
      <p:sp>
        <p:nvSpPr>
          <p:cNvPr id="5" name="TextBox 4"/>
          <p:cNvSpPr txBox="1"/>
          <p:nvPr/>
        </p:nvSpPr>
        <p:spPr>
          <a:xfrm>
            <a:off x="638327" y="4150963"/>
            <a:ext cx="3883559" cy="1384995"/>
          </a:xfrm>
          <a:prstGeom prst="rect">
            <a:avLst/>
          </a:prstGeom>
          <a:noFill/>
          <a:ln w="19050">
            <a:solidFill>
              <a:schemeClr val="tx2"/>
            </a:solidFill>
          </a:ln>
        </p:spPr>
        <p:txBody>
          <a:bodyPr wrap="square" rtlCol="0">
            <a:spAutoFit/>
          </a:bodyPr>
          <a:lstStyle/>
          <a:p>
            <a:pPr algn="ctr"/>
            <a:r>
              <a:rPr lang="en-GB" sz="2800" b="1" dirty="0"/>
              <a:t>Provenance</a:t>
            </a:r>
            <a:r>
              <a:rPr lang="en-GB" sz="2800" dirty="0"/>
              <a:t> data: properties of triples</a:t>
            </a:r>
          </a:p>
          <a:p>
            <a:pPr algn="ctr"/>
            <a:r>
              <a:rPr lang="en-GB" sz="2800" dirty="0"/>
              <a:t>(triples about triples)  </a:t>
            </a:r>
          </a:p>
        </p:txBody>
      </p:sp>
      <p:sp>
        <p:nvSpPr>
          <p:cNvPr id="6" name="TextBox 5"/>
          <p:cNvSpPr txBox="1"/>
          <p:nvPr/>
        </p:nvSpPr>
        <p:spPr>
          <a:xfrm>
            <a:off x="5444018" y="4451909"/>
            <a:ext cx="2737831" cy="1384995"/>
          </a:xfrm>
          <a:prstGeom prst="rect">
            <a:avLst/>
          </a:prstGeom>
          <a:noFill/>
          <a:ln w="19050">
            <a:solidFill>
              <a:schemeClr val="tx2"/>
            </a:solidFill>
          </a:ln>
        </p:spPr>
        <p:txBody>
          <a:bodyPr wrap="square" rtlCol="0">
            <a:spAutoFit/>
          </a:bodyPr>
          <a:lstStyle/>
          <a:p>
            <a:pPr algn="ctr"/>
            <a:r>
              <a:rPr lang="en-GB" sz="2800" b="1" dirty="0"/>
              <a:t>A</a:t>
            </a:r>
            <a:r>
              <a:rPr lang="en-GB" sz="2800" dirty="0"/>
              <a:t>nyone can say </a:t>
            </a:r>
            <a:r>
              <a:rPr lang="en-GB" sz="2800" b="1" dirty="0"/>
              <a:t>A</a:t>
            </a:r>
            <a:r>
              <a:rPr lang="en-GB" sz="2800" dirty="0"/>
              <a:t>nything about </a:t>
            </a:r>
            <a:r>
              <a:rPr lang="en-GB" sz="2800" b="1" dirty="0"/>
              <a:t>A</a:t>
            </a:r>
            <a:r>
              <a:rPr lang="en-GB" sz="2800" dirty="0"/>
              <a:t>ny thing</a:t>
            </a:r>
          </a:p>
        </p:txBody>
      </p:sp>
      <p:sp>
        <p:nvSpPr>
          <p:cNvPr id="7" name="TextBox 6"/>
          <p:cNvSpPr txBox="1"/>
          <p:nvPr/>
        </p:nvSpPr>
        <p:spPr>
          <a:xfrm>
            <a:off x="4939069" y="1473307"/>
            <a:ext cx="3747731" cy="2677656"/>
          </a:xfrm>
          <a:prstGeom prst="rect">
            <a:avLst/>
          </a:prstGeom>
          <a:noFill/>
          <a:ln w="19050">
            <a:solidFill>
              <a:schemeClr val="tx2"/>
            </a:solidFill>
          </a:ln>
        </p:spPr>
        <p:txBody>
          <a:bodyPr wrap="square" rtlCol="0">
            <a:spAutoFit/>
          </a:bodyPr>
          <a:lstStyle/>
          <a:p>
            <a:pPr algn="ctr"/>
            <a:r>
              <a:rPr lang="en-GB" sz="2800" b="1" dirty="0"/>
              <a:t>O</a:t>
            </a:r>
            <a:r>
              <a:rPr lang="en-GB" sz="2800" dirty="0"/>
              <a:t>pen </a:t>
            </a:r>
            <a:r>
              <a:rPr lang="en-GB" sz="2800" b="1" dirty="0"/>
              <a:t>W</a:t>
            </a:r>
            <a:r>
              <a:rPr lang="en-GB" sz="2800" dirty="0"/>
              <a:t>orld </a:t>
            </a:r>
            <a:r>
              <a:rPr lang="en-GB" sz="2800" b="1" dirty="0"/>
              <a:t>A</a:t>
            </a:r>
            <a:r>
              <a:rPr lang="en-GB" sz="2800" dirty="0"/>
              <a:t>ssumption</a:t>
            </a:r>
          </a:p>
          <a:p>
            <a:pPr algn="ctr"/>
            <a:r>
              <a:rPr lang="en-GB" sz="2800" dirty="0"/>
              <a:t>Absence of data is not data of absence</a:t>
            </a:r>
          </a:p>
          <a:p>
            <a:pPr algn="ctr"/>
            <a:r>
              <a:rPr lang="en-GB" sz="2800" dirty="0"/>
              <a:t>"Record" is never complete</a:t>
            </a:r>
          </a:p>
        </p:txBody>
      </p:sp>
    </p:spTree>
    <p:extLst>
      <p:ext uri="{BB962C8B-B14F-4D97-AF65-F5344CB8AC3E}">
        <p14:creationId xmlns:p14="http://schemas.microsoft.com/office/powerpoint/2010/main" val="74196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Paradigm shift?</a:t>
            </a:r>
          </a:p>
        </p:txBody>
      </p:sp>
      <p:sp>
        <p:nvSpPr>
          <p:cNvPr id="3" name="TextBox 2"/>
          <p:cNvSpPr txBox="1"/>
          <p:nvPr/>
        </p:nvSpPr>
        <p:spPr>
          <a:xfrm>
            <a:off x="2629353" y="2895009"/>
            <a:ext cx="3885294" cy="954107"/>
          </a:xfrm>
          <a:prstGeom prst="rect">
            <a:avLst/>
          </a:prstGeom>
          <a:noFill/>
          <a:ln w="19050">
            <a:solidFill>
              <a:schemeClr val="tx2"/>
            </a:solidFill>
          </a:ln>
        </p:spPr>
        <p:txBody>
          <a:bodyPr wrap="none" rtlCol="0">
            <a:spAutoFit/>
          </a:bodyPr>
          <a:lstStyle/>
          <a:p>
            <a:pPr algn="ctr"/>
            <a:r>
              <a:rPr lang="en-GB" sz="2800" dirty="0"/>
              <a:t>The wisdom of the crowd</a:t>
            </a:r>
          </a:p>
          <a:p>
            <a:pPr algn="ctr"/>
            <a:r>
              <a:rPr lang="en-GB" sz="2800" dirty="0"/>
              <a:t>(Ask the audience)</a:t>
            </a:r>
          </a:p>
        </p:txBody>
      </p:sp>
      <p:sp>
        <p:nvSpPr>
          <p:cNvPr id="4" name="TextBox 3"/>
          <p:cNvSpPr txBox="1"/>
          <p:nvPr/>
        </p:nvSpPr>
        <p:spPr>
          <a:xfrm>
            <a:off x="2638713" y="4189126"/>
            <a:ext cx="3875934" cy="954107"/>
          </a:xfrm>
          <a:prstGeom prst="rect">
            <a:avLst/>
          </a:prstGeom>
          <a:noFill/>
          <a:ln w="19050">
            <a:solidFill>
              <a:schemeClr val="tx2"/>
            </a:solidFill>
          </a:ln>
        </p:spPr>
        <p:txBody>
          <a:bodyPr wrap="none" rtlCol="0">
            <a:spAutoFit/>
          </a:bodyPr>
          <a:lstStyle/>
          <a:p>
            <a:pPr algn="ctr"/>
            <a:r>
              <a:rPr lang="en-GB" sz="2800" dirty="0"/>
              <a:t>The power of the cloud</a:t>
            </a:r>
          </a:p>
          <a:p>
            <a:pPr algn="ctr"/>
            <a:r>
              <a:rPr lang="en-GB" sz="2800" dirty="0"/>
              <a:t>(Linked data everywhere)</a:t>
            </a:r>
          </a:p>
        </p:txBody>
      </p:sp>
      <p:sp>
        <p:nvSpPr>
          <p:cNvPr id="5" name="TextBox 4"/>
          <p:cNvSpPr txBox="1"/>
          <p:nvPr/>
        </p:nvSpPr>
        <p:spPr>
          <a:xfrm>
            <a:off x="1000028" y="1600891"/>
            <a:ext cx="3258649" cy="954107"/>
          </a:xfrm>
          <a:prstGeom prst="rect">
            <a:avLst/>
          </a:prstGeom>
          <a:noFill/>
          <a:ln w="19050">
            <a:solidFill>
              <a:schemeClr val="tx2"/>
            </a:solidFill>
          </a:ln>
        </p:spPr>
        <p:txBody>
          <a:bodyPr wrap="none" rtlCol="0">
            <a:spAutoFit/>
          </a:bodyPr>
          <a:lstStyle/>
          <a:p>
            <a:pPr algn="ctr"/>
            <a:r>
              <a:rPr lang="en-GB" sz="2800" dirty="0"/>
              <a:t>No absolute "record"</a:t>
            </a:r>
          </a:p>
          <a:p>
            <a:pPr algn="ctr"/>
            <a:r>
              <a:rPr lang="en-GB" sz="2800" dirty="0"/>
              <a:t>(just data)</a:t>
            </a:r>
          </a:p>
        </p:txBody>
      </p:sp>
      <p:sp>
        <p:nvSpPr>
          <p:cNvPr id="6" name="TextBox 5"/>
          <p:cNvSpPr txBox="1"/>
          <p:nvPr/>
        </p:nvSpPr>
        <p:spPr>
          <a:xfrm>
            <a:off x="4852407" y="1600891"/>
            <a:ext cx="2984471" cy="954107"/>
          </a:xfrm>
          <a:prstGeom prst="rect">
            <a:avLst/>
          </a:prstGeom>
          <a:noFill/>
          <a:ln w="19050">
            <a:solidFill>
              <a:schemeClr val="tx2"/>
            </a:solidFill>
          </a:ln>
        </p:spPr>
        <p:txBody>
          <a:bodyPr wrap="none" rtlCol="0">
            <a:spAutoFit/>
          </a:bodyPr>
          <a:lstStyle/>
          <a:p>
            <a:pPr algn="ctr"/>
            <a:r>
              <a:rPr lang="en-GB" sz="2800" dirty="0"/>
              <a:t>No test for truth</a:t>
            </a:r>
          </a:p>
          <a:p>
            <a:pPr algn="ctr"/>
            <a:r>
              <a:rPr lang="en-GB" sz="2800" dirty="0"/>
              <a:t>(just inconsistency)</a:t>
            </a:r>
          </a:p>
        </p:txBody>
      </p:sp>
      <p:sp>
        <p:nvSpPr>
          <p:cNvPr id="7" name="TextBox 6"/>
          <p:cNvSpPr txBox="1"/>
          <p:nvPr/>
        </p:nvSpPr>
        <p:spPr>
          <a:xfrm>
            <a:off x="701388" y="5483243"/>
            <a:ext cx="7741223" cy="523220"/>
          </a:xfrm>
          <a:prstGeom prst="rect">
            <a:avLst/>
          </a:prstGeom>
          <a:noFill/>
          <a:ln w="19050">
            <a:solidFill>
              <a:schemeClr val="tx2"/>
            </a:solidFill>
          </a:ln>
        </p:spPr>
        <p:txBody>
          <a:bodyPr wrap="none" rtlCol="0">
            <a:spAutoFit/>
          </a:bodyPr>
          <a:lstStyle/>
          <a:p>
            <a:pPr algn="ctr"/>
            <a:r>
              <a:rPr lang="en-GB" sz="2800" dirty="0"/>
              <a:t>Library and cultural heritage data of highest quality</a:t>
            </a:r>
          </a:p>
        </p:txBody>
      </p:sp>
    </p:spTree>
    <p:extLst>
      <p:ext uri="{BB962C8B-B14F-4D97-AF65-F5344CB8AC3E}">
        <p14:creationId xmlns:p14="http://schemas.microsoft.com/office/powerpoint/2010/main" val="1114975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a:t>
            </a:r>
          </a:p>
        </p:txBody>
      </p:sp>
      <p:sp>
        <p:nvSpPr>
          <p:cNvPr id="3" name="Content Placeholder 2"/>
          <p:cNvSpPr>
            <a:spLocks noGrp="1"/>
          </p:cNvSpPr>
          <p:nvPr>
            <p:ph idx="1"/>
          </p:nvPr>
        </p:nvSpPr>
        <p:spPr/>
        <p:txBody>
          <a:bodyPr/>
          <a:lstStyle/>
          <a:p>
            <a:r>
              <a:rPr lang="en-GB" dirty="0">
                <a:hlinkClick r:id="rId2"/>
              </a:rPr>
              <a:t>rscchair@rdatoolkit.org</a:t>
            </a:r>
            <a:endParaRPr lang="en-GB" dirty="0"/>
          </a:p>
          <a:p>
            <a:r>
              <a:rPr lang="en-GB" dirty="0"/>
              <a:t>Open Metadata Registry (IFLA, RDA)</a:t>
            </a:r>
          </a:p>
          <a:p>
            <a:pPr lvl="1"/>
            <a:r>
              <a:rPr lang="en-GB" dirty="0">
                <a:hlinkClick r:id="rId3"/>
              </a:rPr>
              <a:t>http://metadataregistry.org/</a:t>
            </a:r>
            <a:endParaRPr lang="en-GB" dirty="0"/>
          </a:p>
          <a:p>
            <a:r>
              <a:rPr lang="en-GB" dirty="0"/>
              <a:t>RDA Registry</a:t>
            </a:r>
          </a:p>
          <a:p>
            <a:pPr lvl="1"/>
            <a:r>
              <a:rPr lang="en-GB" dirty="0">
                <a:hlinkClick r:id="rId4"/>
              </a:rPr>
              <a:t>http://www.rdaregistry.info/</a:t>
            </a:r>
            <a:endParaRPr lang="en-GB" dirty="0"/>
          </a:p>
          <a:p>
            <a:r>
              <a:rPr lang="en-GB" dirty="0"/>
              <a:t>RIMMF and r-balls (RDA linked data examples)</a:t>
            </a:r>
          </a:p>
          <a:p>
            <a:pPr lvl="1"/>
            <a:r>
              <a:rPr lang="en-GB" dirty="0"/>
              <a:t>http://rballs.info/</a:t>
            </a:r>
          </a:p>
        </p:txBody>
      </p:sp>
    </p:spTree>
    <p:extLst>
      <p:ext uri="{BB962C8B-B14F-4D97-AF65-F5344CB8AC3E}">
        <p14:creationId xmlns:p14="http://schemas.microsoft.com/office/powerpoint/2010/main" val="1748997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Semantic Web (of linked data)</a:t>
            </a:r>
          </a:p>
        </p:txBody>
      </p:sp>
      <p:sp>
        <p:nvSpPr>
          <p:cNvPr id="3" name="Content Placeholder 2"/>
          <p:cNvSpPr>
            <a:spLocks noGrp="1"/>
          </p:cNvSpPr>
          <p:nvPr>
            <p:ph idx="1"/>
          </p:nvPr>
        </p:nvSpPr>
        <p:spPr/>
        <p:txBody>
          <a:bodyPr/>
          <a:lstStyle/>
          <a:p>
            <a:r>
              <a:rPr lang="en-GB" dirty="0"/>
              <a:t>“machine-readable metadata”</a:t>
            </a:r>
          </a:p>
          <a:p>
            <a:pPr lvl="1"/>
            <a:r>
              <a:rPr lang="en-GB" dirty="0"/>
              <a:t>Faster! 24/7/365! Global!</a:t>
            </a:r>
          </a:p>
          <a:p>
            <a:r>
              <a:rPr lang="en-GB" dirty="0"/>
              <a:t>Metadata expressed as “atomic” statements</a:t>
            </a:r>
          </a:p>
          <a:p>
            <a:pPr lvl="1"/>
            <a:r>
              <a:rPr lang="en-GB" dirty="0"/>
              <a:t>A simple, single, syntactically irreducible statement</a:t>
            </a:r>
          </a:p>
          <a:p>
            <a:pPr lvl="2"/>
            <a:r>
              <a:rPr lang="en-GB" dirty="0"/>
              <a:t>The title of this book is “Treasure island”</a:t>
            </a:r>
          </a:p>
          <a:p>
            <a:r>
              <a:rPr lang="en-GB" dirty="0"/>
              <a:t>In a standard machine-</a:t>
            </a:r>
            <a:r>
              <a:rPr lang="en-GB" dirty="0" err="1"/>
              <a:t>processable</a:t>
            </a:r>
            <a:r>
              <a:rPr lang="en-GB" dirty="0"/>
              <a:t> format</a:t>
            </a:r>
          </a:p>
          <a:p>
            <a:pPr lvl="1"/>
            <a:r>
              <a:rPr lang="en-GB" dirty="0"/>
              <a:t>Resource Description Framework (RDF)</a:t>
            </a:r>
          </a:p>
        </p:txBody>
      </p:sp>
    </p:spTree>
    <p:extLst>
      <p:ext uri="{BB962C8B-B14F-4D97-AF65-F5344CB8AC3E}">
        <p14:creationId xmlns:p14="http://schemas.microsoft.com/office/powerpoint/2010/main" val="1157251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Resource Description Framework</a:t>
            </a:r>
          </a:p>
        </p:txBody>
      </p:sp>
      <p:sp>
        <p:nvSpPr>
          <p:cNvPr id="3" name="Content Placeholder 2"/>
          <p:cNvSpPr>
            <a:spLocks noGrp="1"/>
          </p:cNvSpPr>
          <p:nvPr>
            <p:ph idx="1"/>
          </p:nvPr>
        </p:nvSpPr>
        <p:spPr/>
        <p:txBody>
          <a:bodyPr/>
          <a:lstStyle/>
          <a:p>
            <a:r>
              <a:rPr lang="en-GB" dirty="0"/>
              <a:t>Metadata statement constructed in 3 parts</a:t>
            </a:r>
          </a:p>
          <a:p>
            <a:pPr lvl="1"/>
            <a:r>
              <a:rPr lang="en-GB" dirty="0"/>
              <a:t>“Triple”</a:t>
            </a:r>
          </a:p>
          <a:p>
            <a:r>
              <a:rPr lang="en-GB" dirty="0"/>
              <a:t>The title of this book is “Treasure island”</a:t>
            </a:r>
          </a:p>
          <a:p>
            <a:pPr lvl="1"/>
            <a:r>
              <a:rPr lang="en-GB" dirty="0"/>
              <a:t>Subject of the statement = </a:t>
            </a:r>
            <a:r>
              <a:rPr lang="en-GB" i="1" dirty="0"/>
              <a:t>Subject</a:t>
            </a:r>
            <a:r>
              <a:rPr lang="en-GB" dirty="0"/>
              <a:t>: This book</a:t>
            </a:r>
          </a:p>
          <a:p>
            <a:pPr lvl="1"/>
            <a:r>
              <a:rPr lang="en-GB" dirty="0"/>
              <a:t>Nature of the statement = </a:t>
            </a:r>
            <a:r>
              <a:rPr lang="en-GB" i="1" dirty="0"/>
              <a:t>Predicate</a:t>
            </a:r>
            <a:r>
              <a:rPr lang="en-GB" dirty="0"/>
              <a:t>: has title</a:t>
            </a:r>
          </a:p>
          <a:p>
            <a:pPr lvl="1"/>
            <a:r>
              <a:rPr lang="en-GB" dirty="0"/>
              <a:t>Value of the statement = </a:t>
            </a:r>
            <a:r>
              <a:rPr lang="en-GB" i="1" dirty="0"/>
              <a:t>Object</a:t>
            </a:r>
            <a:r>
              <a:rPr lang="en-GB" dirty="0"/>
              <a:t>: “Treasure island”</a:t>
            </a:r>
          </a:p>
          <a:p>
            <a:r>
              <a:rPr lang="en-GB" dirty="0"/>
              <a:t>This book – has title – “Treasure island”</a:t>
            </a:r>
          </a:p>
          <a:p>
            <a:pPr lvl="1"/>
            <a:r>
              <a:rPr lang="en-GB" i="1" dirty="0"/>
              <a:t>subject – predicate - object</a:t>
            </a:r>
          </a:p>
        </p:txBody>
      </p:sp>
    </p:spTree>
    <p:extLst>
      <p:ext uri="{BB962C8B-B14F-4D97-AF65-F5344CB8AC3E}">
        <p14:creationId xmlns:p14="http://schemas.microsoft.com/office/powerpoint/2010/main" val="2260261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Identifiers</a:t>
            </a:r>
          </a:p>
        </p:txBody>
      </p:sp>
      <p:sp>
        <p:nvSpPr>
          <p:cNvPr id="3" name="Content Placeholder 2"/>
          <p:cNvSpPr>
            <a:spLocks noGrp="1"/>
          </p:cNvSpPr>
          <p:nvPr>
            <p:ph idx="1"/>
          </p:nvPr>
        </p:nvSpPr>
        <p:spPr/>
        <p:txBody>
          <a:bodyPr>
            <a:normAutofit lnSpcReduction="10000"/>
          </a:bodyPr>
          <a:lstStyle/>
          <a:p>
            <a:r>
              <a:rPr lang="en-GB" dirty="0"/>
              <a:t>Need unambiguous way of identifying each part of the triple for efficient machine-processing</a:t>
            </a:r>
          </a:p>
          <a:p>
            <a:pPr lvl="1"/>
            <a:r>
              <a:rPr lang="en-GB" dirty="0"/>
              <a:t>Human labels (“This book”, “has title”) no good</a:t>
            </a:r>
          </a:p>
          <a:p>
            <a:pPr lvl="2"/>
            <a:r>
              <a:rPr lang="en-GB" dirty="0"/>
              <a:t>Same thing, different labels; different things, same label</a:t>
            </a:r>
          </a:p>
          <a:p>
            <a:r>
              <a:rPr lang="en-GB" dirty="0"/>
              <a:t>Exploit the utility of the URL</a:t>
            </a:r>
          </a:p>
          <a:p>
            <a:pPr lvl="1"/>
            <a:r>
              <a:rPr lang="en-GB" dirty="0"/>
              <a:t>Machine-readable, regular syntax, unambiguous</a:t>
            </a:r>
          </a:p>
          <a:p>
            <a:r>
              <a:rPr lang="en-GB" dirty="0"/>
              <a:t>Uniform Resource Identifier (URI)</a:t>
            </a:r>
          </a:p>
        </p:txBody>
      </p:sp>
    </p:spTree>
    <p:extLst>
      <p:ext uri="{BB962C8B-B14F-4D97-AF65-F5344CB8AC3E}">
        <p14:creationId xmlns:p14="http://schemas.microsoft.com/office/powerpoint/2010/main" val="2638101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RDF rules</a:t>
            </a:r>
          </a:p>
        </p:txBody>
      </p:sp>
      <p:sp>
        <p:nvSpPr>
          <p:cNvPr id="4" name="Content Placeholder 3"/>
          <p:cNvSpPr>
            <a:spLocks noGrp="1"/>
          </p:cNvSpPr>
          <p:nvPr>
            <p:ph idx="1"/>
          </p:nvPr>
        </p:nvSpPr>
        <p:spPr/>
        <p:txBody>
          <a:bodyPr>
            <a:normAutofit lnSpcReduction="10000"/>
          </a:bodyPr>
          <a:lstStyle/>
          <a:p>
            <a:r>
              <a:rPr lang="en-GB" dirty="0"/>
              <a:t>Human-readable data are the values of triple statements stored as text</a:t>
            </a:r>
          </a:p>
          <a:p>
            <a:pPr lvl="1"/>
            <a:r>
              <a:rPr lang="en-GB" dirty="0"/>
              <a:t>"Treasure Island"</a:t>
            </a:r>
          </a:p>
          <a:p>
            <a:pPr lvl="1"/>
            <a:r>
              <a:rPr lang="en-GB" dirty="0"/>
              <a:t>Character string = "literal"</a:t>
            </a:r>
          </a:p>
          <a:p>
            <a:r>
              <a:rPr lang="en-GB" dirty="0"/>
              <a:t>A triple object </a:t>
            </a:r>
            <a:r>
              <a:rPr lang="en-GB" u="sng" dirty="0"/>
              <a:t>may</a:t>
            </a:r>
            <a:r>
              <a:rPr lang="en-GB" dirty="0"/>
              <a:t> be a literal value</a:t>
            </a:r>
          </a:p>
          <a:p>
            <a:r>
              <a:rPr lang="en-GB" dirty="0"/>
              <a:t>Everything else is a URI</a:t>
            </a:r>
          </a:p>
          <a:p>
            <a:pPr lvl="1"/>
            <a:r>
              <a:rPr lang="en-GB" dirty="0"/>
              <a:t>A triple object </a:t>
            </a:r>
            <a:r>
              <a:rPr lang="en-GB" u="sng" dirty="0"/>
              <a:t>may</a:t>
            </a:r>
            <a:r>
              <a:rPr lang="en-GB" dirty="0"/>
              <a:t> be a URI</a:t>
            </a:r>
          </a:p>
          <a:p>
            <a:pPr lvl="1"/>
            <a:r>
              <a:rPr lang="en-GB" dirty="0"/>
              <a:t>A triple subject </a:t>
            </a:r>
            <a:r>
              <a:rPr lang="en-GB" u="sng" dirty="0"/>
              <a:t>must</a:t>
            </a:r>
            <a:r>
              <a:rPr lang="en-GB" dirty="0"/>
              <a:t> be a URI</a:t>
            </a:r>
          </a:p>
          <a:p>
            <a:pPr lvl="1"/>
            <a:r>
              <a:rPr lang="en-GB" dirty="0"/>
              <a:t>A triple predicate (property) </a:t>
            </a:r>
            <a:r>
              <a:rPr lang="en-GB" u="sng" dirty="0"/>
              <a:t>must</a:t>
            </a:r>
            <a:r>
              <a:rPr lang="en-GB" dirty="0"/>
              <a:t> be a URI</a:t>
            </a:r>
          </a:p>
          <a:p>
            <a:endParaRPr lang="en-GB" dirty="0"/>
          </a:p>
        </p:txBody>
      </p:sp>
    </p:spTree>
    <p:extLst>
      <p:ext uri="{BB962C8B-B14F-4D97-AF65-F5344CB8AC3E}">
        <p14:creationId xmlns:p14="http://schemas.microsoft.com/office/powerpoint/2010/main" val="776544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RDF graphs</a:t>
            </a:r>
          </a:p>
        </p:txBody>
      </p:sp>
      <p:sp>
        <p:nvSpPr>
          <p:cNvPr id="3" name="TextBox 2"/>
          <p:cNvSpPr txBox="1"/>
          <p:nvPr/>
        </p:nvSpPr>
        <p:spPr>
          <a:xfrm>
            <a:off x="2305074" y="5176386"/>
            <a:ext cx="1531002" cy="1168539"/>
          </a:xfrm>
          <a:prstGeom prst="ellipse">
            <a:avLst/>
          </a:prstGeom>
          <a:solidFill>
            <a:schemeClr val="bg1"/>
          </a:solidFill>
          <a:ln w="28575">
            <a:solidFill>
              <a:schemeClr val="tx2"/>
            </a:solidFill>
          </a:ln>
        </p:spPr>
        <p:txBody>
          <a:bodyPr wrap="none" rtlCol="0">
            <a:spAutoFit/>
          </a:bodyPr>
          <a:lstStyle/>
          <a:p>
            <a:pPr algn="ctr"/>
            <a:r>
              <a:rPr lang="en-GB" sz="2400" dirty="0"/>
              <a:t>subject</a:t>
            </a:r>
          </a:p>
          <a:p>
            <a:pPr algn="ctr"/>
            <a:r>
              <a:rPr lang="en-GB" sz="2400" dirty="0"/>
              <a:t>URI</a:t>
            </a:r>
          </a:p>
        </p:txBody>
      </p:sp>
      <p:sp>
        <p:nvSpPr>
          <p:cNvPr id="4" name="TextBox 3"/>
          <p:cNvSpPr txBox="1"/>
          <p:nvPr/>
        </p:nvSpPr>
        <p:spPr>
          <a:xfrm>
            <a:off x="5931944" y="5176386"/>
            <a:ext cx="1361944" cy="1168539"/>
          </a:xfrm>
          <a:prstGeom prst="ellipse">
            <a:avLst/>
          </a:prstGeom>
          <a:solidFill>
            <a:schemeClr val="bg1"/>
          </a:solidFill>
          <a:ln w="28575">
            <a:solidFill>
              <a:schemeClr val="tx2"/>
            </a:solidFill>
          </a:ln>
        </p:spPr>
        <p:txBody>
          <a:bodyPr wrap="none" rtlCol="0">
            <a:spAutoFit/>
          </a:bodyPr>
          <a:lstStyle/>
          <a:p>
            <a:pPr algn="ctr"/>
            <a:r>
              <a:rPr lang="en-GB" sz="2400" dirty="0"/>
              <a:t>object</a:t>
            </a:r>
          </a:p>
          <a:p>
            <a:pPr algn="ctr"/>
            <a:r>
              <a:rPr lang="en-GB" sz="2400" dirty="0"/>
              <a:t>URI</a:t>
            </a:r>
          </a:p>
        </p:txBody>
      </p:sp>
      <p:cxnSp>
        <p:nvCxnSpPr>
          <p:cNvPr id="6" name="Curved Connector 5"/>
          <p:cNvCxnSpPr>
            <a:stCxn id="3" idx="6"/>
            <a:endCxn id="4" idx="2"/>
          </p:cNvCxnSpPr>
          <p:nvPr/>
        </p:nvCxnSpPr>
        <p:spPr>
          <a:xfrm>
            <a:off x="3836076" y="5760656"/>
            <a:ext cx="2095868" cy="12700"/>
          </a:xfrm>
          <a:prstGeom prst="curvedConnector3">
            <a:avLst>
              <a:gd name="adj1" fmla="val 50000"/>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060919" y="5304914"/>
            <a:ext cx="1785938" cy="461665"/>
          </a:xfrm>
          <a:prstGeom prst="rect">
            <a:avLst/>
          </a:prstGeom>
          <a:noFill/>
        </p:spPr>
        <p:txBody>
          <a:bodyPr wrap="none" rtlCol="0">
            <a:spAutoFit/>
          </a:bodyPr>
          <a:lstStyle/>
          <a:p>
            <a:r>
              <a:rPr lang="en-GB" sz="2400" dirty="0"/>
              <a:t>property URI</a:t>
            </a:r>
          </a:p>
        </p:txBody>
      </p:sp>
      <p:sp>
        <p:nvSpPr>
          <p:cNvPr id="13" name="TextBox 12"/>
          <p:cNvSpPr txBox="1"/>
          <p:nvPr/>
        </p:nvSpPr>
        <p:spPr>
          <a:xfrm>
            <a:off x="2305074" y="3847802"/>
            <a:ext cx="1531002" cy="1168539"/>
          </a:xfrm>
          <a:prstGeom prst="ellipse">
            <a:avLst/>
          </a:prstGeom>
          <a:solidFill>
            <a:schemeClr val="bg1"/>
          </a:solidFill>
          <a:ln w="28575">
            <a:solidFill>
              <a:schemeClr val="tx2"/>
            </a:solidFill>
          </a:ln>
        </p:spPr>
        <p:txBody>
          <a:bodyPr wrap="none" rtlCol="0">
            <a:spAutoFit/>
          </a:bodyPr>
          <a:lstStyle/>
          <a:p>
            <a:pPr algn="ctr"/>
            <a:r>
              <a:rPr lang="en-GB" sz="2400" dirty="0"/>
              <a:t>subject</a:t>
            </a:r>
          </a:p>
          <a:p>
            <a:pPr algn="ctr"/>
            <a:r>
              <a:rPr lang="en-GB" sz="2400" dirty="0"/>
              <a:t>URI</a:t>
            </a:r>
          </a:p>
        </p:txBody>
      </p:sp>
      <p:sp>
        <p:nvSpPr>
          <p:cNvPr id="14" name="TextBox 13"/>
          <p:cNvSpPr txBox="1"/>
          <p:nvPr/>
        </p:nvSpPr>
        <p:spPr>
          <a:xfrm>
            <a:off x="5816528" y="4201238"/>
            <a:ext cx="1997663" cy="461665"/>
          </a:xfrm>
          <a:prstGeom prst="rect">
            <a:avLst/>
          </a:prstGeom>
          <a:solidFill>
            <a:schemeClr val="bg1"/>
          </a:solidFill>
          <a:ln w="28575">
            <a:solidFill>
              <a:schemeClr val="tx2"/>
            </a:solidFill>
          </a:ln>
        </p:spPr>
        <p:txBody>
          <a:bodyPr wrap="none" rtlCol="0">
            <a:spAutoFit/>
          </a:bodyPr>
          <a:lstStyle/>
          <a:p>
            <a:pPr algn="ctr"/>
            <a:r>
              <a:rPr lang="en-GB" sz="2400" dirty="0"/>
              <a:t>"object literal"</a:t>
            </a:r>
          </a:p>
        </p:txBody>
      </p:sp>
      <p:cxnSp>
        <p:nvCxnSpPr>
          <p:cNvPr id="15" name="Curved Connector 14"/>
          <p:cNvCxnSpPr>
            <a:stCxn id="13" idx="6"/>
            <a:endCxn id="14" idx="1"/>
          </p:cNvCxnSpPr>
          <p:nvPr/>
        </p:nvCxnSpPr>
        <p:spPr>
          <a:xfrm flipV="1">
            <a:off x="3836076" y="4432071"/>
            <a:ext cx="1980452" cy="1"/>
          </a:xfrm>
          <a:prstGeom prst="curvedConnector3">
            <a:avLst>
              <a:gd name="adj1" fmla="val 50000"/>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22913" y="3930967"/>
            <a:ext cx="1785938" cy="461665"/>
          </a:xfrm>
          <a:prstGeom prst="rect">
            <a:avLst/>
          </a:prstGeom>
          <a:noFill/>
        </p:spPr>
        <p:txBody>
          <a:bodyPr wrap="none" rtlCol="0">
            <a:spAutoFit/>
          </a:bodyPr>
          <a:lstStyle/>
          <a:p>
            <a:r>
              <a:rPr lang="en-GB" sz="2400" dirty="0"/>
              <a:t>property URI</a:t>
            </a:r>
          </a:p>
        </p:txBody>
      </p:sp>
      <p:sp>
        <p:nvSpPr>
          <p:cNvPr id="20" name="TextBox 19"/>
          <p:cNvSpPr txBox="1"/>
          <p:nvPr/>
        </p:nvSpPr>
        <p:spPr>
          <a:xfrm>
            <a:off x="2305074" y="2409038"/>
            <a:ext cx="4888582" cy="523220"/>
          </a:xfrm>
          <a:prstGeom prst="rect">
            <a:avLst/>
          </a:prstGeom>
          <a:noFill/>
          <a:ln w="19050">
            <a:solidFill>
              <a:schemeClr val="tx2"/>
            </a:solidFill>
          </a:ln>
        </p:spPr>
        <p:txBody>
          <a:bodyPr wrap="none" rtlCol="0">
            <a:spAutoFit/>
          </a:bodyPr>
          <a:lstStyle/>
          <a:p>
            <a:r>
              <a:rPr lang="en-GB" sz="2800" dirty="0"/>
              <a:t>ex:M1 rdam:P30001 rdact:1049</a:t>
            </a:r>
          </a:p>
        </p:txBody>
      </p:sp>
      <p:sp>
        <p:nvSpPr>
          <p:cNvPr id="22" name="TextBox 21"/>
          <p:cNvSpPr txBox="1"/>
          <p:nvPr/>
        </p:nvSpPr>
        <p:spPr>
          <a:xfrm>
            <a:off x="2305074" y="1678574"/>
            <a:ext cx="5854360" cy="523220"/>
          </a:xfrm>
          <a:prstGeom prst="rect">
            <a:avLst/>
          </a:prstGeom>
          <a:noFill/>
          <a:ln w="19050">
            <a:solidFill>
              <a:schemeClr val="tx2"/>
            </a:solidFill>
          </a:ln>
        </p:spPr>
        <p:txBody>
          <a:bodyPr wrap="none" rtlCol="0">
            <a:spAutoFit/>
          </a:bodyPr>
          <a:lstStyle/>
          <a:p>
            <a:r>
              <a:rPr lang="en-GB" sz="2800" dirty="0"/>
              <a:t>ex:M1 rdam:P30088 "[United States?]"</a:t>
            </a:r>
          </a:p>
        </p:txBody>
      </p:sp>
      <p:sp>
        <p:nvSpPr>
          <p:cNvPr id="23" name="TextBox 22"/>
          <p:cNvSpPr txBox="1"/>
          <p:nvPr/>
        </p:nvSpPr>
        <p:spPr>
          <a:xfrm>
            <a:off x="757381" y="1709351"/>
            <a:ext cx="1104918" cy="461665"/>
          </a:xfrm>
          <a:prstGeom prst="rect">
            <a:avLst/>
          </a:prstGeom>
          <a:noFill/>
        </p:spPr>
        <p:txBody>
          <a:bodyPr wrap="none" rtlCol="0">
            <a:spAutoFit/>
          </a:bodyPr>
          <a:lstStyle/>
          <a:p>
            <a:r>
              <a:rPr lang="en-GB" sz="2400" dirty="0"/>
              <a:t>Triple 1</a:t>
            </a:r>
          </a:p>
        </p:txBody>
      </p:sp>
      <p:sp>
        <p:nvSpPr>
          <p:cNvPr id="24" name="TextBox 23"/>
          <p:cNvSpPr txBox="1"/>
          <p:nvPr/>
        </p:nvSpPr>
        <p:spPr>
          <a:xfrm>
            <a:off x="757381" y="2439815"/>
            <a:ext cx="1104918" cy="461665"/>
          </a:xfrm>
          <a:prstGeom prst="rect">
            <a:avLst/>
          </a:prstGeom>
          <a:noFill/>
        </p:spPr>
        <p:txBody>
          <a:bodyPr wrap="none" rtlCol="0">
            <a:spAutoFit/>
          </a:bodyPr>
          <a:lstStyle/>
          <a:p>
            <a:r>
              <a:rPr lang="en-GB" sz="2400" dirty="0"/>
              <a:t>Triple 2</a:t>
            </a:r>
          </a:p>
        </p:txBody>
      </p:sp>
      <p:sp>
        <p:nvSpPr>
          <p:cNvPr id="27" name="TextBox 26"/>
          <p:cNvSpPr txBox="1"/>
          <p:nvPr/>
        </p:nvSpPr>
        <p:spPr>
          <a:xfrm>
            <a:off x="1017542" y="3133322"/>
            <a:ext cx="6986400" cy="461665"/>
          </a:xfrm>
          <a:prstGeom prst="rect">
            <a:avLst/>
          </a:prstGeom>
          <a:noFill/>
        </p:spPr>
        <p:txBody>
          <a:bodyPr wrap="none" rtlCol="0">
            <a:spAutoFit/>
          </a:bodyPr>
          <a:lstStyle/>
          <a:p>
            <a:r>
              <a:rPr lang="en-GB" sz="2400" dirty="0"/>
              <a:t>… Triple 70 (average number for describing a resource)</a:t>
            </a:r>
          </a:p>
        </p:txBody>
      </p:sp>
    </p:spTree>
    <p:extLst>
      <p:ext uri="{BB962C8B-B14F-4D97-AF65-F5344CB8AC3E}">
        <p14:creationId xmlns:p14="http://schemas.microsoft.com/office/powerpoint/2010/main" val="132449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p:bldP spid="13" grpId="0" animBg="1"/>
      <p:bldP spid="14"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Merged nodes: Clusters and chains</a:t>
            </a:r>
          </a:p>
        </p:txBody>
      </p:sp>
      <p:sp>
        <p:nvSpPr>
          <p:cNvPr id="4" name="TextBox 3"/>
          <p:cNvSpPr txBox="1"/>
          <p:nvPr/>
        </p:nvSpPr>
        <p:spPr>
          <a:xfrm>
            <a:off x="6031737" y="3020927"/>
            <a:ext cx="1580595" cy="649188"/>
          </a:xfrm>
          <a:prstGeom prst="ellipse">
            <a:avLst/>
          </a:prstGeom>
          <a:solidFill>
            <a:schemeClr val="bg1"/>
          </a:solidFill>
          <a:ln w="28575">
            <a:solidFill>
              <a:schemeClr val="tx2"/>
            </a:solidFill>
          </a:ln>
        </p:spPr>
        <p:txBody>
          <a:bodyPr wrap="none" rtlCol="0">
            <a:spAutoFit/>
          </a:bodyPr>
          <a:lstStyle/>
          <a:p>
            <a:pPr algn="ctr"/>
            <a:r>
              <a:rPr lang="en-GB" sz="2400" dirty="0"/>
              <a:t>object2</a:t>
            </a:r>
          </a:p>
        </p:txBody>
      </p:sp>
      <p:cxnSp>
        <p:nvCxnSpPr>
          <p:cNvPr id="5" name="Curved Connector 4"/>
          <p:cNvCxnSpPr>
            <a:stCxn id="7" idx="6"/>
            <a:endCxn id="4" idx="2"/>
          </p:cNvCxnSpPr>
          <p:nvPr/>
        </p:nvCxnSpPr>
        <p:spPr>
          <a:xfrm>
            <a:off x="2914396" y="2897385"/>
            <a:ext cx="3117341" cy="448136"/>
          </a:xfrm>
          <a:prstGeom prst="curvedConnector3">
            <a:avLst>
              <a:gd name="adj1" fmla="val 50000"/>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606244" y="3341956"/>
            <a:ext cx="1497398" cy="461665"/>
          </a:xfrm>
          <a:prstGeom prst="rect">
            <a:avLst/>
          </a:prstGeom>
          <a:noFill/>
        </p:spPr>
        <p:txBody>
          <a:bodyPr wrap="none" rtlCol="0">
            <a:spAutoFit/>
          </a:bodyPr>
          <a:lstStyle/>
          <a:p>
            <a:r>
              <a:rPr lang="en-GB" sz="2400" dirty="0" err="1"/>
              <a:t>property:y</a:t>
            </a:r>
            <a:endParaRPr lang="en-GB" sz="2400" dirty="0"/>
          </a:p>
        </p:txBody>
      </p:sp>
      <p:sp>
        <p:nvSpPr>
          <p:cNvPr id="7" name="TextBox 6"/>
          <p:cNvSpPr txBox="1"/>
          <p:nvPr/>
        </p:nvSpPr>
        <p:spPr>
          <a:xfrm>
            <a:off x="1164743" y="2572791"/>
            <a:ext cx="1749653" cy="649188"/>
          </a:xfrm>
          <a:prstGeom prst="ellipse">
            <a:avLst/>
          </a:prstGeom>
          <a:solidFill>
            <a:schemeClr val="bg1"/>
          </a:solidFill>
          <a:ln w="28575">
            <a:solidFill>
              <a:schemeClr val="tx2"/>
            </a:solidFill>
          </a:ln>
        </p:spPr>
        <p:txBody>
          <a:bodyPr wrap="none" rtlCol="0">
            <a:spAutoFit/>
          </a:bodyPr>
          <a:lstStyle/>
          <a:p>
            <a:pPr algn="ctr"/>
            <a:r>
              <a:rPr lang="en-GB" sz="2400" dirty="0"/>
              <a:t>subject1</a:t>
            </a:r>
          </a:p>
        </p:txBody>
      </p:sp>
      <p:sp>
        <p:nvSpPr>
          <p:cNvPr id="8" name="TextBox 7"/>
          <p:cNvSpPr txBox="1"/>
          <p:nvPr/>
        </p:nvSpPr>
        <p:spPr>
          <a:xfrm>
            <a:off x="6031737" y="2366903"/>
            <a:ext cx="1361270" cy="461665"/>
          </a:xfrm>
          <a:prstGeom prst="rect">
            <a:avLst/>
          </a:prstGeom>
          <a:solidFill>
            <a:schemeClr val="bg1"/>
          </a:solidFill>
          <a:ln w="28575">
            <a:solidFill>
              <a:schemeClr val="tx2"/>
            </a:solidFill>
          </a:ln>
        </p:spPr>
        <p:txBody>
          <a:bodyPr wrap="none" rtlCol="0">
            <a:spAutoFit/>
          </a:bodyPr>
          <a:lstStyle/>
          <a:p>
            <a:pPr algn="ctr"/>
            <a:r>
              <a:rPr lang="en-GB" sz="2400" dirty="0"/>
              <a:t>"a literal"</a:t>
            </a:r>
          </a:p>
        </p:txBody>
      </p:sp>
      <p:cxnSp>
        <p:nvCxnSpPr>
          <p:cNvPr id="9" name="Curved Connector 8"/>
          <p:cNvCxnSpPr>
            <a:stCxn id="7" idx="6"/>
            <a:endCxn id="8" idx="1"/>
          </p:cNvCxnSpPr>
          <p:nvPr/>
        </p:nvCxnSpPr>
        <p:spPr>
          <a:xfrm flipV="1">
            <a:off x="2914396" y="2597736"/>
            <a:ext cx="3117341" cy="299649"/>
          </a:xfrm>
          <a:prstGeom prst="curvedConnector3">
            <a:avLst>
              <a:gd name="adj1" fmla="val 50000"/>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64189" y="2165801"/>
            <a:ext cx="1490986" cy="461665"/>
          </a:xfrm>
          <a:prstGeom prst="rect">
            <a:avLst/>
          </a:prstGeom>
          <a:noFill/>
        </p:spPr>
        <p:txBody>
          <a:bodyPr wrap="none" rtlCol="0">
            <a:spAutoFit/>
          </a:bodyPr>
          <a:lstStyle/>
          <a:p>
            <a:r>
              <a:rPr lang="en-GB" sz="2400" dirty="0" err="1"/>
              <a:t>property:x</a:t>
            </a:r>
            <a:endParaRPr lang="en-GB" sz="2400" dirty="0"/>
          </a:p>
        </p:txBody>
      </p:sp>
      <p:sp>
        <p:nvSpPr>
          <p:cNvPr id="15" name="TextBox 14"/>
          <p:cNvSpPr txBox="1"/>
          <p:nvPr/>
        </p:nvSpPr>
        <p:spPr>
          <a:xfrm>
            <a:off x="1476391" y="4216849"/>
            <a:ext cx="1749653" cy="649188"/>
          </a:xfrm>
          <a:prstGeom prst="ellipse">
            <a:avLst/>
          </a:prstGeom>
          <a:solidFill>
            <a:schemeClr val="bg1"/>
          </a:solidFill>
          <a:ln w="28575">
            <a:solidFill>
              <a:schemeClr val="tx2"/>
            </a:solidFill>
          </a:ln>
        </p:spPr>
        <p:txBody>
          <a:bodyPr wrap="none" rtlCol="0">
            <a:spAutoFit/>
          </a:bodyPr>
          <a:lstStyle/>
          <a:p>
            <a:pPr algn="ctr"/>
            <a:r>
              <a:rPr lang="en-GB" sz="2400" dirty="0"/>
              <a:t>subject3</a:t>
            </a:r>
          </a:p>
        </p:txBody>
      </p:sp>
      <p:cxnSp>
        <p:nvCxnSpPr>
          <p:cNvPr id="18" name="Curved Connector 17"/>
          <p:cNvCxnSpPr>
            <a:stCxn id="15" idx="6"/>
            <a:endCxn id="22" idx="2"/>
          </p:cNvCxnSpPr>
          <p:nvPr/>
        </p:nvCxnSpPr>
        <p:spPr>
          <a:xfrm>
            <a:off x="3226044" y="4541443"/>
            <a:ext cx="813168" cy="523780"/>
          </a:xfrm>
          <a:prstGeom prst="curvedConnector3">
            <a:avLst>
              <a:gd name="adj1" fmla="val 50000"/>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302588" y="5051132"/>
            <a:ext cx="723275" cy="461665"/>
          </a:xfrm>
          <a:prstGeom prst="rect">
            <a:avLst/>
          </a:prstGeom>
          <a:noFill/>
        </p:spPr>
        <p:txBody>
          <a:bodyPr wrap="none" rtlCol="0">
            <a:spAutoFit/>
          </a:bodyPr>
          <a:lstStyle/>
          <a:p>
            <a:r>
              <a:rPr lang="en-GB" sz="2400" dirty="0"/>
              <a:t>p:aa</a:t>
            </a:r>
          </a:p>
        </p:txBody>
      </p:sp>
      <p:sp>
        <p:nvSpPr>
          <p:cNvPr id="22" name="TextBox 21"/>
          <p:cNvSpPr txBox="1"/>
          <p:nvPr/>
        </p:nvSpPr>
        <p:spPr>
          <a:xfrm>
            <a:off x="4039212" y="4740629"/>
            <a:ext cx="1379975" cy="649188"/>
          </a:xfrm>
          <a:prstGeom prst="ellipse">
            <a:avLst/>
          </a:prstGeom>
          <a:solidFill>
            <a:schemeClr val="bg1"/>
          </a:solidFill>
          <a:ln w="28575">
            <a:solidFill>
              <a:schemeClr val="tx2"/>
            </a:solidFill>
          </a:ln>
        </p:spPr>
        <p:txBody>
          <a:bodyPr wrap="none" rtlCol="0">
            <a:spAutoFit/>
          </a:bodyPr>
          <a:lstStyle/>
          <a:p>
            <a:pPr algn="ctr"/>
            <a:r>
              <a:rPr lang="en-GB" sz="2400" dirty="0"/>
              <a:t>thing4</a:t>
            </a:r>
          </a:p>
        </p:txBody>
      </p:sp>
      <p:cxnSp>
        <p:nvCxnSpPr>
          <p:cNvPr id="27" name="Curved Connector 26"/>
          <p:cNvCxnSpPr>
            <a:stCxn id="22" idx="6"/>
            <a:endCxn id="31" idx="2"/>
          </p:cNvCxnSpPr>
          <p:nvPr/>
        </p:nvCxnSpPr>
        <p:spPr>
          <a:xfrm>
            <a:off x="5419187" y="5065223"/>
            <a:ext cx="813168" cy="555427"/>
          </a:xfrm>
          <a:prstGeom prst="curvedConnector3">
            <a:avLst>
              <a:gd name="adj1" fmla="val 50000"/>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494653" y="5620650"/>
            <a:ext cx="737702" cy="461665"/>
          </a:xfrm>
          <a:prstGeom prst="rect">
            <a:avLst/>
          </a:prstGeom>
          <a:noFill/>
        </p:spPr>
        <p:txBody>
          <a:bodyPr wrap="none" rtlCol="0">
            <a:spAutoFit/>
          </a:bodyPr>
          <a:lstStyle/>
          <a:p>
            <a:r>
              <a:rPr lang="en-GB" sz="2400" dirty="0"/>
              <a:t>p:ab</a:t>
            </a:r>
          </a:p>
        </p:txBody>
      </p:sp>
      <p:sp>
        <p:nvSpPr>
          <p:cNvPr id="31" name="TextBox 30"/>
          <p:cNvSpPr txBox="1"/>
          <p:nvPr/>
        </p:nvSpPr>
        <p:spPr>
          <a:xfrm>
            <a:off x="6232355" y="5296056"/>
            <a:ext cx="1379977" cy="649188"/>
          </a:xfrm>
          <a:prstGeom prst="ellipse">
            <a:avLst/>
          </a:prstGeom>
          <a:solidFill>
            <a:schemeClr val="bg1"/>
          </a:solidFill>
          <a:ln w="28575">
            <a:solidFill>
              <a:schemeClr val="tx2"/>
            </a:solidFill>
          </a:ln>
        </p:spPr>
        <p:txBody>
          <a:bodyPr wrap="none" rtlCol="0">
            <a:spAutoFit/>
          </a:bodyPr>
          <a:lstStyle/>
          <a:p>
            <a:pPr algn="ctr"/>
            <a:r>
              <a:rPr lang="en-GB" sz="2400" dirty="0"/>
              <a:t>thing5</a:t>
            </a:r>
          </a:p>
        </p:txBody>
      </p:sp>
      <p:cxnSp>
        <p:nvCxnSpPr>
          <p:cNvPr id="35" name="Curved Connector 34"/>
          <p:cNvCxnSpPr>
            <a:stCxn id="7" idx="6"/>
            <a:endCxn id="38" idx="2"/>
          </p:cNvCxnSpPr>
          <p:nvPr/>
        </p:nvCxnSpPr>
        <p:spPr>
          <a:xfrm flipV="1">
            <a:off x="2914396" y="1849950"/>
            <a:ext cx="3117341" cy="1047435"/>
          </a:xfrm>
          <a:prstGeom prst="curvedConnector3">
            <a:avLst>
              <a:gd name="adj1" fmla="val 50000"/>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031737" y="1525356"/>
            <a:ext cx="1580595" cy="649188"/>
          </a:xfrm>
          <a:prstGeom prst="ellipse">
            <a:avLst/>
          </a:prstGeom>
          <a:solidFill>
            <a:schemeClr val="bg1"/>
          </a:solidFill>
          <a:ln w="28575">
            <a:solidFill>
              <a:schemeClr val="tx2"/>
            </a:solidFill>
          </a:ln>
        </p:spPr>
        <p:txBody>
          <a:bodyPr wrap="none" rtlCol="0">
            <a:spAutoFit/>
          </a:bodyPr>
          <a:lstStyle/>
          <a:p>
            <a:pPr algn="ctr"/>
            <a:r>
              <a:rPr lang="en-GB" sz="2400" dirty="0"/>
              <a:t>object3</a:t>
            </a:r>
          </a:p>
        </p:txBody>
      </p:sp>
      <p:cxnSp>
        <p:nvCxnSpPr>
          <p:cNvPr id="40" name="Curved Connector 39"/>
          <p:cNvCxnSpPr>
            <a:stCxn id="7" idx="6"/>
            <a:endCxn id="43" idx="1"/>
          </p:cNvCxnSpPr>
          <p:nvPr/>
        </p:nvCxnSpPr>
        <p:spPr>
          <a:xfrm>
            <a:off x="2914396" y="2897385"/>
            <a:ext cx="3117341" cy="1195922"/>
          </a:xfrm>
          <a:prstGeom prst="curvedConnector3">
            <a:avLst>
              <a:gd name="adj1" fmla="val 50000"/>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031737" y="3862474"/>
            <a:ext cx="2210863" cy="461665"/>
          </a:xfrm>
          <a:prstGeom prst="rect">
            <a:avLst/>
          </a:prstGeom>
          <a:solidFill>
            <a:schemeClr val="bg1"/>
          </a:solidFill>
          <a:ln w="28575">
            <a:solidFill>
              <a:schemeClr val="tx2"/>
            </a:solidFill>
          </a:ln>
        </p:spPr>
        <p:txBody>
          <a:bodyPr wrap="none" rtlCol="0">
            <a:spAutoFit/>
          </a:bodyPr>
          <a:lstStyle/>
          <a:p>
            <a:pPr algn="ctr"/>
            <a:r>
              <a:rPr lang="en-GB" sz="2400" dirty="0"/>
              <a:t>"another literal"</a:t>
            </a:r>
          </a:p>
        </p:txBody>
      </p:sp>
      <p:sp>
        <p:nvSpPr>
          <p:cNvPr id="67" name="TextBox 66"/>
          <p:cNvSpPr txBox="1"/>
          <p:nvPr/>
        </p:nvSpPr>
        <p:spPr>
          <a:xfrm>
            <a:off x="5494410" y="1360923"/>
            <a:ext cx="550151" cy="461665"/>
          </a:xfrm>
          <a:prstGeom prst="rect">
            <a:avLst/>
          </a:prstGeom>
          <a:noFill/>
        </p:spPr>
        <p:txBody>
          <a:bodyPr wrap="none" rtlCol="0">
            <a:spAutoFit/>
          </a:bodyPr>
          <a:lstStyle/>
          <a:p>
            <a:r>
              <a:rPr lang="en-GB" sz="2400" dirty="0"/>
              <a:t>p:z</a:t>
            </a:r>
          </a:p>
        </p:txBody>
      </p:sp>
      <p:sp>
        <p:nvSpPr>
          <p:cNvPr id="68" name="TextBox 67"/>
          <p:cNvSpPr txBox="1"/>
          <p:nvPr/>
        </p:nvSpPr>
        <p:spPr>
          <a:xfrm>
            <a:off x="5487626" y="4114686"/>
            <a:ext cx="575799" cy="461665"/>
          </a:xfrm>
          <a:prstGeom prst="rect">
            <a:avLst/>
          </a:prstGeom>
          <a:noFill/>
        </p:spPr>
        <p:txBody>
          <a:bodyPr wrap="none" rtlCol="0">
            <a:spAutoFit/>
          </a:bodyPr>
          <a:lstStyle/>
          <a:p>
            <a:r>
              <a:rPr lang="en-GB" sz="2400" dirty="0"/>
              <a:t>p:a</a:t>
            </a:r>
          </a:p>
        </p:txBody>
      </p:sp>
      <p:sp>
        <p:nvSpPr>
          <p:cNvPr id="69" name="TextBox 68"/>
          <p:cNvSpPr txBox="1"/>
          <p:nvPr/>
        </p:nvSpPr>
        <p:spPr>
          <a:xfrm>
            <a:off x="1057832" y="5780699"/>
            <a:ext cx="1656927" cy="461665"/>
          </a:xfrm>
          <a:prstGeom prst="rect">
            <a:avLst/>
          </a:prstGeom>
          <a:solidFill>
            <a:schemeClr val="bg1"/>
          </a:solidFill>
          <a:ln w="28575">
            <a:solidFill>
              <a:schemeClr val="tx2"/>
            </a:solidFill>
          </a:ln>
        </p:spPr>
        <p:txBody>
          <a:bodyPr wrap="none" rtlCol="0">
            <a:spAutoFit/>
          </a:bodyPr>
          <a:lstStyle/>
          <a:p>
            <a:pPr algn="ctr"/>
            <a:r>
              <a:rPr lang="en-GB" sz="2400" dirty="0"/>
              <a:t>"any literal"</a:t>
            </a:r>
          </a:p>
        </p:txBody>
      </p:sp>
      <p:cxnSp>
        <p:nvCxnSpPr>
          <p:cNvPr id="70" name="Curved Connector 69"/>
          <p:cNvCxnSpPr>
            <a:stCxn id="69" idx="3"/>
          </p:cNvCxnSpPr>
          <p:nvPr/>
        </p:nvCxnSpPr>
        <p:spPr>
          <a:xfrm>
            <a:off x="2714759" y="6011532"/>
            <a:ext cx="1182986" cy="12700"/>
          </a:xfrm>
          <a:prstGeom prst="curvedConnector3">
            <a:avLst>
              <a:gd name="adj1" fmla="val 50000"/>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73" name="Multiply 72"/>
          <p:cNvSpPr/>
          <p:nvPr/>
        </p:nvSpPr>
        <p:spPr>
          <a:xfrm>
            <a:off x="2914396" y="5611388"/>
            <a:ext cx="701964" cy="800285"/>
          </a:xfrm>
          <a:prstGeom prst="mathMultiply">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3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1000"/>
                                        <p:tgtEl>
                                          <p:spTgt spid="68"/>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1000"/>
                                        <p:tgtEl>
                                          <p:spTgt spid="43"/>
                                        </p:tgtEl>
                                      </p:cBhvr>
                                    </p:animEffect>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1000"/>
                                        <p:tgtEl>
                                          <p:spTgt spid="3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1000"/>
                                        <p:tgtEl>
                                          <p:spTgt spid="67"/>
                                        </p:tgtEl>
                                      </p:cBhvr>
                                    </p:animEffect>
                                  </p:childTnLst>
                                </p:cTn>
                              </p:par>
                            </p:childTnLst>
                          </p:cTn>
                        </p:par>
                        <p:par>
                          <p:cTn id="49" fill="hold">
                            <p:stCondLst>
                              <p:cond delay="3000"/>
                            </p:stCondLst>
                            <p:childTnLst>
                              <p:par>
                                <p:cTn id="50" presetID="10" presetClass="entr" presetSubtype="0"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10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childTnLst>
                                </p:cTn>
                              </p:par>
                            </p:childTnLst>
                          </p:cTn>
                        </p:par>
                        <p:par>
                          <p:cTn id="65" fill="hold">
                            <p:stCondLst>
                              <p:cond delay="2000"/>
                            </p:stCondLst>
                            <p:childTnLst>
                              <p:par>
                                <p:cTn id="66" presetID="10" presetClass="entr" presetSubtype="0"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1000"/>
                                        <p:tgtEl>
                                          <p:spTgt spid="22"/>
                                        </p:tgtEl>
                                      </p:cBhvr>
                                    </p:animEffect>
                                  </p:childTnLst>
                                </p:cTn>
                              </p:par>
                            </p:childTnLst>
                          </p:cTn>
                        </p:par>
                        <p:par>
                          <p:cTn id="69" fill="hold">
                            <p:stCondLst>
                              <p:cond delay="3000"/>
                            </p:stCondLst>
                            <p:childTnLst>
                              <p:par>
                                <p:cTn id="70" presetID="10" presetClass="entr" presetSubtype="0"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000"/>
                                        <p:tgtEl>
                                          <p:spTgt spid="2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1000"/>
                                        <p:tgtEl>
                                          <p:spTgt spid="28"/>
                                        </p:tgtEl>
                                      </p:cBhvr>
                                    </p:animEffect>
                                  </p:childTnLst>
                                </p:cTn>
                              </p:par>
                            </p:childTnLst>
                          </p:cTn>
                        </p:par>
                        <p:par>
                          <p:cTn id="76" fill="hold">
                            <p:stCondLst>
                              <p:cond delay="4000"/>
                            </p:stCondLst>
                            <p:childTnLst>
                              <p:par>
                                <p:cTn id="77" presetID="10"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fade">
                                      <p:cBhvr>
                                        <p:cTn id="84" dur="1000"/>
                                        <p:tgtEl>
                                          <p:spTgt spid="69"/>
                                        </p:tgtEl>
                                      </p:cBhvr>
                                    </p:animEffect>
                                  </p:childTnLst>
                                </p:cTn>
                              </p:par>
                            </p:childTnLst>
                          </p:cTn>
                        </p:par>
                        <p:par>
                          <p:cTn id="85" fill="hold">
                            <p:stCondLst>
                              <p:cond delay="1000"/>
                            </p:stCondLst>
                            <p:childTnLst>
                              <p:par>
                                <p:cTn id="86" presetID="10" presetClass="entr" presetSubtype="0" fill="hold" nodeType="after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fade">
                                      <p:cBhvr>
                                        <p:cTn id="88" dur="1000"/>
                                        <p:tgtEl>
                                          <p:spTgt spid="70"/>
                                        </p:tgtEl>
                                      </p:cBhvr>
                                    </p:animEffect>
                                  </p:childTnLst>
                                </p:cTn>
                              </p:par>
                            </p:childTnLst>
                          </p:cTn>
                        </p:par>
                        <p:par>
                          <p:cTn id="89" fill="hold">
                            <p:stCondLst>
                              <p:cond delay="2000"/>
                            </p:stCondLst>
                            <p:childTnLst>
                              <p:par>
                                <p:cTn id="90" presetID="10" presetClass="entr" presetSubtype="0" fill="hold" grpId="0" nodeType="after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fade">
                                      <p:cBhvr>
                                        <p:cTn id="92"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animBg="1"/>
      <p:bldP spid="10" grpId="0"/>
      <p:bldP spid="15" grpId="0" animBg="1"/>
      <p:bldP spid="19" grpId="0"/>
      <p:bldP spid="22" grpId="0" animBg="1"/>
      <p:bldP spid="28" grpId="0"/>
      <p:bldP spid="31" grpId="0" animBg="1"/>
      <p:bldP spid="38" grpId="0" animBg="1"/>
      <p:bldP spid="43" grpId="0" animBg="1"/>
      <p:bldP spid="67" grpId="0"/>
      <p:bldP spid="68" grpId="0"/>
      <p:bldP spid="69"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37" y="816607"/>
            <a:ext cx="8575331" cy="5184000"/>
          </a:xfrm>
          <a:prstGeom prst="rect">
            <a:avLst/>
          </a:prstGeom>
        </p:spPr>
      </p:pic>
      <p:sp>
        <p:nvSpPr>
          <p:cNvPr id="3" name="TextBox 2"/>
          <p:cNvSpPr txBox="1"/>
          <p:nvPr/>
        </p:nvSpPr>
        <p:spPr>
          <a:xfrm>
            <a:off x="133015" y="89351"/>
            <a:ext cx="7594323" cy="646331"/>
          </a:xfrm>
          <a:prstGeom prst="rect">
            <a:avLst/>
          </a:prstGeom>
          <a:noFill/>
        </p:spPr>
        <p:txBody>
          <a:bodyPr wrap="none" rtlCol="0">
            <a:spAutoFit/>
          </a:bodyPr>
          <a:lstStyle/>
          <a:p>
            <a:r>
              <a:rPr lang="en-GB" sz="3600" dirty="0"/>
              <a:t> Complexity of relationships: Moby Dick</a:t>
            </a:r>
          </a:p>
        </p:txBody>
      </p:sp>
      <p:sp>
        <p:nvSpPr>
          <p:cNvPr id="4" name="TextBox 3"/>
          <p:cNvSpPr txBox="1"/>
          <p:nvPr/>
        </p:nvSpPr>
        <p:spPr>
          <a:xfrm>
            <a:off x="3060132" y="6095804"/>
            <a:ext cx="5799536" cy="584775"/>
          </a:xfrm>
          <a:prstGeom prst="rect">
            <a:avLst/>
          </a:prstGeom>
          <a:noFill/>
        </p:spPr>
        <p:txBody>
          <a:bodyPr wrap="none" rtlCol="0">
            <a:spAutoFit/>
          </a:bodyPr>
          <a:lstStyle/>
          <a:p>
            <a:r>
              <a:rPr lang="en-GB" sz="1600" dirty="0"/>
              <a:t>Ronald J. Murray: From Moby Dick to mash-ups</a:t>
            </a:r>
          </a:p>
          <a:p>
            <a:r>
              <a:rPr lang="en-GB" sz="1600" dirty="0"/>
              <a:t>http://www.slideshare.net/RonMurray/from-mobydick-to-mashups</a:t>
            </a:r>
          </a:p>
        </p:txBody>
      </p:sp>
      <p:sp>
        <p:nvSpPr>
          <p:cNvPr id="5" name="TextBox 4"/>
          <p:cNvSpPr txBox="1"/>
          <p:nvPr/>
        </p:nvSpPr>
        <p:spPr>
          <a:xfrm>
            <a:off x="3930177" y="1641980"/>
            <a:ext cx="1674048" cy="369332"/>
          </a:xfrm>
          <a:prstGeom prst="rect">
            <a:avLst/>
          </a:prstGeom>
          <a:noFill/>
        </p:spPr>
        <p:txBody>
          <a:bodyPr wrap="none" rtlCol="0">
            <a:spAutoFit/>
          </a:bodyPr>
          <a:lstStyle/>
          <a:p>
            <a:r>
              <a:rPr lang="en-GB" dirty="0"/>
              <a:t>Printed editions</a:t>
            </a:r>
          </a:p>
        </p:txBody>
      </p:sp>
      <p:sp>
        <p:nvSpPr>
          <p:cNvPr id="6" name="TextBox 5"/>
          <p:cNvSpPr txBox="1"/>
          <p:nvPr/>
        </p:nvSpPr>
        <p:spPr>
          <a:xfrm>
            <a:off x="4606603" y="5301208"/>
            <a:ext cx="3495316" cy="369332"/>
          </a:xfrm>
          <a:prstGeom prst="rect">
            <a:avLst/>
          </a:prstGeom>
          <a:noFill/>
        </p:spPr>
        <p:txBody>
          <a:bodyPr wrap="none" rtlCol="0">
            <a:spAutoFit/>
          </a:bodyPr>
          <a:lstStyle/>
          <a:p>
            <a:r>
              <a:rPr lang="en-GB" dirty="0"/>
              <a:t>“</a:t>
            </a:r>
            <a:r>
              <a:rPr lang="en-GB" dirty="0" err="1"/>
              <a:t>OrsonWhales</a:t>
            </a:r>
            <a:r>
              <a:rPr lang="en-GB" dirty="0"/>
              <a:t>” mash-up (YouTube)</a:t>
            </a:r>
          </a:p>
        </p:txBody>
      </p:sp>
      <p:sp>
        <p:nvSpPr>
          <p:cNvPr id="7" name="TextBox 6"/>
          <p:cNvSpPr txBox="1"/>
          <p:nvPr/>
        </p:nvSpPr>
        <p:spPr>
          <a:xfrm>
            <a:off x="6099003" y="1226481"/>
            <a:ext cx="2407688" cy="1200329"/>
          </a:xfrm>
          <a:prstGeom prst="rect">
            <a:avLst/>
          </a:prstGeom>
          <a:noFill/>
          <a:ln w="25400">
            <a:solidFill>
              <a:schemeClr val="accent1">
                <a:shade val="95000"/>
                <a:satMod val="105000"/>
              </a:schemeClr>
            </a:solidFill>
          </a:ln>
        </p:spPr>
        <p:txBody>
          <a:bodyPr wrap="square" rtlCol="0">
            <a:spAutoFit/>
          </a:bodyPr>
          <a:lstStyle/>
          <a:p>
            <a:r>
              <a:rPr lang="en-GB" sz="2400" dirty="0"/>
              <a:t>Diagram using FRBR entities and relationships</a:t>
            </a:r>
          </a:p>
        </p:txBody>
      </p:sp>
      <p:sp>
        <p:nvSpPr>
          <p:cNvPr id="8" name="Oval 7"/>
          <p:cNvSpPr/>
          <p:nvPr/>
        </p:nvSpPr>
        <p:spPr>
          <a:xfrm>
            <a:off x="307848" y="5157195"/>
            <a:ext cx="3503216" cy="84341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a:stCxn id="6" idx="1"/>
            <a:endCxn id="8" idx="6"/>
          </p:cNvCxnSpPr>
          <p:nvPr/>
        </p:nvCxnSpPr>
        <p:spPr>
          <a:xfrm flipH="1">
            <a:off x="3811065" y="5485874"/>
            <a:ext cx="795539" cy="93028"/>
          </a:xfrm>
          <a:prstGeom prst="straightConnector1">
            <a:avLst/>
          </a:prstGeom>
          <a:ln w="25400">
            <a:solidFill>
              <a:schemeClr val="accent2"/>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152475"/>
      </p:ext>
    </p:extLst>
  </p:cSld>
  <p:clrMapOvr>
    <a:masterClrMapping/>
  </p:clrMapOvr>
</p:sld>
</file>

<file path=ppt/theme/theme1.xml><?xml version="1.0" encoding="utf-8"?>
<a:theme xmlns:a="http://schemas.openxmlformats.org/drawingml/2006/main" name="GDFract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DFractal" id="{397AC6FC-A2F6-4CAD-9BBF-4DA4BE48644D}" vid="{4163CEF8-9D3C-4DEF-A450-3FC74195DE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GDFractal</Template>
  <TotalTime>543</TotalTime>
  <Words>1076</Words>
  <Application>Microsoft Office PowerPoint</Application>
  <PresentationFormat>On-screen Show (4:3)</PresentationFormat>
  <Paragraphs>226</Paragraphs>
  <Slides>22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 Unicode MS</vt:lpstr>
      <vt:lpstr>ＭＳ Ｐゴシック</vt:lpstr>
      <vt:lpstr>Arial</vt:lpstr>
      <vt:lpstr>Calibri</vt:lpstr>
      <vt:lpstr>Times New Roman</vt:lpstr>
      <vt:lpstr>Wingdings</vt:lpstr>
      <vt:lpstr>GDFractal</vt:lpstr>
      <vt:lpstr>Quo vadis? Getting there with linked data</vt:lpstr>
      <vt:lpstr>Overview</vt:lpstr>
      <vt:lpstr>Semantic Web (of linked data)</vt:lpstr>
      <vt:lpstr>Resource Description Framework</vt:lpstr>
      <vt:lpstr>Identifiers</vt:lpstr>
      <vt:lpstr>RDF rules</vt:lpstr>
      <vt:lpstr>RDF graphs</vt:lpstr>
      <vt:lpstr>Merged nodes: Clusters and chains</vt:lpstr>
      <vt:lpstr>PowerPoint Presentation</vt:lpstr>
      <vt:lpstr>Manuscript example: RDF 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Semantic Web</vt:lpstr>
      <vt:lpstr>Paradigm shift?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Gordon Dunsire</dc:creator>
  <cp:lastModifiedBy>Gordon Dunsire</cp:lastModifiedBy>
  <cp:revision>43</cp:revision>
  <dcterms:created xsi:type="dcterms:W3CDTF">2016-07-03T09:40:52Z</dcterms:created>
  <dcterms:modified xsi:type="dcterms:W3CDTF">2016-07-05T09:42:48Z</dcterms:modified>
</cp:coreProperties>
</file>