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7" r:id="rId2"/>
    <p:sldId id="260" r:id="rId3"/>
    <p:sldId id="261" r:id="rId4"/>
    <p:sldId id="262" r:id="rId5"/>
    <p:sldId id="263" r:id="rId6"/>
    <p:sldId id="277" r:id="rId7"/>
    <p:sldId id="278" r:id="rId8"/>
    <p:sldId id="283" r:id="rId9"/>
    <p:sldId id="279" r:id="rId10"/>
    <p:sldId id="282" r:id="rId11"/>
    <p:sldId id="280" r:id="rId12"/>
    <p:sldId id="281" r:id="rId13"/>
    <p:sldId id="284" r:id="rId14"/>
    <p:sldId id="272" r:id="rId15"/>
  </p:sldIdLst>
  <p:sldSz cx="9144000" cy="6858000" type="screen4x3"/>
  <p:notesSz cx="6797675" cy="9926638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érie Spezi" initials="VS" lastIdx="1" clrIdx="0"/>
  <p:cmAuthor id="1" name="Valérie" initials="V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2494"/>
    <a:srgbClr val="2B30F5"/>
    <a:srgbClr val="330865"/>
    <a:srgbClr val="CDC5D5"/>
    <a:srgbClr val="B4A8C0"/>
    <a:srgbClr val="E4DFE9"/>
    <a:srgbClr val="EDEAF0"/>
    <a:srgbClr val="DCD6E2"/>
    <a:srgbClr val="8C799F"/>
    <a:srgbClr val="953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36605" autoAdjust="0"/>
  </p:normalViewPr>
  <p:slideViewPr>
    <p:cSldViewPr snapToGrid="0" snapToObjects="1">
      <p:cViewPr>
        <p:scale>
          <a:sx n="29" d="100"/>
          <a:sy n="29" d="100"/>
        </p:scale>
        <p:origin x="-2909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367427196644"/>
          <c:y val="7.0668532762884401E-2"/>
          <c:w val="0.81989569039402299"/>
          <c:h val="0.735533878631224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graphs!$B$2</c:f>
              <c:strCache>
                <c:ptCount val="1"/>
                <c:pt idx="0">
                  <c:v>Implemented</c:v>
                </c:pt>
              </c:strCache>
            </c:strRef>
          </c:tx>
          <c:spPr>
            <a:solidFill>
              <a:srgbClr val="4572A7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graphs!$A$3:$A$9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graphs!$B$3:$B$9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4</c:v>
                </c:pt>
                <c:pt idx="3">
                  <c:v>7</c:v>
                </c:pt>
                <c:pt idx="4">
                  <c:v>10</c:v>
                </c:pt>
                <c:pt idx="5">
                  <c:v>21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graphs!$C$2</c:f>
              <c:strCache>
                <c:ptCount val="1"/>
                <c:pt idx="0">
                  <c:v>In process</c:v>
                </c:pt>
              </c:strCache>
            </c:strRef>
          </c:tx>
          <c:spPr>
            <a:solidFill>
              <a:srgbClr val="DCE6F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graphs!$A$3:$A$9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graphs!$C$3:$C$9</c:f>
              <c:numCache>
                <c:formatCode>General</c:formatCode>
                <c:ptCount val="7"/>
                <c:pt idx="5">
                  <c:v>2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642304"/>
        <c:axId val="6648192"/>
      </c:barChart>
      <c:catAx>
        <c:axId val="664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-3480000" vert="horz"/>
          <a:lstStyle/>
          <a:p>
            <a:pPr>
              <a:defRPr sz="1200"/>
            </a:pPr>
            <a:endParaRPr lang="en-US"/>
          </a:p>
        </c:txPr>
        <c:crossAx val="6648192"/>
        <c:crosses val="autoZero"/>
        <c:auto val="1"/>
        <c:lblAlgn val="ctr"/>
        <c:lblOffset val="100"/>
        <c:noMultiLvlLbl val="0"/>
      </c:catAx>
      <c:valAx>
        <c:axId val="664819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 rot="-5400000" vert="horz" anchor="t" anchorCtr="0"/>
              <a:lstStyle/>
              <a:p>
                <a:pPr>
                  <a:defRPr sz="1600" b="0"/>
                </a:pPr>
                <a:r>
                  <a:rPr lang="en-US" sz="1600" b="0" dirty="0"/>
                  <a:t>No of respondents</a:t>
                </a:r>
              </a:p>
            </c:rich>
          </c:tx>
          <c:layout>
            <c:manualLayout>
              <c:xMode val="edge"/>
              <c:yMode val="edge"/>
              <c:x val="6.0859649740735502E-3"/>
              <c:y val="0.266220634164241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6642304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8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800"/>
            </a:pPr>
            <a:endParaRPr lang="en-US"/>
          </a:p>
        </c:txPr>
      </c:legendEntry>
      <c:layout>
        <c:manualLayout>
          <c:xMode val="edge"/>
          <c:yMode val="edge"/>
          <c:x val="0.13587023665252099"/>
          <c:y val="9.1032990834981203E-2"/>
          <c:w val="0.51729620182396296"/>
          <c:h val="0.247153586374873"/>
        </c:manualLayout>
      </c:layout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>
        <a:alpha val="31000"/>
      </a:schemeClr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2112846586285498"/>
          <c:y val="0.24790631711549199"/>
          <c:w val="0.65820375760473704"/>
          <c:h val="0.62944871924850498"/>
        </c:manualLayout>
      </c:layout>
      <c:pieChart>
        <c:varyColors val="1"/>
        <c:ser>
          <c:idx val="1"/>
          <c:order val="0"/>
          <c:dLbls>
            <c:dLbl>
              <c:idx val="0"/>
              <c:layout>
                <c:manualLayout>
                  <c:x val="-4.4673340997452302E-3"/>
                  <c:y val="-5.455869372843789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5626657269455403E-2"/>
                  <c:y val="-4.091186370209479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1.2747355590089E-2"/>
                  <c:y val="5.73536277684943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6.0599303296919198E-2"/>
                  <c:y val="3.764005057326590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5.4328513411245498E-2"/>
                  <c:y val="-1.56649896002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3.9450956378068301E-2"/>
                  <c:y val="-4.66239618678484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'overall crosstabs'!$B$13:$B$22</c:f>
              <c:strCache>
                <c:ptCount val="10"/>
                <c:pt idx="0">
                  <c:v>AquaBrowser</c:v>
                </c:pt>
                <c:pt idx="1">
                  <c:v>Blacklight</c:v>
                </c:pt>
                <c:pt idx="2">
                  <c:v>Ebsco Discovery Service</c:v>
                </c:pt>
                <c:pt idx="3">
                  <c:v>Encore</c:v>
                </c:pt>
                <c:pt idx="4">
                  <c:v>Endeca</c:v>
                </c:pt>
                <c:pt idx="5">
                  <c:v>Primo</c:v>
                </c:pt>
                <c:pt idx="6">
                  <c:v>Summon</c:v>
                </c:pt>
                <c:pt idx="7">
                  <c:v>VuFind</c:v>
                </c:pt>
                <c:pt idx="8">
                  <c:v>WorldCat Local</c:v>
                </c:pt>
                <c:pt idx="9">
                  <c:v>Other RDS</c:v>
                </c:pt>
              </c:strCache>
            </c:strRef>
          </c:cat>
          <c:val>
            <c:numRef>
              <c:f>'overall crosstabs'!$D$13:$D$22</c:f>
              <c:numCache>
                <c:formatCode>####.0%</c:formatCode>
                <c:ptCount val="10"/>
                <c:pt idx="0">
                  <c:v>1.72413793103448E-2</c:v>
                </c:pt>
                <c:pt idx="1">
                  <c:v>1.72413793103448E-2</c:v>
                </c:pt>
                <c:pt idx="2">
                  <c:v>0.24137931034482801</c:v>
                </c:pt>
                <c:pt idx="3">
                  <c:v>3.4482758620689599E-2</c:v>
                </c:pt>
                <c:pt idx="4">
                  <c:v>1.72413793103448E-2</c:v>
                </c:pt>
                <c:pt idx="5">
                  <c:v>0.25862068965517199</c:v>
                </c:pt>
                <c:pt idx="6">
                  <c:v>0.36206896551724099</c:v>
                </c:pt>
                <c:pt idx="7">
                  <c:v>1.72413793103448E-2</c:v>
                </c:pt>
                <c:pt idx="8">
                  <c:v>1.72413793103448E-2</c:v>
                </c:pt>
                <c:pt idx="9">
                  <c:v>1.72413793103448E-2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"/>
          <c:y val="0.111737279593161"/>
          <c:w val="0.38464837480068298"/>
          <c:h val="0.88669012252142598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F422F-4451-4571-AD51-029DCB29BDD2}" type="datetimeFigureOut">
              <a:rPr lang="en-GB" smtClean="0"/>
              <a:t>20/05/2014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84AB9-6C40-45EB-876C-48F4B6CD8C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413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40116-27EA-4012-BEEB-31C1B133BCA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213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84AB9-6C40-45EB-876C-48F4B6CD8C8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9339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84AB9-6C40-45EB-876C-48F4B6CD8C8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9622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84AB9-6C40-45EB-876C-48F4B6CD8C8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3758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84AB9-6C40-45EB-876C-48F4B6CD8C8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5227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40116-27EA-4012-BEEB-31C1B133BCA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45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40116-27EA-4012-BEEB-31C1B133BCA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274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40116-27EA-4012-BEEB-31C1B133BCA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448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GB" sz="1200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GB" sz="1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1200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dirty="0" smtClean="0"/>
          </a:p>
          <a:p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40116-27EA-4012-BEEB-31C1B133BCA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897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40116-27EA-4012-BEEB-31C1B133BCA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597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84AB9-6C40-45EB-876C-48F4B6CD8C8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289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84AB9-6C40-45EB-876C-48F4B6CD8C8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509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84AB9-6C40-45EB-876C-48F4B6CD8C8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515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84AB9-6C40-45EB-876C-48F4B6CD8C8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75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5426" y="1572830"/>
            <a:ext cx="6114223" cy="2077481"/>
          </a:xfrm>
        </p:spPr>
        <p:txBody>
          <a:bodyPr anchor="b">
            <a:normAutofit/>
          </a:bodyPr>
          <a:lstStyle>
            <a:lvl1pPr algn="ctr">
              <a:defRPr sz="3300" b="1" i="0">
                <a:solidFill>
                  <a:srgbClr val="330865"/>
                </a:solidFill>
                <a:latin typeface="Arial Bold"/>
                <a:cs typeface="Arial Bol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5426" y="3650312"/>
            <a:ext cx="6114223" cy="1185930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C3DEDF-517F-4461-BC4C-E6E2AF9F31EB}" type="datetime1">
              <a:rPr lang="en-GB"/>
              <a:pPr>
                <a:defRPr/>
              </a:pPr>
              <a:t>20/05/2014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49663" y="6356350"/>
            <a:ext cx="359727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6688" y="6356350"/>
            <a:ext cx="10668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43D8B7-55CC-41EF-A272-64D25053DC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32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0B027-806D-48C1-852D-FADF494A0C55}" type="datetime1">
              <a:rPr lang="en-GB"/>
              <a:pPr>
                <a:defRPr/>
              </a:pPr>
              <a:t>20/05/2014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BC253-E098-484B-94F3-5EA16DACBE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18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27B48-2FE1-49BC-869A-8D071B94B1C6}" type="datetime1">
              <a:rPr lang="en-GB"/>
              <a:pPr>
                <a:defRPr/>
              </a:pPr>
              <a:t>20/05/2014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61187-D87B-42E0-A777-B215193C4B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39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E3FD2-A585-4ADD-BDC2-580695C339A2}" type="datetime1">
              <a:rPr lang="en-GB"/>
              <a:pPr>
                <a:defRPr/>
              </a:pPr>
              <a:t>20/05/2014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F2A0-1F08-45FB-AA81-AF5BFC3522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658" y="3179303"/>
            <a:ext cx="6063762" cy="1597579"/>
          </a:xfrm>
        </p:spPr>
        <p:txBody>
          <a:bodyPr anchor="t">
            <a:normAutofit/>
          </a:bodyPr>
          <a:lstStyle>
            <a:lvl1pPr algn="l">
              <a:defRPr sz="3300" b="1" i="0" cap="none">
                <a:solidFill>
                  <a:srgbClr val="330865"/>
                </a:solidFill>
                <a:latin typeface="Arial Bold"/>
                <a:cs typeface="Arial Bol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0658" y="1446667"/>
            <a:ext cx="6063762" cy="1732635"/>
          </a:xfrm>
        </p:spPr>
        <p:txBody>
          <a:bodyPr anchor="b"/>
          <a:lstStyle>
            <a:lvl1pPr marL="0" indent="0">
              <a:buNone/>
              <a:defRPr sz="20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54DBD8-A3B9-4B72-81E2-831E0B58FA0B}" type="datetime1">
              <a:rPr lang="en-GB"/>
              <a:pPr>
                <a:defRPr/>
              </a:pPr>
              <a:t>20/05/2014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959731-AE2C-4135-9362-6F5877A5D2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58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850" y="1600200"/>
            <a:ext cx="4325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7595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34DBE-2DF9-4A42-B977-4C33C3F85A5E}" type="datetime1">
              <a:rPr lang="en-GB"/>
              <a:pPr>
                <a:defRPr/>
              </a:pPr>
              <a:t>20/05/2014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8F2DC-1556-49DE-9407-76DAB50E3E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748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850" y="1535113"/>
            <a:ext cx="43275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9850" y="2174875"/>
            <a:ext cx="43275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37912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37912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718E5-582F-4C83-BA04-1B3C479F4DC6}" type="datetime1">
              <a:rPr lang="en-GB"/>
              <a:pPr>
                <a:defRPr/>
              </a:pPr>
              <a:t>20/05/2014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6688E-5383-48A6-A1CF-447E39EB9B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566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E41CE-3225-460F-B403-E9CC6A288835}" type="datetime1">
              <a:rPr lang="en-GB"/>
              <a:pPr>
                <a:defRPr/>
              </a:pPr>
              <a:t>20/05/2014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930FC-93C5-4754-9D4A-A1764708F1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3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D493C-788B-4723-A1CF-28AE2D571DDA}" type="datetime1">
              <a:rPr lang="en-GB"/>
              <a:pPr>
                <a:defRPr/>
              </a:pPr>
              <a:t>20/05/2014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B03F7-CD20-407F-833E-707F604FF3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874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058DC-D0E1-47AE-A25F-716D942075BB}" type="datetime1">
              <a:rPr lang="en-GB"/>
              <a:pPr>
                <a:defRPr/>
              </a:pPr>
              <a:t>20/05/2014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2EF14-75F2-4704-B54F-B01669412D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50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1A442-5882-4282-9768-2D6618915952}" type="datetime1">
              <a:rPr lang="en-GB"/>
              <a:pPr>
                <a:defRPr/>
              </a:pPr>
              <a:t>20/05/2014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18CF7-36BD-4508-88F4-7B7C50D1AA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90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9863" y="168275"/>
            <a:ext cx="88550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9863" y="1412875"/>
            <a:ext cx="8855075" cy="471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6525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9BD80FB2-E42E-4E97-AE72-61D211E66B7F}" type="datetime1">
              <a:rPr lang="en-GB"/>
              <a:pPr>
                <a:defRPr/>
              </a:pPr>
              <a:t>20/05/2014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49663" y="6356350"/>
            <a:ext cx="36004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9863" y="6356350"/>
            <a:ext cx="10572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3317C0FC-3F64-4BBA-9AAE-AA68DB783B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5" r:id="rId2"/>
    <p:sldLayoutId id="214748368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 Bold"/>
          <a:ea typeface="ＭＳ Ｐゴシック" charset="-128"/>
          <a:cs typeface="Arial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charset="-128"/>
          <a:cs typeface="Arial Bold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charset="-128"/>
          <a:cs typeface="Arial Bold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charset="-128"/>
          <a:cs typeface="Arial Bold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charset="-128"/>
          <a:cs typeface="Arial Bold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330865"/>
        </a:buClr>
        <a:buFont typeface="Arial" charset="0"/>
        <a:buChar char="•"/>
        <a:defRPr sz="3000" kern="1200">
          <a:solidFill>
            <a:srgbClr val="262626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330865"/>
        </a:buClr>
        <a:buFont typeface="Arial" charset="0"/>
        <a:buChar char="•"/>
        <a:defRPr sz="2600" kern="1200">
          <a:solidFill>
            <a:srgbClr val="262626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330865"/>
        </a:buClr>
        <a:buFont typeface="Arial" charset="0"/>
        <a:buChar char="•"/>
        <a:defRPr sz="2200" kern="1200">
          <a:solidFill>
            <a:srgbClr val="262626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330865"/>
        </a:buClr>
        <a:buFont typeface="Arial" charset="0"/>
        <a:buChar char="•"/>
        <a:defRPr kern="1200">
          <a:solidFill>
            <a:srgbClr val="262626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330865"/>
        </a:buClr>
        <a:buFont typeface="Arial" charset="0"/>
        <a:buChar char="•"/>
        <a:defRPr sz="1400" kern="1200">
          <a:solidFill>
            <a:srgbClr val="262626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sg.org/researchstudy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boro.ac.uk/microsites/infosci/lisu/" TargetMode="External"/><Relationship Id="rId5" Type="http://schemas.openxmlformats.org/officeDocument/2006/relationships/hyperlink" Target="mailto:lisu@lboro.ac.uk" TargetMode="External"/><Relationship Id="rId4" Type="http://schemas.openxmlformats.org/officeDocument/2006/relationships/hyperlink" Target="mailto:v.c.l.spezi@lboro.ac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504950" y="1229192"/>
            <a:ext cx="6115050" cy="214359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>
                <a:latin typeface="Arial Bold" charset="0"/>
                <a:cs typeface="Arial Bold" charset="0"/>
              </a:rPr>
              <a:t>Evaluation of the impact of library </a:t>
            </a:r>
            <a:r>
              <a:rPr lang="en-US" sz="3600" dirty="0">
                <a:latin typeface="Arial Bold" charset="0"/>
                <a:cs typeface="Arial Bold" charset="0"/>
              </a:rPr>
              <a:t>d</a:t>
            </a:r>
            <a:r>
              <a:rPr lang="en-US" sz="3600" dirty="0" smtClean="0">
                <a:latin typeface="Arial Bold" charset="0"/>
                <a:cs typeface="Arial Bold" charset="0"/>
              </a:rPr>
              <a:t>iscovery technologies on usage of academic content</a:t>
            </a:r>
            <a:r>
              <a:rPr lang="en-US" dirty="0">
                <a:latin typeface="Arial Bold" charset="0"/>
                <a:cs typeface="Arial Bold" charset="0"/>
              </a:rPr>
              <a:t/>
            </a:r>
            <a:br>
              <a:rPr lang="en-US" dirty="0">
                <a:latin typeface="Arial Bold" charset="0"/>
                <a:cs typeface="Arial Bold" charset="0"/>
              </a:rPr>
            </a:br>
            <a:endParaRPr lang="en-US" dirty="0" smtClean="0">
              <a:latin typeface="Arial Bold" charset="0"/>
              <a:cs typeface="Arial Bold" charset="0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504950" y="4227226"/>
            <a:ext cx="6115050" cy="60829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1800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Valérie Spezi, LISU (</a:t>
            </a:r>
            <a:r>
              <a:rPr lang="en-US" sz="1800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Loughborough</a:t>
            </a:r>
            <a:r>
              <a:rPr lang="en-US" sz="1800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University, UK)</a:t>
            </a:r>
          </a:p>
        </p:txBody>
      </p:sp>
      <p:pic>
        <p:nvPicPr>
          <p:cNvPr id="1026" name="Picture 2" descr="\\ws8.lboro.ac.uk\LISU-Shared\Logos\uks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414" y="2996549"/>
            <a:ext cx="1466850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isc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4" y="3015703"/>
            <a:ext cx="1350023" cy="752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lsvcls2\AppData\Local\Microsoft\Windows\Temporary Internet Files\Content.Outlook\8SI7TIIK\LISU logo 2strapline update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5169159"/>
            <a:ext cx="6258119" cy="895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93417" y="454074"/>
            <a:ext cx="4539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8E2494"/>
                </a:solidFill>
              </a:rPr>
              <a:t>UKSG Webinar – 14</a:t>
            </a:r>
            <a:r>
              <a:rPr lang="en-US" sz="2200" b="1" baseline="30000" dirty="0" smtClean="0">
                <a:solidFill>
                  <a:srgbClr val="8E2494"/>
                </a:solidFill>
              </a:rPr>
              <a:t>th</a:t>
            </a:r>
            <a:r>
              <a:rPr lang="en-US" sz="2200" b="1" dirty="0" smtClean="0">
                <a:solidFill>
                  <a:srgbClr val="8E2494"/>
                </a:solidFill>
              </a:rPr>
              <a:t> May 2014</a:t>
            </a:r>
            <a:endParaRPr lang="en-US" sz="2200" b="1" dirty="0">
              <a:solidFill>
                <a:srgbClr val="8E24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10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849" y="1600200"/>
            <a:ext cx="8855089" cy="4525963"/>
          </a:xfrm>
        </p:spPr>
        <p:txBody>
          <a:bodyPr/>
          <a:lstStyle/>
          <a:p>
            <a:r>
              <a:rPr lang="en-GB" dirty="0" smtClean="0"/>
              <a:t>There is a lot of data</a:t>
            </a:r>
            <a:r>
              <a:rPr lang="en-GB" dirty="0"/>
              <a:t> </a:t>
            </a:r>
            <a:r>
              <a:rPr lang="en-GB" dirty="0" smtClean="0"/>
              <a:t>out there but it is imperfect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Fantastic tool for library end-users but more work needs to be done to take full advantage of RDS technology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Collaboration is key to success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pic>
        <p:nvPicPr>
          <p:cNvPr id="6146" name="Picture 2" descr="C:\Users\lsvcls2\AppData\Local\Microsoft\Windows\Temporary Internet Files\Content.IE5\RFMLUECM\MC900078772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817" y="4433970"/>
            <a:ext cx="2202505" cy="1462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67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4" y="168275"/>
            <a:ext cx="7939816" cy="915988"/>
          </a:xfrm>
        </p:spPr>
        <p:txBody>
          <a:bodyPr/>
          <a:lstStyle/>
          <a:p>
            <a:r>
              <a:rPr lang="en-GB" dirty="0" smtClean="0"/>
              <a:t>What next?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69862" y="1435309"/>
            <a:ext cx="8974137" cy="2596678"/>
          </a:xfrm>
        </p:spPr>
        <p:txBody>
          <a:bodyPr/>
          <a:lstStyle/>
          <a:p>
            <a:pPr marL="0" indent="0" algn="ctr">
              <a:buNone/>
            </a:pPr>
            <a:r>
              <a:rPr lang="en-GB" sz="4800" b="1" dirty="0" smtClean="0">
                <a:solidFill>
                  <a:srgbClr val="7030A0"/>
                </a:solidFill>
              </a:rPr>
              <a:t>Recommendations</a:t>
            </a:r>
          </a:p>
        </p:txBody>
      </p:sp>
      <p:pic>
        <p:nvPicPr>
          <p:cNvPr id="2050" name="Picture 2" descr="C:\Users\lsvcls2\AppData\Local\Microsoft\Windows\Temporary Internet Files\Content.IE5\RFMLUECM\MM900283078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048" y="3702203"/>
            <a:ext cx="2238567" cy="165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lsvcls2\AppData\Local\Microsoft\Windows\Temporary Internet Files\Content.IE5\7PJRPH9Z\MP900442177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982" y="3702203"/>
            <a:ext cx="2780676" cy="165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lsvcls2\AppData\Local\Microsoft\Windows\Temporary Internet Files\Content.IE5\GX8IDT8S\MC900439611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591" y="3582068"/>
            <a:ext cx="2181225" cy="190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03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304145"/>
            <a:ext cx="9144000" cy="2203554"/>
          </a:xfrm>
        </p:spPr>
        <p:txBody>
          <a:bodyPr/>
          <a:lstStyle/>
          <a:p>
            <a:pPr marL="0" indent="0">
              <a:buNone/>
            </a:pPr>
            <a:endParaRPr lang="en-GB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2400" dirty="0" smtClean="0"/>
          </a:p>
          <a:p>
            <a:pPr marL="0" indent="0">
              <a:buNone/>
            </a:pPr>
            <a:endParaRPr lang="en-GB" sz="2200" b="1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9848" y="3507700"/>
            <a:ext cx="8855089" cy="2653258"/>
          </a:xfrm>
        </p:spPr>
        <p:txBody>
          <a:bodyPr/>
          <a:lstStyle/>
          <a:p>
            <a:pPr marL="0" indent="0">
              <a:buNone/>
            </a:pPr>
            <a:endParaRPr lang="en-GB" sz="2200" b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551310"/>
              </p:ext>
            </p:extLst>
          </p:nvPr>
        </p:nvGraphicFramePr>
        <p:xfrm>
          <a:off x="0" y="1199212"/>
          <a:ext cx="9144000" cy="2519347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19134"/>
                <a:gridCol w="7824866"/>
              </a:tblGrid>
              <a:tr h="25193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/>
                        <a:t>Libraries</a:t>
                      </a:r>
                    </a:p>
                    <a:p>
                      <a:endParaRPr lang="en-GB" sz="2000" b="1" dirty="0"/>
                    </a:p>
                  </a:txBody>
                  <a:tcPr anchor="ctr"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2000" b="0" dirty="0" smtClean="0"/>
                        <a:t>Library</a:t>
                      </a:r>
                      <a:r>
                        <a:rPr lang="en-GB" sz="2000" b="0" baseline="0" dirty="0" smtClean="0"/>
                        <a:t> community working closely with bodies such as SCONUL, RLUK, UKSG, </a:t>
                      </a:r>
                      <a:r>
                        <a:rPr lang="en-GB" sz="2000" b="0" baseline="0" dirty="0" err="1" smtClean="0"/>
                        <a:t>Jisc</a:t>
                      </a:r>
                      <a:endParaRPr lang="en-GB" sz="2000" b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GB" sz="900" b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2000" b="0" dirty="0" smtClean="0"/>
                        <a:t>Consider issue of interoperability between  products from different vendors vs. moving into a particular vendor’s ecosystem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GB" sz="900" b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2000" b="0" dirty="0" smtClean="0"/>
                        <a:t>Engage in cross-sectorial talks to understand better how minor changes in the RDS settings can affect usage of certain resources</a:t>
                      </a:r>
                    </a:p>
                    <a:p>
                      <a:endParaRPr lang="en-GB" sz="2000" b="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010388"/>
              </p:ext>
            </p:extLst>
          </p:nvPr>
        </p:nvGraphicFramePr>
        <p:xfrm>
          <a:off x="0" y="3507700"/>
          <a:ext cx="9144000" cy="335029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04144"/>
                <a:gridCol w="7839856"/>
              </a:tblGrid>
              <a:tr h="33502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/>
                        <a:t>RDS suppliers</a:t>
                      </a:r>
                    </a:p>
                    <a:p>
                      <a:endParaRPr lang="en-GB" dirty="0"/>
                    </a:p>
                  </a:txBody>
                  <a:tcPr anchor="ctr">
                    <a:solidFill>
                      <a:srgbClr val="DCD6E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2000" b="0" dirty="0" smtClean="0"/>
                        <a:t>Working towards an open communication with libraries and content owners/providers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GB" sz="900" b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2000" b="0" dirty="0" smtClean="0"/>
                        <a:t>Consider user-testing for publishers and content providers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GB" sz="900" b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2000" b="0" dirty="0" smtClean="0"/>
                        <a:t>Provide clearer information about what is indexed by the RDS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GB" sz="900" b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2000" b="0" dirty="0" smtClean="0"/>
                        <a:t>Support the development of working relationships between competing suppliers  on the issue of disclosure and exchange of data for the benefit of end-users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2000" b="0" dirty="0" smtClean="0"/>
                        <a:t>… etc.</a:t>
                      </a:r>
                    </a:p>
                  </a:txBody>
                  <a:tcPr anchor="ctr">
                    <a:solidFill>
                      <a:srgbClr val="DCD6E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59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850" y="3825551"/>
            <a:ext cx="8974150" cy="2300612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32310763"/>
              </p:ext>
            </p:extLst>
          </p:nvPr>
        </p:nvGraphicFramePr>
        <p:xfrm>
          <a:off x="0" y="1084263"/>
          <a:ext cx="9144000" cy="2274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155"/>
                <a:gridCol w="7389845"/>
              </a:tblGrid>
              <a:tr h="2274757">
                <a:tc>
                  <a:txBody>
                    <a:bodyPr/>
                    <a:lstStyle/>
                    <a:p>
                      <a:r>
                        <a:rPr lang="en-GB" sz="2200" b="1" dirty="0" smtClean="0">
                          <a:solidFill>
                            <a:schemeClr val="tx1"/>
                          </a:solidFill>
                        </a:rPr>
                        <a:t>Publishers</a:t>
                      </a:r>
                      <a:endParaRPr lang="en-GB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4DFE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Engage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 and w</a:t>
                      </a:r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ork closely with libraries and RDS suppliers 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 to optimise content discoverability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sz="9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Voice the need for more communication and feedback from RDS suppliers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4DFE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621966"/>
              </p:ext>
            </p:extLst>
          </p:nvPr>
        </p:nvGraphicFramePr>
        <p:xfrm>
          <a:off x="0" y="3359020"/>
          <a:ext cx="9144000" cy="3498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155"/>
                <a:gridCol w="7389845"/>
              </a:tblGrid>
              <a:tr h="3498980">
                <a:tc>
                  <a:txBody>
                    <a:bodyPr/>
                    <a:lstStyle/>
                    <a:p>
                      <a:r>
                        <a:rPr lang="en-GB" sz="2200" b="1" dirty="0" smtClean="0">
                          <a:solidFill>
                            <a:schemeClr val="tx1"/>
                          </a:solidFill>
                        </a:rPr>
                        <a:t>Other stakeholders</a:t>
                      </a:r>
                      <a:endParaRPr lang="en-GB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DC5D5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Monitor developments led by COUNTER 4, particularly in the area of database usage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GB" sz="9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Inclusion of usage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 data from RDS suppliers and link resolvers in initiatives such as JUSP or KB+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GB" sz="9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Development of a COUNTER code of practice for RDS usage data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GB" sz="9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COUNTER, NISO, ODI to work together and establish industry standards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GB" sz="9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Support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 new research</a:t>
                      </a:r>
                    </a:p>
                  </a:txBody>
                  <a:tcPr anchor="ctr">
                    <a:solidFill>
                      <a:srgbClr val="CDC5D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76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600" dirty="0"/>
              <a:t>THANK YOU</a:t>
            </a:r>
            <a:r>
              <a:rPr lang="en-GB" sz="3600" dirty="0" smtClean="0"/>
              <a:t>!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412875"/>
            <a:ext cx="9024938" cy="3676972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Report available on the UKSG website:  </a:t>
            </a:r>
            <a:r>
              <a:rPr lang="en-GB" dirty="0" smtClean="0">
                <a:hlinkClick r:id="rId3"/>
              </a:rPr>
              <a:t>http://www.uksg.org/researchstudy</a:t>
            </a:r>
            <a:r>
              <a:rPr lang="en-GB" dirty="0" smtClean="0"/>
              <a:t> </a:t>
            </a:r>
          </a:p>
          <a:p>
            <a:pPr marL="0" indent="0" algn="ctr">
              <a:buNone/>
            </a:pPr>
            <a:endParaRPr lang="en-GB" sz="2000" dirty="0" smtClean="0"/>
          </a:p>
          <a:p>
            <a:pPr marL="0" indent="0" algn="ctr">
              <a:buNone/>
            </a:pPr>
            <a:endParaRPr lang="en-GB" sz="900" dirty="0" smtClean="0"/>
          </a:p>
          <a:p>
            <a:pPr marL="0" indent="0" algn="ctr">
              <a:buNone/>
            </a:pPr>
            <a:r>
              <a:rPr lang="en-GB" sz="4800" dirty="0">
                <a:solidFill>
                  <a:srgbClr val="8E24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in touch with us!</a:t>
            </a:r>
          </a:p>
          <a:p>
            <a:pPr marL="0" indent="0" algn="ctr">
              <a:buNone/>
            </a:pPr>
            <a:endParaRPr lang="en-GB" sz="900" dirty="0" smtClean="0"/>
          </a:p>
          <a:p>
            <a:pPr marL="0" indent="0" algn="ctr">
              <a:buNone/>
            </a:pPr>
            <a:r>
              <a:rPr lang="en-GB" dirty="0" smtClean="0">
                <a:hlinkClick r:id="rId4"/>
              </a:rPr>
              <a:t>v.c.l.spezi@lboro.ac.uk</a:t>
            </a:r>
            <a:r>
              <a:rPr lang="en-GB" dirty="0"/>
              <a:t> </a:t>
            </a:r>
            <a:r>
              <a:rPr lang="en-GB" dirty="0" smtClean="0"/>
              <a:t>or</a:t>
            </a:r>
            <a:r>
              <a:rPr lang="en-GB" sz="1800" dirty="0" smtClean="0"/>
              <a:t> </a:t>
            </a:r>
            <a:r>
              <a:rPr lang="en-GB" dirty="0" smtClean="0">
                <a:hlinkClick r:id="rId5"/>
              </a:rPr>
              <a:t>lisu@lboro.ac.uk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sz="900" dirty="0" smtClean="0"/>
          </a:p>
        </p:txBody>
      </p:sp>
      <p:pic>
        <p:nvPicPr>
          <p:cNvPr id="6" name="Picture 5" descr="C:\Users\lsvcls2\AppData\Local\Microsoft\Windows\Temporary Internet Files\Content.Outlook\8SI7TIIK\LISU logo 2strapline updated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90" y="5380178"/>
            <a:ext cx="7573936" cy="73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946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this study?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Commissioned by UKSG/</a:t>
            </a:r>
            <a:r>
              <a:rPr lang="en-GB" sz="2800" dirty="0" err="1" smtClean="0"/>
              <a:t>Jisc</a:t>
            </a:r>
            <a:r>
              <a:rPr lang="en-GB" sz="2800" dirty="0" smtClean="0"/>
              <a:t> in July 2013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 smtClean="0"/>
              <a:t>Lots of interest in library discovery technologies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 smtClean="0"/>
              <a:t>Questions about whether libraries, publishers and other stakeholders should be engaging with those technologies</a:t>
            </a:r>
          </a:p>
          <a:p>
            <a:r>
              <a:rPr lang="en-GB" sz="2800" dirty="0" smtClean="0"/>
              <a:t>Small-scale study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2400" dirty="0" smtClean="0"/>
              <a:t> </a:t>
            </a:r>
            <a:r>
              <a:rPr lang="en-GB" dirty="0" smtClean="0"/>
              <a:t>A UK perspective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en-GB" dirty="0" smtClean="0"/>
              <a:t>No previous usage data analyses at the time - fills in the gap</a:t>
            </a:r>
            <a:endParaRPr lang="en-GB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 Complements the 2 other studies that are currently taking place </a:t>
            </a:r>
          </a:p>
          <a:p>
            <a:r>
              <a:rPr lang="en-GB" sz="2800" dirty="0" smtClean="0"/>
              <a:t>Report available on UKSG website (Dec 2013)</a:t>
            </a:r>
          </a:p>
        </p:txBody>
      </p:sp>
      <p:pic>
        <p:nvPicPr>
          <p:cNvPr id="3074" name="Picture 2" descr="C:\Users\lsvcls2\AppData\Local\Microsoft\Windows\Temporary Internet Files\Content.IE5\GX8IDT8S\MP900390083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348" y="168275"/>
            <a:ext cx="1102814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82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of the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863" y="1084263"/>
            <a:ext cx="8855075" cy="524158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500" dirty="0" smtClean="0"/>
              <a:t>Evaluation of the impact of library discovery technologies on usage of academic resources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500" dirty="0" smtClean="0"/>
              <a:t>Provide evidence to determine if there is a case for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300" dirty="0" smtClean="0"/>
              <a:t>Investment in library discovery technologies by libraries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300" dirty="0" smtClean="0"/>
              <a:t>Engagement with library discovery technologies by publishers and other stakeholders in the information supply chain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500" dirty="0" smtClean="0"/>
              <a:t>Provide recommendations for stakeholders to best support the discovery of academic resources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500" dirty="0" smtClean="0"/>
              <a:t>Identify additional research, data, discussion and initiatives that will support the findings of the study</a:t>
            </a:r>
          </a:p>
          <a:p>
            <a:endParaRPr lang="en-GB" sz="2400" dirty="0"/>
          </a:p>
        </p:txBody>
      </p:sp>
      <p:pic>
        <p:nvPicPr>
          <p:cNvPr id="4098" name="Picture 2" descr="C:\Users\lsvcls2\AppData\Local\Microsoft\Windows\Temporary Internet Files\Content.IE5\9UGQREA4\MC900303033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283" y="168275"/>
            <a:ext cx="1110289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9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78" y="200547"/>
            <a:ext cx="8855075" cy="915988"/>
          </a:xfrm>
        </p:spPr>
        <p:txBody>
          <a:bodyPr/>
          <a:lstStyle/>
          <a:p>
            <a:r>
              <a:rPr lang="en-GB" dirty="0" smtClean="0"/>
              <a:t>Methodology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 smtClean="0"/>
              <a:t>Phase 1: survey of UK HE libraries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200" dirty="0" smtClean="0"/>
              <a:t>Objective: determine the current RDS landscape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dirty="0" smtClean="0"/>
              <a:t>Online questionnaire to UK HE library directors – 62 respondents</a:t>
            </a:r>
          </a:p>
          <a:p>
            <a:pPr marL="914400" lvl="2" indent="0">
              <a:buNone/>
            </a:pPr>
            <a:endParaRPr lang="en-GB" sz="800" dirty="0" smtClean="0"/>
          </a:p>
          <a:p>
            <a:pPr marL="0" indent="0">
              <a:buNone/>
            </a:pPr>
            <a:r>
              <a:rPr lang="en-GB" sz="2400" b="1" dirty="0" smtClean="0"/>
              <a:t>Phase 2: case studies of libraries and publishers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200" dirty="0" smtClean="0"/>
              <a:t>Objective: collect usage data + views and perceptions on the impact of library discovery technologies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dirty="0" smtClean="0"/>
              <a:t>8 publishers and content providers; 6 case study libraries; Data received from 6 libraries &amp; 4 content providers - COUNTER JR1, BR2 and DB1 or close equivalent (2 years pre </a:t>
            </a:r>
            <a:r>
              <a:rPr lang="en-GB" sz="1800" smtClean="0"/>
              <a:t>and post-RDS </a:t>
            </a:r>
            <a:r>
              <a:rPr lang="en-GB" sz="1800" dirty="0" smtClean="0"/>
              <a:t>implementation)</a:t>
            </a:r>
          </a:p>
          <a:p>
            <a:pPr marL="914400" lvl="2" indent="0">
              <a:buNone/>
            </a:pPr>
            <a:endParaRPr lang="en-GB" sz="800" dirty="0" smtClean="0"/>
          </a:p>
          <a:p>
            <a:pPr marL="0" indent="0">
              <a:buNone/>
            </a:pPr>
            <a:r>
              <a:rPr lang="en-GB" sz="2400" b="1" dirty="0" smtClean="0"/>
              <a:t>Phase 3: interviews with stakeholders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200" dirty="0" smtClean="0"/>
              <a:t>Objective: obtain a bigger picture on the perceived impact of library discovery technologies and an insight of where the sector is going</a:t>
            </a:r>
          </a:p>
        </p:txBody>
      </p:sp>
    </p:spTree>
    <p:extLst>
      <p:ext uri="{BB962C8B-B14F-4D97-AF65-F5344CB8AC3E}">
        <p14:creationId xmlns:p14="http://schemas.microsoft.com/office/powerpoint/2010/main" val="350815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72759"/>
            <a:ext cx="9144000" cy="4794668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GB" sz="2800" dirty="0" smtClean="0"/>
              <a:t>UK RDS landscape (survey findings)</a:t>
            </a:r>
          </a:p>
          <a:p>
            <a:pPr marL="914400" lvl="1" indent="-514350">
              <a:buFont typeface="+mj-lt"/>
              <a:buAutoNum type="arabicPeriod"/>
            </a:pPr>
            <a:endParaRPr lang="en-GB" sz="28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GB" sz="2800" dirty="0" smtClean="0"/>
              <a:t>Libraries – usage trends &amp; experiences</a:t>
            </a:r>
          </a:p>
          <a:p>
            <a:pPr marL="914400" lvl="1" indent="-514350">
              <a:buFont typeface="+mj-lt"/>
              <a:buAutoNum type="arabicPeriod"/>
            </a:pPr>
            <a:endParaRPr lang="en-GB" sz="28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GB" sz="2800" dirty="0" smtClean="0"/>
              <a:t>Publishers and content aggregators – usage trends &amp; perceptions</a:t>
            </a:r>
          </a:p>
          <a:p>
            <a:pPr marL="400050" lvl="1" indent="0">
              <a:buNone/>
            </a:pPr>
            <a:endParaRPr lang="en-GB" sz="2800" dirty="0" smtClean="0"/>
          </a:p>
        </p:txBody>
      </p:sp>
      <p:pic>
        <p:nvPicPr>
          <p:cNvPr id="2050" name="Picture 2" descr="C:\Users\lsvcls2\AppData\Local\Microsoft\Windows\Temporary Internet Files\Content.IE5\GX8IDT8S\MC90043478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177" y="5153027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lsvcls2\AppData\Local\Microsoft\Windows\Temporary Internet Files\Content.IE5\RFMLUECM\MC90044143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748" y="396104"/>
            <a:ext cx="2232252" cy="2232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845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49213"/>
            <a:ext cx="8855075" cy="915988"/>
          </a:xfrm>
        </p:spPr>
        <p:txBody>
          <a:bodyPr/>
          <a:lstStyle/>
          <a:p>
            <a:r>
              <a:rPr lang="en-GB" dirty="0" smtClean="0"/>
              <a:t>RDS landscape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8046" y="1094276"/>
            <a:ext cx="4375954" cy="1168156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3377770"/>
              </p:ext>
            </p:extLst>
          </p:nvPr>
        </p:nvGraphicFramePr>
        <p:xfrm>
          <a:off x="0" y="1336431"/>
          <a:ext cx="4173537" cy="4818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73537" y="1336431"/>
            <a:ext cx="4970462" cy="4941277"/>
          </a:xfrm>
        </p:spPr>
        <p:txBody>
          <a:bodyPr/>
          <a:lstStyle/>
          <a:p>
            <a:r>
              <a:rPr lang="en-GB" sz="2400" dirty="0"/>
              <a:t>77% of UK HE libraries </a:t>
            </a:r>
            <a:r>
              <a:rPr lang="en-GB" sz="2400" dirty="0" smtClean="0"/>
              <a:t>already </a:t>
            </a:r>
            <a:r>
              <a:rPr lang="en-GB" sz="2400" dirty="0"/>
              <a:t>using an RDS at their </a:t>
            </a:r>
            <a:r>
              <a:rPr lang="en-GB" sz="2400" dirty="0" smtClean="0"/>
              <a:t>institution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A </a:t>
            </a:r>
            <a:r>
              <a:rPr lang="en-GB" sz="2400" dirty="0"/>
              <a:t>further 11% are in the process of implementing an </a:t>
            </a:r>
            <a:r>
              <a:rPr lang="en-GB" sz="2400" dirty="0" smtClean="0"/>
              <a:t>RDS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>
                <a:solidFill>
                  <a:schemeClr val="tx1"/>
                </a:solidFill>
              </a:rPr>
              <a:t>RDS </a:t>
            </a:r>
            <a:r>
              <a:rPr lang="en-GB" sz="2400" dirty="0">
                <a:solidFill>
                  <a:schemeClr val="tx1"/>
                </a:solidFill>
              </a:rPr>
              <a:t>implementation in HE libraries had probably reached its peak in the last 12 </a:t>
            </a:r>
            <a:r>
              <a:rPr lang="en-GB" sz="2400" dirty="0" smtClean="0">
                <a:solidFill>
                  <a:schemeClr val="tx1"/>
                </a:solidFill>
              </a:rPr>
              <a:t>months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Summon</a:t>
            </a:r>
            <a:r>
              <a:rPr lang="en-GB" sz="2400" dirty="0" smtClean="0"/>
              <a:t>, </a:t>
            </a:r>
            <a:r>
              <a:rPr lang="en-GB" sz="2400" dirty="0" smtClean="0">
                <a:solidFill>
                  <a:srgbClr val="FFC000"/>
                </a:solidFill>
              </a:rPr>
              <a:t>Primo</a:t>
            </a:r>
            <a:r>
              <a:rPr lang="en-GB" sz="2400" dirty="0" smtClean="0"/>
              <a:t> and </a:t>
            </a: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  <a:t>EDS</a:t>
            </a:r>
            <a:r>
              <a:rPr lang="en-GB" sz="2400" dirty="0" smtClean="0"/>
              <a:t> – 76% of systems in use</a:t>
            </a:r>
            <a:endParaRPr lang="en-GB" sz="2400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1769344"/>
              </p:ext>
            </p:extLst>
          </p:nvPr>
        </p:nvGraphicFramePr>
        <p:xfrm>
          <a:off x="70338" y="1600202"/>
          <a:ext cx="4103199" cy="4237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2759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1">
        <p:bldAsOne/>
      </p:bldGraphic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69849" y="3675185"/>
            <a:ext cx="8855089" cy="2486148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2B30F5"/>
                </a:solidFill>
              </a:rPr>
              <a:t>Journals – mixed picture, possibly some positive influence to varied extent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2B30F5"/>
                </a:solidFill>
              </a:rPr>
              <a:t>E-books – positive correlation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2B30F5"/>
                </a:solidFill>
              </a:rPr>
              <a:t>Database results were </a:t>
            </a:r>
            <a:r>
              <a:rPr lang="en-GB" sz="2800" dirty="0" smtClean="0">
                <a:solidFill>
                  <a:srgbClr val="2B30F5"/>
                </a:solidFill>
              </a:rPr>
              <a:t>inconclusive</a:t>
            </a:r>
            <a:endParaRPr lang="en-GB" sz="2800" dirty="0">
              <a:solidFill>
                <a:srgbClr val="2B30F5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LIBRARIES –usage data and experiences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42215" y="1511560"/>
            <a:ext cx="8855089" cy="2502582"/>
          </a:xfrm>
        </p:spPr>
        <p:txBody>
          <a:bodyPr/>
          <a:lstStyle/>
          <a:p>
            <a:r>
              <a:rPr lang="en-GB" sz="2400" b="1" dirty="0" smtClean="0"/>
              <a:t>Improved user experience</a:t>
            </a:r>
            <a:r>
              <a:rPr lang="en-GB" sz="2400" dirty="0" smtClean="0"/>
              <a:t> through a single search interface linked to full-text – high level of satisfaction</a:t>
            </a:r>
          </a:p>
          <a:p>
            <a:pPr lvl="1"/>
            <a:r>
              <a:rPr lang="en-GB" sz="2000" dirty="0" smtClean="0"/>
              <a:t>One stop shop experience for users</a:t>
            </a:r>
          </a:p>
          <a:p>
            <a:pPr lvl="1"/>
            <a:r>
              <a:rPr lang="en-GB" sz="2000" dirty="0" smtClean="0"/>
              <a:t>Better use of subscriptions – no silos</a:t>
            </a:r>
          </a:p>
          <a:p>
            <a:r>
              <a:rPr lang="en-GB" sz="2400" dirty="0"/>
              <a:t>P</a:t>
            </a:r>
            <a:r>
              <a:rPr lang="en-GB" sz="2400" dirty="0" smtClean="0"/>
              <a:t>ossibly a positive influence of RDS on content usage, most visibly for </a:t>
            </a:r>
            <a:r>
              <a:rPr lang="en-GB" sz="2400" b="1" dirty="0" smtClean="0"/>
              <a:t>e-books</a:t>
            </a:r>
          </a:p>
          <a:p>
            <a:endParaRPr lang="en-GB" sz="2400" dirty="0" smtClean="0"/>
          </a:p>
        </p:txBody>
      </p:sp>
      <p:sp>
        <p:nvSpPr>
          <p:cNvPr id="6" name="7-Point Star 5"/>
          <p:cNvSpPr/>
          <p:nvPr/>
        </p:nvSpPr>
        <p:spPr>
          <a:xfrm>
            <a:off x="3350847" y="168275"/>
            <a:ext cx="5793153" cy="4415600"/>
          </a:xfrm>
          <a:prstGeom prst="star7">
            <a:avLst>
              <a:gd name="adj" fmla="val 36365"/>
              <a:gd name="hf" fmla="val 102572"/>
              <a:gd name="vf" fmla="val 105210"/>
            </a:avLst>
          </a:prstGeom>
          <a:solidFill>
            <a:srgbClr val="FFFF66"/>
          </a:solidFill>
          <a:ln>
            <a:solidFill>
              <a:srgbClr val="FF0000"/>
            </a:solidFill>
          </a:ln>
          <a:effectLst>
            <a:glow rad="101600">
              <a:srgbClr val="FFC000">
                <a:alpha val="40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  <a:softEdge rad="3175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GB" dirty="0" smtClean="0">
              <a:solidFill>
                <a:srgbClr val="FF0000"/>
              </a:solidFill>
            </a:endParaRPr>
          </a:p>
          <a:p>
            <a:pPr algn="ctr"/>
            <a:endParaRPr lang="en-GB" dirty="0">
              <a:solidFill>
                <a:srgbClr val="FF0000"/>
              </a:solidFill>
            </a:endParaRPr>
          </a:p>
          <a:p>
            <a:pPr algn="ctr"/>
            <a:endParaRPr lang="en-GB" dirty="0" smtClean="0">
              <a:solidFill>
                <a:srgbClr val="FF0000"/>
              </a:solidFill>
            </a:endParaRPr>
          </a:p>
          <a:p>
            <a:pPr algn="ctr"/>
            <a:endParaRPr lang="en-GB" dirty="0">
              <a:solidFill>
                <a:srgbClr val="FF0000"/>
              </a:solidFill>
            </a:endParaRPr>
          </a:p>
          <a:p>
            <a:pPr algn="ctr"/>
            <a:endParaRPr lang="en-GB" sz="2000" dirty="0" smtClean="0">
              <a:solidFill>
                <a:srgbClr val="FF0000"/>
              </a:solidFill>
            </a:endParaRPr>
          </a:p>
          <a:p>
            <a:pPr algn="ctr"/>
            <a:endParaRPr lang="en-GB" sz="2000" dirty="0">
              <a:solidFill>
                <a:srgbClr val="FF0000"/>
              </a:solidFill>
            </a:endParaRPr>
          </a:p>
          <a:p>
            <a:pPr algn="ctr"/>
            <a:r>
              <a:rPr lang="en-GB" sz="2000" dirty="0" smtClean="0">
                <a:solidFill>
                  <a:srgbClr val="FF0000"/>
                </a:solidFill>
              </a:rPr>
              <a:t>                                              Multi-dimensional environment</a:t>
            </a:r>
          </a:p>
          <a:p>
            <a:pPr algn="ctr"/>
            <a:r>
              <a:rPr lang="en-GB" sz="2000" dirty="0" smtClean="0">
                <a:solidFill>
                  <a:srgbClr val="FF0000"/>
                </a:solidFill>
              </a:rPr>
              <a:t>*****</a:t>
            </a:r>
            <a:endParaRPr lang="en-GB" sz="2000" dirty="0">
              <a:solidFill>
                <a:srgbClr val="FF0000"/>
              </a:solidFill>
            </a:endParaRPr>
          </a:p>
          <a:p>
            <a:pPr algn="ctr"/>
            <a:r>
              <a:rPr lang="en-GB" sz="2000" dirty="0" smtClean="0">
                <a:solidFill>
                  <a:srgbClr val="FF0000"/>
                </a:solidFill>
              </a:rPr>
              <a:t>Difficult to isolate the sole effect of RDS</a:t>
            </a:r>
          </a:p>
          <a:p>
            <a:pPr algn="ctr"/>
            <a:r>
              <a:rPr lang="en-GB" sz="2000" dirty="0" smtClean="0">
                <a:solidFill>
                  <a:srgbClr val="FF0000"/>
                </a:solidFill>
              </a:rPr>
              <a:t>*****</a:t>
            </a:r>
          </a:p>
          <a:p>
            <a:pPr algn="ctr"/>
            <a:r>
              <a:rPr lang="en-GB" sz="2000" dirty="0" smtClean="0">
                <a:solidFill>
                  <a:srgbClr val="FF0000"/>
                </a:solidFill>
              </a:rPr>
              <a:t>Multitude of other factors at play?</a:t>
            </a:r>
            <a:endParaRPr lang="en-GB" sz="2000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lsvcls2\AppData\Local\Microsoft\Windows\Temporary Internet Files\Content.IE5\7PJRPH9Z\MC900435731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875" y="4014141"/>
            <a:ext cx="2336739" cy="1947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95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FC8E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9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LIBRARIES –usage data </a:t>
            </a:r>
            <a:r>
              <a:rPr lang="en-GB" dirty="0"/>
              <a:t>and experiences</a:t>
            </a:r>
          </a:p>
        </p:txBody>
      </p:sp>
      <p:sp>
        <p:nvSpPr>
          <p:cNvPr id="7" name="Content Placeholder 6"/>
          <p:cNvSpPr txBox="1">
            <a:spLocks noGrp="1"/>
          </p:cNvSpPr>
          <p:nvPr>
            <p:ph sz="half" idx="1"/>
          </p:nvPr>
        </p:nvSpPr>
        <p:spPr bwMode="auto">
          <a:xfrm>
            <a:off x="0" y="1084263"/>
            <a:ext cx="9024938" cy="5459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0865"/>
              </a:buClr>
              <a:buFont typeface="Arial" charset="0"/>
              <a:buChar char="•"/>
              <a:defRPr sz="2800" kern="1200">
                <a:solidFill>
                  <a:srgbClr val="262626"/>
                </a:solidFill>
                <a:latin typeface="Arial"/>
                <a:ea typeface="ＭＳ Ｐゴシック" charset="-128"/>
                <a:cs typeface="Arial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0865"/>
              </a:buClr>
              <a:buFont typeface="Arial" charset="0"/>
              <a:buChar char="•"/>
              <a:defRPr sz="2400" kern="1200">
                <a:solidFill>
                  <a:srgbClr val="262626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0865"/>
              </a:buClr>
              <a:buFont typeface="Arial" charset="0"/>
              <a:buChar char="•"/>
              <a:defRPr sz="2000" kern="1200">
                <a:solidFill>
                  <a:srgbClr val="262626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0865"/>
              </a:buClr>
              <a:buFont typeface="Arial" charset="0"/>
              <a:buChar char="•"/>
              <a:defRPr sz="1800" kern="1200">
                <a:solidFill>
                  <a:srgbClr val="262626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30865"/>
              </a:buClr>
              <a:buFont typeface="Arial" charset="0"/>
              <a:buChar char="•"/>
              <a:defRPr sz="1800" kern="1200">
                <a:solidFill>
                  <a:srgbClr val="262626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b="1" dirty="0" smtClean="0"/>
              <a:t>Perceived challenges</a:t>
            </a:r>
          </a:p>
          <a:p>
            <a:pPr marL="0" indent="0" algn="ctr">
              <a:buNone/>
            </a:pPr>
            <a:r>
              <a:rPr lang="en-GB" sz="1000" b="1" dirty="0" smtClean="0"/>
              <a:t>***********************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 smtClean="0"/>
              <a:t>Lack </a:t>
            </a:r>
            <a:r>
              <a:rPr lang="en-GB" sz="2400" b="1" dirty="0"/>
              <a:t>of clarity</a:t>
            </a:r>
            <a:r>
              <a:rPr lang="en-GB" sz="2400" dirty="0"/>
              <a:t> in </a:t>
            </a:r>
            <a:r>
              <a:rPr lang="en-GB" sz="2400" dirty="0" smtClean="0"/>
              <a:t>coverage - RDS </a:t>
            </a:r>
            <a:r>
              <a:rPr lang="en-GB" sz="2400" dirty="0"/>
              <a:t>coverage of subscribed resources ‘believed’ to be 50% or more – </a:t>
            </a:r>
            <a:r>
              <a:rPr lang="en-GB" sz="2400" b="1" dirty="0"/>
              <a:t>gaps</a:t>
            </a:r>
            <a:r>
              <a:rPr lang="en-GB" sz="2400" dirty="0"/>
              <a:t> in some </a:t>
            </a:r>
            <a:r>
              <a:rPr lang="en-GB" sz="2400" dirty="0" smtClean="0"/>
              <a:t>disciplines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 smtClean="0"/>
              <a:t>Lack </a:t>
            </a:r>
            <a:r>
              <a:rPr lang="en-GB" sz="2400" b="1" dirty="0"/>
              <a:t>of cooperation</a:t>
            </a:r>
            <a:r>
              <a:rPr lang="en-GB" sz="2400" dirty="0"/>
              <a:t> between some vendors is a </a:t>
            </a:r>
            <a:r>
              <a:rPr lang="en-GB" sz="2400" dirty="0" smtClean="0"/>
              <a:t>concern – not helpful according to libraries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/>
              <a:t>Interoperability</a:t>
            </a:r>
            <a:r>
              <a:rPr lang="en-GB" sz="2400" dirty="0"/>
              <a:t> between library systems </a:t>
            </a:r>
            <a:r>
              <a:rPr lang="en-GB" sz="2400" dirty="0" smtClean="0"/>
              <a:t>– ‘ecosystem’</a:t>
            </a:r>
            <a:endParaRPr lang="en-GB" sz="2400" dirty="0"/>
          </a:p>
          <a:p>
            <a:r>
              <a:rPr lang="en-GB" sz="2400" b="1" dirty="0"/>
              <a:t>No routine analysis</a:t>
            </a:r>
            <a:r>
              <a:rPr lang="en-GB" sz="2400" dirty="0"/>
              <a:t> of the RDS usage data (yet)</a:t>
            </a:r>
          </a:p>
          <a:p>
            <a:r>
              <a:rPr lang="en-GB" sz="2400" dirty="0" smtClean="0"/>
              <a:t>RDS </a:t>
            </a:r>
            <a:r>
              <a:rPr lang="en-GB" sz="2400" dirty="0"/>
              <a:t>searching aimed at undergrads? </a:t>
            </a:r>
            <a:endParaRPr lang="en-GB" sz="2400" dirty="0" smtClean="0"/>
          </a:p>
          <a:p>
            <a:pPr lvl="2"/>
            <a:r>
              <a:rPr lang="en-GB" sz="1600" dirty="0" smtClean="0"/>
              <a:t>Starting </a:t>
            </a:r>
            <a:r>
              <a:rPr lang="en-GB" sz="1600" dirty="0"/>
              <a:t>point? </a:t>
            </a:r>
          </a:p>
          <a:p>
            <a:pPr lvl="2"/>
            <a:r>
              <a:rPr lang="en-GB" sz="1600" dirty="0"/>
              <a:t>Can researchers benefit from RDS too</a:t>
            </a:r>
            <a:r>
              <a:rPr lang="en-GB" sz="1600" dirty="0" smtClean="0"/>
              <a:t>?</a:t>
            </a:r>
            <a:endParaRPr lang="en-GB" sz="1600" dirty="0"/>
          </a:p>
        </p:txBody>
      </p:sp>
      <p:pic>
        <p:nvPicPr>
          <p:cNvPr id="3075" name="Picture 3" descr="C:\Users\lsvcls2\AppData\Local\Microsoft\Windows\Temporary Internet Files\Content.IE5\7PJRPH9Z\MC900281333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44" y="4595751"/>
            <a:ext cx="2166956" cy="226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32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168275"/>
            <a:ext cx="8855075" cy="915988"/>
          </a:xfrm>
        </p:spPr>
        <p:txBody>
          <a:bodyPr/>
          <a:lstStyle/>
          <a:p>
            <a:r>
              <a:rPr lang="en-GB" dirty="0" smtClean="0"/>
              <a:t>PUBLISHERS –usage data and experiences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964"/>
            <a:ext cx="9143999" cy="5113176"/>
          </a:xfrm>
          <a:effectLst>
            <a:glow rad="127000">
              <a:srgbClr val="FFC000"/>
            </a:glow>
          </a:effectLst>
        </p:spPr>
        <p:txBody>
          <a:bodyPr/>
          <a:lstStyle/>
          <a:p>
            <a:pPr marL="0" indent="0">
              <a:buNone/>
            </a:pPr>
            <a:r>
              <a:rPr lang="en-GB" sz="2400" b="1" dirty="0" smtClean="0"/>
              <a:t>Key motivation - improving discoverability &amp; visibility of content</a:t>
            </a:r>
          </a:p>
          <a:p>
            <a:pPr lvl="1"/>
            <a:r>
              <a:rPr lang="en-GB" sz="2000" dirty="0" smtClean="0"/>
              <a:t>Publishers have no clear evidence of their usage is being affected by RDS </a:t>
            </a:r>
          </a:p>
          <a:p>
            <a:pPr lvl="2"/>
            <a:r>
              <a:rPr lang="en-GB" sz="1800" dirty="0" smtClean="0"/>
              <a:t>difficult to isolate traffic mediated by RDS</a:t>
            </a:r>
          </a:p>
          <a:p>
            <a:pPr lvl="2"/>
            <a:r>
              <a:rPr lang="en-GB" sz="1800" dirty="0" smtClean="0"/>
              <a:t>Still low traffic compared to search engines</a:t>
            </a:r>
          </a:p>
          <a:p>
            <a:pPr lvl="1"/>
            <a:r>
              <a:rPr lang="en-GB" sz="2000" dirty="0" smtClean="0"/>
              <a:t>Our usage study shows a very mixed picture for publishers</a:t>
            </a:r>
          </a:p>
          <a:p>
            <a:pPr lvl="2"/>
            <a:r>
              <a:rPr lang="en-GB" sz="1800" dirty="0" smtClean="0"/>
              <a:t>Some publishers may benefit more from RDS than bigger publishers</a:t>
            </a:r>
          </a:p>
          <a:p>
            <a:pPr marL="0" indent="0">
              <a:buNone/>
            </a:pPr>
            <a:r>
              <a:rPr lang="en-GB" sz="2400" b="1" dirty="0" smtClean="0"/>
              <a:t>Perceived challenges</a:t>
            </a:r>
            <a:r>
              <a:rPr lang="en-GB" sz="2400" dirty="0" smtClean="0"/>
              <a:t>:</a:t>
            </a:r>
          </a:p>
          <a:p>
            <a:pPr lvl="1"/>
            <a:r>
              <a:rPr lang="en-GB" sz="2000" dirty="0" smtClean="0"/>
              <a:t>Metadata –compatibility and optimisation for improved discoverability</a:t>
            </a:r>
          </a:p>
          <a:p>
            <a:pPr lvl="1"/>
            <a:r>
              <a:rPr lang="en-GB" sz="2000" dirty="0" smtClean="0"/>
              <a:t>Dilution of the publisher’s brand within the RDS</a:t>
            </a:r>
          </a:p>
          <a:p>
            <a:pPr lvl="1"/>
            <a:r>
              <a:rPr lang="en-GB" sz="2000" dirty="0" smtClean="0"/>
              <a:t>Lack of feedback/communication from RDS suppliers</a:t>
            </a:r>
          </a:p>
          <a:p>
            <a:pPr lvl="1"/>
            <a:r>
              <a:rPr lang="en-GB" sz="2000" dirty="0" smtClean="0"/>
              <a:t>Lack of clarity and understanding of how data are used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1800" dirty="0" smtClean="0"/>
              <a:t>Relevancy ranking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5666276" y="87920"/>
            <a:ext cx="3358662" cy="2936633"/>
          </a:xfrm>
          <a:prstGeom prst="cloudCallout">
            <a:avLst/>
          </a:prstGeom>
          <a:solidFill>
            <a:srgbClr val="FFFF66">
              <a:alpha val="81000"/>
            </a:srgbClr>
          </a:solidFill>
          <a:ln>
            <a:solidFill>
              <a:srgbClr val="FFC00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Engagement - can publishers afford to wait and see where this is going?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01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lboro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lboro-template</Template>
  <TotalTime>2278</TotalTime>
  <Words>948</Words>
  <Application>Microsoft Office PowerPoint</Application>
  <PresentationFormat>On-screen Show (4:3)</PresentationFormat>
  <Paragraphs>164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lboro-template</vt:lpstr>
      <vt:lpstr>Evaluation of the impact of library discovery technologies on usage of academic content </vt:lpstr>
      <vt:lpstr>Why this study?</vt:lpstr>
      <vt:lpstr>Objectives of the research</vt:lpstr>
      <vt:lpstr>Methodology </vt:lpstr>
      <vt:lpstr>Findings</vt:lpstr>
      <vt:lpstr>RDS landscape</vt:lpstr>
      <vt:lpstr>LIBRARIES –usage data and experiences</vt:lpstr>
      <vt:lpstr>LIBRARIES –usage data and experiences</vt:lpstr>
      <vt:lpstr>PUBLISHERS –usage data and experiences</vt:lpstr>
      <vt:lpstr>Conclusions</vt:lpstr>
      <vt:lpstr>What next?</vt:lpstr>
      <vt:lpstr>Recommendations</vt:lpstr>
      <vt:lpstr>Recommendations</vt:lpstr>
      <vt:lpstr>THANK YOU!</vt:lpstr>
    </vt:vector>
  </TitlesOfParts>
  <Company>Loughborough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Valérie Spezi</dc:creator>
  <cp:lastModifiedBy>Maria Campbell</cp:lastModifiedBy>
  <cp:revision>136</cp:revision>
  <cp:lastPrinted>2014-04-09T09:46:24Z</cp:lastPrinted>
  <dcterms:created xsi:type="dcterms:W3CDTF">2014-03-25T11:19:08Z</dcterms:created>
  <dcterms:modified xsi:type="dcterms:W3CDTF">2014-05-20T10:43:36Z</dcterms:modified>
</cp:coreProperties>
</file>