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notesMasterIdLst>
    <p:notesMasterId r:id="rId49"/>
  </p:notesMasterIdLst>
  <p:sldIdLst>
    <p:sldId id="256" r:id="rId2"/>
    <p:sldId id="258" r:id="rId3"/>
    <p:sldId id="284" r:id="rId4"/>
    <p:sldId id="280" r:id="rId5"/>
    <p:sldId id="283" r:id="rId6"/>
    <p:sldId id="285" r:id="rId7"/>
    <p:sldId id="286" r:id="rId8"/>
    <p:sldId id="287" r:id="rId9"/>
    <p:sldId id="288" r:id="rId10"/>
    <p:sldId id="289" r:id="rId11"/>
    <p:sldId id="305" r:id="rId12"/>
    <p:sldId id="266" r:id="rId13"/>
    <p:sldId id="262" r:id="rId14"/>
    <p:sldId id="264" r:id="rId15"/>
    <p:sldId id="261" r:id="rId16"/>
    <p:sldId id="263" r:id="rId17"/>
    <p:sldId id="290" r:id="rId18"/>
    <p:sldId id="277" r:id="rId19"/>
    <p:sldId id="265" r:id="rId20"/>
    <p:sldId id="278" r:id="rId21"/>
    <p:sldId id="279" r:id="rId22"/>
    <p:sldId id="267" r:id="rId23"/>
    <p:sldId id="268" r:id="rId24"/>
    <p:sldId id="269" r:id="rId25"/>
    <p:sldId id="271" r:id="rId26"/>
    <p:sldId id="270" r:id="rId27"/>
    <p:sldId id="272" r:id="rId28"/>
    <p:sldId id="273" r:id="rId29"/>
    <p:sldId id="275" r:id="rId30"/>
    <p:sldId id="274" r:id="rId31"/>
    <p:sldId id="291" r:id="rId32"/>
    <p:sldId id="292" r:id="rId33"/>
    <p:sldId id="293" r:id="rId34"/>
    <p:sldId id="298" r:id="rId35"/>
    <p:sldId id="299" r:id="rId36"/>
    <p:sldId id="294" r:id="rId37"/>
    <p:sldId id="296" r:id="rId38"/>
    <p:sldId id="295" r:id="rId39"/>
    <p:sldId id="281" r:id="rId40"/>
    <p:sldId id="297" r:id="rId41"/>
    <p:sldId id="300" r:id="rId42"/>
    <p:sldId id="302" r:id="rId43"/>
    <p:sldId id="303" r:id="rId44"/>
    <p:sldId id="304" r:id="rId45"/>
    <p:sldId id="301" r:id="rId46"/>
    <p:sldId id="282" r:id="rId47"/>
    <p:sldId id="260"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entury Gothic" pitchFamily="34" charset="0"/>
        <a:ea typeface="+mn-ea"/>
        <a:cs typeface="Arial" charset="0"/>
      </a:defRPr>
    </a:lvl1pPr>
    <a:lvl2pPr marL="457200" algn="l" rtl="0" fontAlgn="base">
      <a:spcBef>
        <a:spcPct val="0"/>
      </a:spcBef>
      <a:spcAft>
        <a:spcPct val="0"/>
      </a:spcAft>
      <a:defRPr kern="1200">
        <a:solidFill>
          <a:schemeClr val="tx1"/>
        </a:solidFill>
        <a:latin typeface="Century Gothic" pitchFamily="34" charset="0"/>
        <a:ea typeface="+mn-ea"/>
        <a:cs typeface="Arial" charset="0"/>
      </a:defRPr>
    </a:lvl2pPr>
    <a:lvl3pPr marL="914400" algn="l" rtl="0" fontAlgn="base">
      <a:spcBef>
        <a:spcPct val="0"/>
      </a:spcBef>
      <a:spcAft>
        <a:spcPct val="0"/>
      </a:spcAft>
      <a:defRPr kern="1200">
        <a:solidFill>
          <a:schemeClr val="tx1"/>
        </a:solidFill>
        <a:latin typeface="Century Gothic" pitchFamily="34" charset="0"/>
        <a:ea typeface="+mn-ea"/>
        <a:cs typeface="Arial" charset="0"/>
      </a:defRPr>
    </a:lvl3pPr>
    <a:lvl4pPr marL="1371600" algn="l" rtl="0" fontAlgn="base">
      <a:spcBef>
        <a:spcPct val="0"/>
      </a:spcBef>
      <a:spcAft>
        <a:spcPct val="0"/>
      </a:spcAft>
      <a:defRPr kern="1200">
        <a:solidFill>
          <a:schemeClr val="tx1"/>
        </a:solidFill>
        <a:latin typeface="Century Gothic" pitchFamily="34" charset="0"/>
        <a:ea typeface="+mn-ea"/>
        <a:cs typeface="Arial" charset="0"/>
      </a:defRPr>
    </a:lvl4pPr>
    <a:lvl5pPr marL="1828800" algn="l" rtl="0" fontAlgn="base">
      <a:spcBef>
        <a:spcPct val="0"/>
      </a:spcBef>
      <a:spcAft>
        <a:spcPct val="0"/>
      </a:spcAft>
      <a:defRPr kern="1200">
        <a:solidFill>
          <a:schemeClr val="tx1"/>
        </a:solidFill>
        <a:latin typeface="Century Gothic" pitchFamily="34" charset="0"/>
        <a:ea typeface="+mn-ea"/>
        <a:cs typeface="Arial" charset="0"/>
      </a:defRPr>
    </a:lvl5pPr>
    <a:lvl6pPr marL="2286000" algn="l" defTabSz="914400" rtl="0" eaLnBrk="1" latinLnBrk="0" hangingPunct="1">
      <a:defRPr kern="1200">
        <a:solidFill>
          <a:schemeClr val="tx1"/>
        </a:solidFill>
        <a:latin typeface="Century Gothic" pitchFamily="34" charset="0"/>
        <a:ea typeface="+mn-ea"/>
        <a:cs typeface="Arial" charset="0"/>
      </a:defRPr>
    </a:lvl6pPr>
    <a:lvl7pPr marL="2743200" algn="l" defTabSz="914400" rtl="0" eaLnBrk="1" latinLnBrk="0" hangingPunct="1">
      <a:defRPr kern="1200">
        <a:solidFill>
          <a:schemeClr val="tx1"/>
        </a:solidFill>
        <a:latin typeface="Century Gothic" pitchFamily="34" charset="0"/>
        <a:ea typeface="+mn-ea"/>
        <a:cs typeface="Arial" charset="0"/>
      </a:defRPr>
    </a:lvl7pPr>
    <a:lvl8pPr marL="3200400" algn="l" defTabSz="914400" rtl="0" eaLnBrk="1" latinLnBrk="0" hangingPunct="1">
      <a:defRPr kern="1200">
        <a:solidFill>
          <a:schemeClr val="tx1"/>
        </a:solidFill>
        <a:latin typeface="Century Gothic" pitchFamily="34" charset="0"/>
        <a:ea typeface="+mn-ea"/>
        <a:cs typeface="Arial" charset="0"/>
      </a:defRPr>
    </a:lvl8pPr>
    <a:lvl9pPr marL="3657600" algn="l" defTabSz="914400" rtl="0" eaLnBrk="1" latinLnBrk="0" hangingPunct="1">
      <a:defRPr kern="1200">
        <a:solidFill>
          <a:schemeClr val="tx1"/>
        </a:solidFill>
        <a:latin typeface="Century Gothic"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5314" autoAdjust="0"/>
  </p:normalViewPr>
  <p:slideViewPr>
    <p:cSldViewPr>
      <p:cViewPr>
        <p:scale>
          <a:sx n="70" d="100"/>
          <a:sy n="70" d="100"/>
        </p:scale>
        <p:origin x="-1733" y="-34"/>
      </p:cViewPr>
      <p:guideLst>
        <p:guide orient="horz" pos="2160"/>
        <p:guide pos="2880"/>
      </p:guideLst>
    </p:cSldViewPr>
  </p:slideViewPr>
  <p:outlineViewPr>
    <p:cViewPr>
      <p:scale>
        <a:sx n="33" d="100"/>
        <a:sy n="33" d="100"/>
      </p:scale>
      <p:origin x="0" y="0"/>
    </p:cViewPr>
  </p:outlineViewPr>
  <p:notesTextViewPr>
    <p:cViewPr>
      <p:scale>
        <a:sx n="1" d="1"/>
        <a:sy n="1" d="1"/>
      </p:scale>
      <p:origin x="0" y="29"/>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89E7461-1AA1-4B7D-86B3-7A44E6B786CE}" type="datetimeFigureOut">
              <a:rPr lang="en-GB"/>
              <a:pPr>
                <a:defRPr/>
              </a:pPr>
              <a:t>01/12/2014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0CC4769-F96D-40BD-90A6-6DC148A3FB1C}" type="slidenum">
              <a:rPr lang="en-GB"/>
              <a:pPr>
                <a:defRPr/>
              </a:pPr>
              <a:t>‹#›</a:t>
            </a:fld>
            <a:endParaRPr lang="en-GB"/>
          </a:p>
        </p:txBody>
      </p:sp>
    </p:spTree>
    <p:extLst>
      <p:ext uri="{BB962C8B-B14F-4D97-AF65-F5344CB8AC3E}">
        <p14:creationId xmlns:p14="http://schemas.microsoft.com/office/powerpoint/2010/main" val="37818049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2eoa.org/"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rioxx.net/"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2eoa.or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irus.mimas.ac.uk/"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Note:  notes were added to presentation after the talk.</a:t>
            </a:r>
          </a:p>
          <a:p>
            <a:pPr>
              <a:spcBef>
                <a:spcPct val="0"/>
              </a:spcBef>
            </a:pPr>
            <a:endParaRPr lang="en-GB" altLang="en-US" dirty="0" smtClean="0"/>
          </a:p>
          <a:p>
            <a:pPr>
              <a:spcBef>
                <a:spcPct val="0"/>
              </a:spcBef>
            </a:pPr>
            <a:r>
              <a:rPr lang="en-GB" altLang="en-US" b="1" dirty="0" smtClean="0"/>
              <a:t>http://www.uksg.org/institutionalrepository</a:t>
            </a:r>
          </a:p>
          <a:p>
            <a:pPr>
              <a:spcBef>
                <a:spcPct val="0"/>
              </a:spcBef>
            </a:pPr>
            <a:endParaRPr lang="en-GB" altLang="en-US" dirty="0" smtClean="0"/>
          </a:p>
          <a:p>
            <a:pPr>
              <a:spcBef>
                <a:spcPct val="0"/>
              </a:spcBef>
            </a:pPr>
            <a:r>
              <a:rPr lang="en-GB" altLang="en-US" dirty="0" smtClean="0"/>
              <a:t>Institutional Repositories have grown in importance over the last 10 years to offer a core University and Library service, however, their role is developing faster now than it has ever done. Funder Open Access requirements, internal reporting, research data. Ref2020 and more are increasing the demands on the traditional repository, putting pressure on staff resources and challenging the underlying software.</a:t>
            </a:r>
          </a:p>
          <a:p>
            <a:pPr>
              <a:spcBef>
                <a:spcPct val="0"/>
              </a:spcBef>
            </a:pPr>
            <a:r>
              <a:rPr lang="en-GB" altLang="en-US" dirty="0" smtClean="0"/>
              <a:t>This webinar will outline these issues as well as look at how the needs and use of repositories may change in the future.</a:t>
            </a:r>
          </a:p>
          <a:p>
            <a:pPr>
              <a:spcBef>
                <a:spcPct val="0"/>
              </a:spcBef>
            </a:pPr>
            <a:r>
              <a:rPr lang="en-GB" altLang="en-US" b="1" dirty="0" smtClean="0"/>
              <a:t>Date:</a:t>
            </a:r>
            <a:r>
              <a:rPr lang="en-GB" altLang="en-US" dirty="0" smtClean="0"/>
              <a:t> Thursday 27 November 2014</a:t>
            </a:r>
          </a:p>
          <a:p>
            <a:pPr>
              <a:spcBef>
                <a:spcPct val="0"/>
              </a:spcBef>
            </a:pPr>
            <a:r>
              <a:rPr lang="en-GB" altLang="en-US" b="1" dirty="0" smtClean="0"/>
              <a:t>Time:</a:t>
            </a:r>
            <a:r>
              <a:rPr lang="en-GB" altLang="en-US" dirty="0" smtClean="0"/>
              <a:t> 1300 GMT</a:t>
            </a:r>
          </a:p>
          <a:p>
            <a:pPr>
              <a:spcBef>
                <a:spcPct val="0"/>
              </a:spcBef>
            </a:pPr>
            <a:r>
              <a:rPr lang="en-GB" altLang="en-US" b="1" dirty="0" smtClean="0"/>
              <a:t>Duration:</a:t>
            </a:r>
            <a:r>
              <a:rPr lang="en-GB" altLang="en-US" dirty="0" smtClean="0"/>
              <a:t> 45 minutes including Q&amp;A (up to 60 minutes maximum if there is sufficient demand for an extended Q&amp;A)</a:t>
            </a:r>
          </a:p>
          <a:p>
            <a:pPr>
              <a:spcBef>
                <a:spcPct val="0"/>
              </a:spcBef>
            </a:pPr>
            <a:r>
              <a:rPr lang="en-GB" altLang="en-US" b="1" dirty="0" smtClean="0"/>
              <a:t>SPEAKER:</a:t>
            </a:r>
            <a:endParaRPr lang="en-GB" altLang="en-US" dirty="0" smtClean="0"/>
          </a:p>
          <a:p>
            <a:pPr>
              <a:spcBef>
                <a:spcPct val="0"/>
              </a:spcBef>
            </a:pPr>
            <a:r>
              <a:rPr lang="en-GB" altLang="en-US" dirty="0" smtClean="0"/>
              <a:t>Chris Keene, Technical Development Manager, University of Sussex Library</a:t>
            </a:r>
          </a:p>
          <a:p>
            <a:pPr>
              <a:spcBef>
                <a:spcPct val="0"/>
              </a:spcBef>
            </a:pPr>
            <a:r>
              <a:rPr lang="en-GB" altLang="en-US" dirty="0" smtClean="0"/>
              <a:t/>
            </a:r>
            <a:br>
              <a:rPr lang="en-GB" altLang="en-US" dirty="0" smtClean="0"/>
            </a:br>
            <a:endParaRPr lang="en-GB" alt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D792273C-AA19-437C-822B-80A27552D67D}" type="slidenum">
              <a:rPr lang="en-GB" altLang="en-US">
                <a:latin typeface="Calibri" pitchFamily="34" charset="0"/>
              </a:rPr>
              <a:pPr fontAlgn="base">
                <a:spcBef>
                  <a:spcPct val="0"/>
                </a:spcBef>
                <a:spcAft>
                  <a:spcPct val="0"/>
                </a:spcAft>
              </a:pPr>
              <a:t>1</a:t>
            </a:fld>
            <a:endParaRPr lang="en-GB" alt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I said earlier that the key concept of the IR was uploading a Research Output to the web.</a:t>
            </a:r>
          </a:p>
          <a:p>
            <a:pPr>
              <a:spcBef>
                <a:spcPct val="0"/>
              </a:spcBef>
            </a:pPr>
            <a:r>
              <a:rPr lang="en-GB" altLang="en-US" smtClean="0"/>
              <a:t>A file uploaded on its own isn’t that useful, so some details about the research output would be added alongside it.</a:t>
            </a:r>
          </a:p>
          <a:p>
            <a:pPr>
              <a:spcBef>
                <a:spcPct val="0"/>
              </a:spcBef>
            </a:pPr>
            <a:r>
              <a:rPr lang="en-GB" altLang="en-US" smtClean="0"/>
              <a:t/>
            </a:r>
            <a:br>
              <a:rPr lang="en-GB" altLang="en-US" smtClean="0"/>
            </a:br>
            <a:r>
              <a:rPr lang="en-GB" altLang="en-US" smtClean="0"/>
              <a:t>This information, bibliographic data, could be used as one central place to hold information about a University’s Research outputs.</a:t>
            </a:r>
          </a:p>
          <a:p>
            <a:pPr>
              <a:spcBef>
                <a:spcPct val="0"/>
              </a:spcBef>
            </a:pPr>
            <a:r>
              <a:rPr lang="en-GB" altLang="en-US" smtClean="0"/>
              <a:t/>
            </a:r>
            <a:br>
              <a:rPr lang="en-GB" altLang="en-US" smtClean="0"/>
            </a:br>
            <a:endParaRPr lang="en-GB"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1B2894BF-3170-4A5F-BBE8-8DB71DAA1FA6}" type="slidenum">
              <a:rPr lang="en-GB" altLang="en-US">
                <a:latin typeface="Calibri" pitchFamily="34" charset="0"/>
              </a:rPr>
              <a:pPr fontAlgn="base">
                <a:spcBef>
                  <a:spcPct val="0"/>
                </a:spcBef>
                <a:spcAft>
                  <a:spcPct val="0"/>
                </a:spcAft>
              </a:pPr>
              <a:t>15</a:t>
            </a:fld>
            <a:endParaRPr lang="en-GB"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
            </a:r>
            <a:br>
              <a:rPr lang="en-GB" altLang="en-US" smtClean="0"/>
            </a:br>
            <a:r>
              <a:rPr lang="en-GB" altLang="en-US" smtClean="0"/>
              <a:t>For a number of repositories (the proportion may be larger in the UK than other countries) the metadata become of equal or even greater importance than the Open Access. IRs could end up with a majority of ‘metadata only’ records. OA was still encouraged, and welcomed, but the focus had moved.</a:t>
            </a:r>
          </a:p>
          <a:p>
            <a:pPr>
              <a:spcBef>
                <a:spcPct val="0"/>
              </a:spcBef>
            </a:pPr>
            <a:r>
              <a:rPr lang="en-GB" altLang="en-US" smtClean="0"/>
              <a:t/>
            </a:r>
            <a:br>
              <a:rPr lang="en-GB" altLang="en-US" smtClean="0"/>
            </a:br>
            <a:endParaRPr lang="en-GB"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FEF6D5A5-4F99-4BB5-B4C3-14AB21342FCD}" type="slidenum">
              <a:rPr lang="en-GB" altLang="en-US">
                <a:latin typeface="Calibri" pitchFamily="34" charset="0"/>
              </a:rPr>
              <a:pPr fontAlgn="base">
                <a:spcBef>
                  <a:spcPct val="0"/>
                </a:spcBef>
                <a:spcAft>
                  <a:spcPct val="0"/>
                </a:spcAft>
              </a:pPr>
              <a:t>16</a:t>
            </a:fld>
            <a:endParaRPr lang="en-GB" alt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Just like OA, the benefits seems obvious and a win win for all. Academics wouldn’t need to fill out their research activity again and again. Deans and PVCs could see what their School and University was producing. They could also see which researchers were producing high levels of outputs, and which ones less so. All from a system that was designed to hold bibliographic data.</a:t>
            </a:r>
          </a:p>
          <a:p>
            <a:pPr>
              <a:spcBef>
                <a:spcPct val="0"/>
              </a:spcBef>
            </a:pPr>
            <a:r>
              <a:rPr lang="en-GB" altLang="en-US" smtClean="0"/>
              <a:t/>
            </a:r>
            <a:br>
              <a:rPr lang="en-GB" altLang="en-US" smtClean="0"/>
            </a:br>
            <a:r>
              <a:rPr lang="en-GB" altLang="en-US" smtClean="0"/>
              <a:t>However, again, take up and engagement mostly did not really happen. It varied from University to University, but the outputs in the IR nowhere near represented the actual number of outputs from the University. Or at least we had to presume so, there being no single source to find the actual number of outputs a University produces (Web of Science, and in particular Scopus, help in this area, but neither tracks all the journals our researchers publish in).</a:t>
            </a:r>
          </a:p>
          <a:p>
            <a:pPr>
              <a:spcBef>
                <a:spcPct val="0"/>
              </a:spcBef>
            </a:pPr>
            <a:r>
              <a:rPr lang="en-GB" altLang="en-US" smtClean="0"/>
              <a:t/>
            </a:r>
            <a:br>
              <a:rPr lang="en-GB" altLang="en-US" smtClean="0"/>
            </a:br>
            <a:endParaRPr lang="en-GB"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75FDE1DB-3EA0-4CB2-B6FE-6F9DFBAC5840}" type="slidenum">
              <a:rPr lang="en-GB" altLang="en-US">
                <a:latin typeface="Calibri" pitchFamily="34" charset="0"/>
              </a:rPr>
              <a:pPr fontAlgn="base">
                <a:spcBef>
                  <a:spcPct val="0"/>
                </a:spcBef>
                <a:spcAft>
                  <a:spcPct val="0"/>
                </a:spcAft>
              </a:pPr>
              <a:t>17</a:t>
            </a:fld>
            <a:endParaRPr lang="en-GB" alt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Around 2010 a new product started to appear at some Universities: The CRIS. (Common Research Information System). </a:t>
            </a:r>
          </a:p>
          <a:p>
            <a:pPr>
              <a:spcBef>
                <a:spcPct val="0"/>
              </a:spcBef>
            </a:pPr>
            <a:r>
              <a:rPr lang="en-GB" altLang="en-US" smtClean="0"/>
              <a:t/>
            </a:r>
            <a:br>
              <a:rPr lang="en-GB" altLang="en-US" smtClean="0"/>
            </a:br>
            <a:r>
              <a:rPr lang="en-GB" altLang="en-US" smtClean="0"/>
              <a:t>Broadly speaking A CRIS manages much of the administrative research process. They can often pull in publication output information for external sources such as WoS and Scopus, this helps make adding outputs as easy as possible, though doesn’t include all outputs, especially in some subject areas.</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D8A253E5-B528-451B-B736-5A7FE8D4661E}" type="slidenum">
              <a:rPr lang="en-GB" altLang="en-US">
                <a:latin typeface="Calibri" pitchFamily="34" charset="0"/>
              </a:rPr>
              <a:pPr fontAlgn="base">
                <a:spcBef>
                  <a:spcPct val="0"/>
                </a:spcBef>
                <a:spcAft>
                  <a:spcPct val="0"/>
                </a:spcAft>
              </a:pPr>
              <a:t>20</a:t>
            </a:fld>
            <a:endParaRPr lang="en-GB" alt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As shown by the diagram, a system such as a CRIS will often be connected to the IR. Normally the CRIS feeds publication information into the IR, for items with a full text item. Hence the IR becomes something as it was originally envisaged: open access research on the web.</a:t>
            </a:r>
          </a:p>
          <a:p>
            <a:pPr>
              <a:spcBef>
                <a:spcPct val="0"/>
              </a:spcBef>
            </a:pPr>
            <a:r>
              <a:rPr lang="en-GB" altLang="en-US" smtClean="0"/>
              <a:t/>
            </a:r>
            <a:br>
              <a:rPr lang="en-GB" altLang="en-US" smtClean="0"/>
            </a:br>
            <a:r>
              <a:rPr lang="en-GB" altLang="en-US" smtClean="0"/>
              <a:t>We shall see in a moment that there is an increasing need to capture and report on information around publication outputs. Universities can be divided into two groups, those with a research system such as a CRIS or otherwise, and those who do not, and hence have to rely on the IR to adapt to the various requirements. It’s important to note these two groups as they will often had different demands on the software and future development.</a:t>
            </a:r>
          </a:p>
          <a:p>
            <a:pPr>
              <a:spcBef>
                <a:spcPct val="0"/>
              </a:spcBef>
            </a:pPr>
            <a:r>
              <a:rPr lang="en-GB" altLang="en-US" smtClean="0"/>
              <a:t/>
            </a:r>
            <a:br>
              <a:rPr lang="en-GB" altLang="en-US" smtClean="0"/>
            </a:br>
            <a:endParaRPr lang="en-GB"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00C99816-F004-4EE3-9927-D6B959F97E7D}" type="slidenum">
              <a:rPr lang="en-GB" altLang="en-US">
                <a:latin typeface="Calibri" pitchFamily="34" charset="0"/>
              </a:rPr>
              <a:pPr fontAlgn="base">
                <a:spcBef>
                  <a:spcPct val="0"/>
                </a:spcBef>
                <a:spcAft>
                  <a:spcPct val="0"/>
                </a:spcAft>
              </a:pPr>
              <a:t>21</a:t>
            </a:fld>
            <a:endParaRPr lang="en-GB" alt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The was the start of quite a fast process the led to a Government response a month later fully backing the report and tasking RCUK and HEFCE with adopting it. In the same month RCUK announced its new Open Access policy. </a:t>
            </a:r>
          </a:p>
          <a:p>
            <a:pPr>
              <a:spcBef>
                <a:spcPct val="0"/>
              </a:spcBef>
            </a:pPr>
            <a:r>
              <a:rPr lang="en-GB" altLang="en-US" smtClean="0"/>
              <a:t/>
            </a:r>
            <a:br>
              <a:rPr lang="en-GB" altLang="en-US" smtClean="0"/>
            </a:br>
            <a:r>
              <a:rPr lang="en-GB" altLang="en-US" smtClean="0"/>
              <a:t>The RCUK policy mandated that all peer-reviewed research papers funded by the Research Councils should be published in a OA-compliant journal, with requirements around length of embargo for Green OA and a CC-BY licence for Gold OA. This would apply to any outputs submitted after April 2013. </a:t>
            </a:r>
          </a:p>
          <a:p>
            <a:pPr>
              <a:spcBef>
                <a:spcPct val="0"/>
              </a:spcBef>
            </a:pPr>
            <a:r>
              <a:rPr lang="en-GB" altLang="en-US" smtClean="0"/>
              <a:t/>
            </a:r>
            <a:br>
              <a:rPr lang="en-GB" altLang="en-US" smtClean="0"/>
            </a:br>
            <a:r>
              <a:rPr lang="en-GB" altLang="en-US" smtClean="0"/>
              <a:t>To support this, RCUK provided funds to a number of Universities (those which receive a certain level of RCUK funding) to pay for the Gold publication. </a:t>
            </a:r>
          </a:p>
          <a:p>
            <a:pPr>
              <a:spcBef>
                <a:spcPct val="0"/>
              </a:spcBef>
            </a:pPr>
            <a:r>
              <a:rPr lang="en-GB" altLang="en-US" smtClean="0"/>
              <a:t/>
            </a:r>
            <a:br>
              <a:rPr lang="en-GB" altLang="en-US" smtClean="0"/>
            </a:br>
            <a:r>
              <a:rPr lang="en-GB" altLang="en-US" smtClean="0"/>
              <a:t>Universities had a number of issues to grapple with, and with a relatively tight timeline relative to the speed of change in Higher Education. </a:t>
            </a:r>
          </a:p>
          <a:p>
            <a:pPr>
              <a:spcBef>
                <a:spcPct val="0"/>
              </a:spcBef>
            </a:pPr>
            <a:r>
              <a:rPr lang="en-GB" altLang="en-US" smtClean="0"/>
              <a:t>How to turn RCUK policy into a University Policy and procedure?</a:t>
            </a:r>
          </a:p>
          <a:p>
            <a:pPr>
              <a:spcBef>
                <a:spcPct val="0"/>
              </a:spcBef>
            </a:pPr>
            <a:r>
              <a:rPr lang="en-GB" altLang="en-US" smtClean="0"/>
              <a:t>How to allocate the funds? (if any!)</a:t>
            </a:r>
          </a:p>
          <a:p>
            <a:pPr>
              <a:spcBef>
                <a:spcPct val="0"/>
              </a:spcBef>
            </a:pPr>
            <a:r>
              <a:rPr lang="en-GB" altLang="en-US" smtClean="0"/>
              <a:t>How to track and monitor, in particular so we can report our compliance back?</a:t>
            </a:r>
          </a:p>
          <a:p>
            <a:pPr>
              <a:spcBef>
                <a:spcPct val="0"/>
              </a:spcBef>
            </a:pPr>
            <a:r>
              <a:rPr lang="en-GB" altLang="en-US" smtClean="0"/>
              <a:t>And how to disseminate all those to Researchers?</a:t>
            </a:r>
          </a:p>
          <a:p>
            <a:pPr>
              <a:spcBef>
                <a:spcPct val="0"/>
              </a:spcBef>
            </a:pPr>
            <a:r>
              <a:rPr lang="en-GB" altLang="en-US" smtClean="0"/>
              <a:t/>
            </a:r>
            <a:br>
              <a:rPr lang="en-GB" altLang="en-US" smtClean="0"/>
            </a:br>
            <a:r>
              <a:rPr lang="en-GB" altLang="en-US" smtClean="0"/>
              <a:t>And how to endure that decisions around where to publish were kept as academic decisions, not those dictated by support services (Library, Research Finance Office) and budgets.</a:t>
            </a:r>
          </a:p>
          <a:p>
            <a:pPr>
              <a:spcBef>
                <a:spcPct val="0"/>
              </a:spcBef>
            </a:pPr>
            <a:r>
              <a:rPr lang="en-GB" altLang="en-US" smtClean="0"/>
              <a:t/>
            </a:r>
            <a:br>
              <a:rPr lang="en-GB" altLang="en-US" smtClean="0"/>
            </a:br>
            <a:r>
              <a:rPr lang="en-GB" altLang="en-US" smtClean="0"/>
              <a:t>It required the Library and Research Office to work closer together than they had likely ever done before. Libraries had little understanding of Research Financing, Grants and Funders. And Research Officers had less of an understanding around the scholarly publishing process and Open Access. </a:t>
            </a:r>
          </a:p>
          <a:p>
            <a:pPr>
              <a:spcBef>
                <a:spcPct val="0"/>
              </a:spcBef>
            </a:pPr>
            <a:r>
              <a:rPr lang="en-GB" altLang="en-US" smtClean="0"/>
              <a:t/>
            </a:r>
            <a:br>
              <a:rPr lang="en-GB" altLang="en-US" smtClean="0"/>
            </a:br>
            <a:r>
              <a:rPr lang="en-GB" altLang="en-US" smtClean="0"/>
              <a:t>As well as the larger policy questions for a University, there was the nitty gritty of exactly what was required, developing detailed workflow and looking into how we would record this information for compliance and reporting. </a:t>
            </a:r>
          </a:p>
          <a:p>
            <a:pPr>
              <a:spcBef>
                <a:spcPct val="0"/>
              </a:spcBef>
            </a:pPr>
            <a:r>
              <a:rPr lang="en-GB" altLang="en-US" smtClean="0"/>
              <a:t/>
            </a:r>
            <a:br>
              <a:rPr lang="en-GB" altLang="en-US" smtClean="0"/>
            </a:br>
            <a:r>
              <a:rPr lang="en-GB" altLang="en-US" smtClean="0"/>
              <a:t>How would we even know if an output has been funded by RCUK? A researcher may have added it to the IR and made it compliant, but how would we know to even include it in our reporting. </a:t>
            </a:r>
          </a:p>
          <a:p>
            <a:pPr>
              <a:spcBef>
                <a:spcPct val="0"/>
              </a:spcBef>
            </a:pPr>
            <a:r>
              <a:rPr lang="en-GB" altLang="en-US" smtClean="0"/>
              <a:t/>
            </a:r>
            <a:br>
              <a:rPr lang="en-GB" altLang="en-US" smtClean="0"/>
            </a:br>
            <a:r>
              <a:rPr lang="en-GB" altLang="en-US" smtClean="0"/>
              <a:t>And what </a:t>
            </a:r>
            <a:r>
              <a:rPr lang="en-GB" altLang="en-US" i="1" smtClean="0"/>
              <a:t>would</a:t>
            </a:r>
            <a:r>
              <a:rPr lang="en-GB" altLang="en-US" smtClean="0"/>
              <a:t> we need to report to RCUK? At the time it hadn’t been stated. You can’t collect data that you don’t know you need.</a:t>
            </a:r>
          </a:p>
          <a:p>
            <a:pPr>
              <a:spcBef>
                <a:spcPct val="0"/>
              </a:spcBef>
            </a:pPr>
            <a:r>
              <a:rPr lang="en-GB" altLang="en-US" smtClean="0"/>
              <a:t/>
            </a:r>
            <a:br>
              <a:rPr lang="en-GB" altLang="en-US" smtClean="0"/>
            </a:br>
            <a:endParaRPr lang="en-GB"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EB38830F-8879-4B3A-8DE9-53DC65389810}" type="slidenum">
              <a:rPr lang="en-GB" altLang="en-US">
                <a:latin typeface="Calibri" pitchFamily="34" charset="0"/>
              </a:rPr>
              <a:pPr fontAlgn="base">
                <a:spcBef>
                  <a:spcPct val="0"/>
                </a:spcBef>
                <a:spcAft>
                  <a:spcPct val="0"/>
                </a:spcAft>
              </a:pPr>
              <a:t>25</a:t>
            </a:fld>
            <a:endParaRPr lang="en-GB" alt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The diagram shows a first attempt at a decision flow chart for deciding green or gold. </a:t>
            </a:r>
          </a:p>
          <a:p>
            <a:pPr>
              <a:spcBef>
                <a:spcPct val="0"/>
              </a:spcBef>
            </a:pPr>
            <a:r>
              <a:rPr lang="en-GB" altLang="en-US" smtClean="0"/>
              <a:t>In practice, of course, things are much more fluid, and expecting researchers to contact us was somewhat more of an aspiration. It’s more typical that our first contact (if any) with an academic is often at the point that they have committed to pay for Gold and simply want to know how to pay for the thing. </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5240BA1A-257B-41BC-888D-6044B1AE1258}" type="slidenum">
              <a:rPr lang="en-GB" altLang="en-US">
                <a:latin typeface="Calibri" pitchFamily="34" charset="0"/>
              </a:rPr>
              <a:pPr fontAlgn="base">
                <a:spcBef>
                  <a:spcPct val="0"/>
                </a:spcBef>
                <a:spcAft>
                  <a:spcPct val="0"/>
                </a:spcAft>
              </a:pPr>
              <a:t>26</a:t>
            </a:fld>
            <a:endParaRPr lang="en-GB" alt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At Sussex we added a number of fields to our IR to capture information that would be useful to report to RCUK. Funder information tracks the funders and projects connected to a project. We worked with our IT Services to develop a feed in data into the IR, so that you just have to select a project name and the other fields will be completed. We also had some fields around OA, though these are currently being reviewed.</a:t>
            </a:r>
          </a:p>
          <a:p>
            <a:pPr>
              <a:spcBef>
                <a:spcPct val="0"/>
              </a:spcBef>
            </a:pPr>
            <a:r>
              <a:rPr lang="en-GB" altLang="en-US" smtClean="0"/>
              <a:t/>
            </a:r>
            <a:br>
              <a:rPr lang="en-GB" altLang="en-US" smtClean="0"/>
            </a:br>
            <a:r>
              <a:rPr lang="en-GB" altLang="en-US" smtClean="0"/>
              <a:t>The funder fields were essential as we need to identify, track and report on outputs which were RCUK funded (and increasingly for other funders as well).</a:t>
            </a:r>
          </a:p>
          <a:p>
            <a:pPr>
              <a:spcBef>
                <a:spcPct val="0"/>
              </a:spcBef>
            </a:pPr>
            <a:r>
              <a:rPr lang="en-GB" altLang="en-US" smtClean="0"/>
              <a:t/>
            </a:r>
            <a:br>
              <a:rPr lang="en-GB" altLang="en-US" smtClean="0"/>
            </a:br>
            <a:endParaRPr lang="en-GB"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B3E6A734-1BBA-4052-8691-1E09284A349C}" type="slidenum">
              <a:rPr lang="en-GB" altLang="en-US">
                <a:latin typeface="Calibri" pitchFamily="34" charset="0"/>
              </a:rPr>
              <a:pPr fontAlgn="base">
                <a:spcBef>
                  <a:spcPct val="0"/>
                </a:spcBef>
                <a:spcAft>
                  <a:spcPct val="0"/>
                </a:spcAft>
              </a:pPr>
              <a:t>27</a:t>
            </a:fld>
            <a:endParaRPr lang="en-GB" alt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The biggest challenge was reporting on non-compliancy. How do you report on those you do not know about? This required a large amount of time to manually search abstract databases (mainly Scopus) for our PIs to look for outputs which fall in this time period. Once found, we needed to check if they were RCUK funded research, and if they were </a:t>
            </a:r>
            <a:r>
              <a:rPr lang="en-GB" altLang="en-US" i="1" smtClean="0"/>
              <a:t>submitted</a:t>
            </a:r>
            <a:r>
              <a:rPr lang="en-GB" altLang="en-US" smtClean="0"/>
              <a:t> after the 1st April 2013.</a:t>
            </a:r>
          </a:p>
          <a:p>
            <a:pPr>
              <a:spcBef>
                <a:spcPct val="0"/>
              </a:spcBef>
            </a:pPr>
            <a:r>
              <a:rPr lang="en-GB" altLang="en-US" smtClean="0"/>
              <a:t/>
            </a:r>
            <a:br>
              <a:rPr lang="en-GB" altLang="en-US" smtClean="0"/>
            </a:br>
            <a:r>
              <a:rPr lang="en-GB" altLang="en-US" smtClean="0"/>
              <a:t>Often, we could actually added them to our IR to make them compliant, if the journal’s policy allowed and the author had the right version available. And if not we would count the output as non-compliant. </a:t>
            </a:r>
          </a:p>
          <a:p>
            <a:pPr>
              <a:spcBef>
                <a:spcPct val="0"/>
              </a:spcBef>
            </a:pPr>
            <a:r>
              <a:rPr lang="en-GB" altLang="en-US" smtClean="0"/>
              <a:t/>
            </a:r>
            <a:br>
              <a:rPr lang="en-GB" altLang="en-US" smtClean="0"/>
            </a:br>
            <a:endParaRPr lang="en-GB"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FB412765-D811-44EF-B7A6-45CDE7052C4A}" type="slidenum">
              <a:rPr lang="en-GB" altLang="en-US">
                <a:latin typeface="Calibri" pitchFamily="34" charset="0"/>
              </a:rPr>
              <a:pPr fontAlgn="base">
                <a:spcBef>
                  <a:spcPct val="0"/>
                </a:spcBef>
                <a:spcAft>
                  <a:spcPct val="0"/>
                </a:spcAft>
              </a:pPr>
              <a:t>29</a:t>
            </a:fld>
            <a:endParaRPr lang="en-GB" alt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Like Buses</a:t>
            </a:r>
            <a:endParaRPr lang="en-GB" altLang="en-US" b="1" smtClean="0"/>
          </a:p>
          <a:p>
            <a:pPr>
              <a:spcBef>
                <a:spcPct val="0"/>
              </a:spcBef>
            </a:pPr>
            <a:r>
              <a:rPr lang="en-GB" altLang="en-US" smtClean="0"/>
              <a:t>RCUK is not alone.</a:t>
            </a:r>
          </a:p>
          <a:p>
            <a:pPr>
              <a:spcBef>
                <a:spcPct val="0"/>
              </a:spcBef>
            </a:pPr>
            <a:r>
              <a:rPr lang="en-GB" altLang="en-US" smtClean="0"/>
              <a:t/>
            </a:r>
            <a:br>
              <a:rPr lang="en-GB" altLang="en-US" smtClean="0"/>
            </a:br>
            <a:r>
              <a:rPr lang="en-GB" altLang="en-US" smtClean="0"/>
              <a:t>A number of other funders have also put mandates in place in the last 18 months.</a:t>
            </a:r>
          </a:p>
          <a:p>
            <a:pPr>
              <a:spcBef>
                <a:spcPct val="0"/>
              </a:spcBef>
            </a:pPr>
            <a:r>
              <a:rPr lang="en-GB" altLang="en-US" smtClean="0"/>
              <a:t/>
            </a:r>
            <a:br>
              <a:rPr lang="en-GB" altLang="en-US" smtClean="0"/>
            </a:br>
            <a:r>
              <a:rPr lang="en-GB" altLang="en-US" smtClean="0"/>
              <a:t>Europe has an OA policy for their new Horizon 2020 stream of funding, which places strong emphasis on deposit into an IR.</a:t>
            </a:r>
          </a:p>
          <a:p>
            <a:pPr>
              <a:spcBef>
                <a:spcPct val="0"/>
              </a:spcBef>
            </a:pPr>
            <a:r>
              <a:rPr lang="en-GB" altLang="en-US" smtClean="0"/>
              <a:t/>
            </a:r>
            <a:br>
              <a:rPr lang="en-GB" altLang="en-US" smtClean="0"/>
            </a:br>
            <a:r>
              <a:rPr lang="en-GB" altLang="en-US" smtClean="0"/>
              <a:t>The Wellcome Trust has a policy that encourages immediate OA or short embargos and CC-BY licensing. It has also, in partnership with a number of other charities, set up a fund (COAF) to help pay for the costs of Open Access.</a:t>
            </a:r>
          </a:p>
          <a:p>
            <a:pPr>
              <a:spcBef>
                <a:spcPct val="0"/>
              </a:spcBef>
            </a:pPr>
            <a:r>
              <a:rPr lang="en-GB" altLang="en-US" smtClean="0"/>
              <a:t/>
            </a:r>
            <a:br>
              <a:rPr lang="en-GB" altLang="en-US" smtClean="0"/>
            </a:br>
            <a:r>
              <a:rPr lang="en-GB" altLang="en-US" smtClean="0"/>
              <a:t>and then we have the REF...</a:t>
            </a:r>
          </a:p>
          <a:p>
            <a:pPr>
              <a:spcBef>
                <a:spcPct val="0"/>
              </a:spcBef>
            </a:pPr>
            <a:r>
              <a:rPr lang="en-GB" altLang="en-US" smtClean="0"/>
              <a:t/>
            </a:r>
            <a:br>
              <a:rPr lang="en-GB" altLang="en-US" smtClean="0"/>
            </a:br>
            <a:endParaRPr lang="en-GB"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50D406C3-4D09-4D44-80F8-734B04BBB6D5}" type="slidenum">
              <a:rPr lang="en-GB" altLang="en-US">
                <a:latin typeface="Calibri" pitchFamily="34" charset="0"/>
              </a:rPr>
              <a:pPr fontAlgn="base">
                <a:spcBef>
                  <a:spcPct val="0"/>
                </a:spcBef>
                <a:spcAft>
                  <a:spcPct val="0"/>
                </a:spcAft>
              </a:pPr>
              <a:t>31</a:t>
            </a:fld>
            <a:endParaRPr lang="en-GB"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UK focus, as the politics and requirements of each country vary.</a:t>
            </a:r>
          </a:p>
          <a:p>
            <a:pPr>
              <a:spcBef>
                <a:spcPct val="0"/>
              </a:spcBef>
            </a:pPr>
            <a:r>
              <a:rPr lang="en-GB" altLang="en-US" smtClean="0"/>
              <a:t>Will occasionally talk about just Sussex, where I’m based.</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4A6A5853-16B0-46F3-8283-D7652C3F939F}" type="slidenum">
              <a:rPr lang="en-GB" altLang="en-US">
                <a:latin typeface="Calibri" pitchFamily="34" charset="0"/>
              </a:rPr>
              <a:pPr fontAlgn="base">
                <a:spcBef>
                  <a:spcPct val="0"/>
                </a:spcBef>
                <a:spcAft>
                  <a:spcPct val="0"/>
                </a:spcAft>
              </a:pPr>
              <a:t>3</a:t>
            </a:fld>
            <a:endParaRPr lang="en-GB" alt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Journal articles and conference papers submitted to the REF 2020 with an acceptance date of 1 April 2016 or later will have to be available as Open Access, with a maximum embargo date of 12 or 24 months (depending on subject) after acceptance. </a:t>
            </a:r>
          </a:p>
          <a:p>
            <a:pPr>
              <a:spcBef>
                <a:spcPct val="0"/>
              </a:spcBef>
            </a:pPr>
            <a:r>
              <a:rPr lang="en-GB" altLang="en-US" smtClean="0"/>
              <a:t/>
            </a:r>
            <a:br>
              <a:rPr lang="en-GB" altLang="en-US" smtClean="0"/>
            </a:br>
            <a:r>
              <a:rPr lang="en-GB" altLang="en-US" smtClean="0"/>
              <a:t>The author’s accepted version will need to be deposited into a repository within three months of acceptance for publication. That means choosing a journal that complies, and uploading the article onto the IR, or other repository service, within three months.</a:t>
            </a:r>
          </a:p>
          <a:p>
            <a:pPr>
              <a:spcBef>
                <a:spcPct val="0"/>
              </a:spcBef>
            </a:pPr>
            <a:r>
              <a:rPr lang="en-GB" altLang="en-US" smtClean="0"/>
              <a:t/>
            </a:r>
            <a:br>
              <a:rPr lang="en-GB" altLang="en-US" smtClean="0"/>
            </a:br>
            <a:r>
              <a:rPr lang="en-GB" altLang="en-US" smtClean="0"/>
              <a:t>This is a massive undertaking. The REF potentially applies to all academics, not just those funded by a particular funder. </a:t>
            </a:r>
          </a:p>
          <a:p>
            <a:pPr>
              <a:spcBef>
                <a:spcPct val="0"/>
              </a:spcBef>
            </a:pPr>
            <a:r>
              <a:rPr lang="en-GB" altLang="en-US" smtClean="0"/>
              <a:t/>
            </a:r>
            <a:br>
              <a:rPr lang="en-GB" altLang="en-US" smtClean="0"/>
            </a:br>
            <a:r>
              <a:rPr lang="en-GB" altLang="en-US" smtClean="0"/>
              <a:t>Ensuring as many as possible comply will be a real challenge, and processes put into place to support this real need to scale. </a:t>
            </a:r>
          </a:p>
          <a:p>
            <a:pPr>
              <a:spcBef>
                <a:spcPct val="0"/>
              </a:spcBef>
            </a:pPr>
            <a:r>
              <a:rPr lang="en-GB" altLang="en-US" smtClean="0"/>
              <a:t/>
            </a:r>
            <a:br>
              <a:rPr lang="en-GB" altLang="en-US" smtClean="0"/>
            </a:br>
            <a:r>
              <a:rPr lang="en-GB" altLang="en-US" smtClean="0"/>
              <a:t>The repercussions of not doing so are large: the REF dictates the block Research Grant for a University; it can make or break a University in terms of Research.</a:t>
            </a:r>
          </a:p>
          <a:p>
            <a:pPr>
              <a:spcBef>
                <a:spcPct val="0"/>
              </a:spcBef>
            </a:pPr>
            <a:r>
              <a:rPr lang="en-GB" altLang="en-US" smtClean="0"/>
              <a:t/>
            </a:r>
            <a:br>
              <a:rPr lang="en-GB" altLang="en-US" smtClean="0"/>
            </a:br>
            <a:r>
              <a:rPr lang="en-GB" altLang="en-US" smtClean="0"/>
              <a:t>Universities can’t start to prepare for the REF a couple of years before its deadline, as for some has been the case in the past. By that time, it will be too late to deposit the research into a repository within three months of acceptance. </a:t>
            </a:r>
          </a:p>
          <a:p>
            <a:pPr>
              <a:spcBef>
                <a:spcPct val="0"/>
              </a:spcBef>
            </a:pPr>
            <a:r>
              <a:rPr lang="en-GB" altLang="en-US" smtClean="0"/>
              <a:t/>
            </a:r>
            <a:br>
              <a:rPr lang="en-GB" altLang="en-US" smtClean="0"/>
            </a:br>
            <a:r>
              <a:rPr lang="en-GB" altLang="en-US" smtClean="0"/>
              <a:t>Universities are really only just starting to address how to respond to the REF Open Access requirements. It will require a change of culture across the institution. It will also require a notable increase in staffing resource to support and inform academics, and to supplement and check the required extra metadata. </a:t>
            </a:r>
          </a:p>
          <a:p>
            <a:pPr>
              <a:spcBef>
                <a:spcPct val="0"/>
              </a:spcBef>
            </a:pPr>
            <a:r>
              <a:rPr lang="en-GB" altLang="en-US" smtClean="0"/>
              <a:t/>
            </a:r>
            <a:br>
              <a:rPr lang="en-GB" altLang="en-US" smtClean="0"/>
            </a:br>
            <a:endParaRPr lang="en-GB"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CB248CF5-F940-424E-B3E9-B525FAC06220}" type="slidenum">
              <a:rPr lang="en-GB" altLang="en-US">
                <a:latin typeface="Calibri" pitchFamily="34" charset="0"/>
              </a:rPr>
              <a:pPr fontAlgn="base">
                <a:spcBef>
                  <a:spcPct val="0"/>
                </a:spcBef>
                <a:spcAft>
                  <a:spcPct val="0"/>
                </a:spcAft>
              </a:pPr>
              <a:t>33</a:t>
            </a:fld>
            <a:endParaRPr lang="en-GB" alt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Another Funder requirement is around Research Data. Typically, funders are requiring researchers and sometimes institutions to have research data management plans, and are encouraging the sharing of data and making it open. </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1D01C5FE-E458-4900-83ED-4641EBA5645A}" type="slidenum">
              <a:rPr lang="en-GB" altLang="en-US">
                <a:latin typeface="Calibri" pitchFamily="34" charset="0"/>
              </a:rPr>
              <a:pPr fontAlgn="base">
                <a:spcBef>
                  <a:spcPct val="0"/>
                </a:spcBef>
                <a:spcAft>
                  <a:spcPct val="0"/>
                </a:spcAft>
              </a:pPr>
              <a:t>34</a:t>
            </a:fld>
            <a:endParaRPr lang="en-GB" alt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There are a number of different approaches here. A University can use its existing IR, can implement a separate repository just for data, or use an external service. There are also different storage options, such as traditional local storage, ‘cloud’ based storage (Amazon S3) and specialist archival systems.  One example is Loughborough, who have recently announced they will use Figshare as a frontend and as a backend for storage. </a:t>
            </a:r>
          </a:p>
          <a:p>
            <a:pPr>
              <a:spcBef>
                <a:spcPct val="0"/>
              </a:spcBef>
            </a:pPr>
            <a:r>
              <a:rPr lang="en-GB" altLang="en-US" smtClean="0"/>
              <a:t/>
            </a:r>
            <a:br>
              <a:rPr lang="en-GB" altLang="en-US" smtClean="0"/>
            </a:br>
            <a:endParaRPr lang="en-GB"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AA64CA43-C625-4B40-8002-CB68C9F5900A}" type="slidenum">
              <a:rPr lang="en-GB" altLang="en-US">
                <a:latin typeface="Calibri" pitchFamily="34" charset="0"/>
              </a:rPr>
              <a:pPr fontAlgn="base">
                <a:spcBef>
                  <a:spcPct val="0"/>
                </a:spcBef>
                <a:spcAft>
                  <a:spcPct val="0"/>
                </a:spcAft>
              </a:pPr>
              <a:t>35</a:t>
            </a:fld>
            <a:endParaRPr lang="en-GB" alt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Also we are facing increasing demands to provide management reporting, and the need to integrate with the systems - the latter partly due to the IR not containing all the information we need to report on.</a:t>
            </a:r>
          </a:p>
          <a:p>
            <a:pPr>
              <a:spcBef>
                <a:spcPct val="0"/>
              </a:spcBef>
            </a:pPr>
            <a:r>
              <a:rPr lang="en-GB" altLang="en-US" smtClean="0"/>
              <a:t/>
            </a:r>
            <a:br>
              <a:rPr lang="en-GB" altLang="en-US" smtClean="0"/>
            </a:br>
            <a:endParaRPr lang="en-GB"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5E1A0C9F-3109-4B3F-8C9E-C57CE1DA52EC}" type="slidenum">
              <a:rPr lang="en-GB" altLang="en-US">
                <a:latin typeface="Calibri" pitchFamily="34" charset="0"/>
              </a:rPr>
              <a:pPr fontAlgn="base">
                <a:spcBef>
                  <a:spcPct val="0"/>
                </a:spcBef>
                <a:spcAft>
                  <a:spcPct val="0"/>
                </a:spcAft>
              </a:pPr>
              <a:t>37</a:t>
            </a:fld>
            <a:endParaRPr lang="en-GB" alt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u="sng" smtClean="0">
                <a:hlinkClick r:id="rId3"/>
              </a:rPr>
              <a:t>http://e2eoa.org/</a:t>
            </a:r>
            <a:endParaRPr lang="en-GB"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AA256D6A-8F3D-440C-8387-BA9BBCB3D826}" type="slidenum">
              <a:rPr lang="en-GB" altLang="en-US">
                <a:latin typeface="Calibri" pitchFamily="34" charset="0"/>
              </a:rPr>
              <a:pPr fontAlgn="base">
                <a:spcBef>
                  <a:spcPct val="0"/>
                </a:spcBef>
                <a:spcAft>
                  <a:spcPct val="0"/>
                </a:spcAft>
              </a:pPr>
              <a:t>38</a:t>
            </a:fld>
            <a:endParaRPr lang="en-GB" altLang="en-US">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Rioxx - Rioxx is a metadata profile. The plan is, I think, for IRs to expose data about their records according to this profile, and funders will harvest this information to track compliance and for their own reporting. Part of this work will include plugins for the major repositories. Essentially, by complying with Rioxx and its requirements, we are complying with the funder’s requirements. However, we need to make sure the data in the IR is stored and entered in such a way that it can be exposed in the correct manner. </a:t>
            </a:r>
            <a:r>
              <a:rPr lang="en-GB" altLang="en-US" u="sng" smtClean="0">
                <a:hlinkClick r:id="rId3"/>
              </a:rPr>
              <a:t>http://www.rioxx.net/</a:t>
            </a:r>
            <a:endParaRPr lang="en-GB" altLang="en-US" smtClean="0"/>
          </a:p>
          <a:p>
            <a:pPr>
              <a:spcBef>
                <a:spcPct val="0"/>
              </a:spcBef>
            </a:pPr>
            <a:endParaRPr lang="en-GB"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3337CF9D-C873-4C4D-B616-6B97CDC22FD4}" type="slidenum">
              <a:rPr lang="en-GB" altLang="en-US">
                <a:latin typeface="Calibri" pitchFamily="34" charset="0"/>
              </a:rPr>
              <a:pPr fontAlgn="base">
                <a:spcBef>
                  <a:spcPct val="0"/>
                </a:spcBef>
                <a:spcAft>
                  <a:spcPct val="0"/>
                </a:spcAft>
              </a:pPr>
              <a:t>40</a:t>
            </a:fld>
            <a:endParaRPr lang="en-GB" altLang="en-US">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Jisc pathfinder projects : e2e: this project specifies the fields that need to be added to Eprints to help comply with the different funders. It should also result in a plugin or similar to the eprints software which will create the required fields. At the moment there are 31 fields that have been identified to ensure we can record all the information needed to comply and report for the different funders. That’s a lot of fields and raises serious questions around how we can support so many. </a:t>
            </a:r>
            <a:r>
              <a:rPr lang="en-GB" altLang="en-US" u="sng" smtClean="0">
                <a:hlinkClick r:id="rId3"/>
              </a:rPr>
              <a:t>http://e2eoa.org/</a:t>
            </a:r>
            <a:endParaRPr lang="en-GB" altLang="en-US" smtClean="0"/>
          </a:p>
          <a:p>
            <a:pPr>
              <a:spcBef>
                <a:spcPct val="0"/>
              </a:spcBef>
            </a:pPr>
            <a:endParaRPr lang="en-GB"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C828418B-DC72-4185-906F-F39B5E76CFD6}" type="slidenum">
              <a:rPr lang="en-GB" altLang="en-US">
                <a:latin typeface="Calibri" pitchFamily="34" charset="0"/>
              </a:rPr>
              <a:pPr fontAlgn="base">
                <a:spcBef>
                  <a:spcPct val="0"/>
                </a:spcBef>
                <a:spcAft>
                  <a:spcPct val="0"/>
                </a:spcAft>
              </a:pPr>
              <a:t>41</a:t>
            </a:fld>
            <a:endParaRPr lang="en-GB" altLang="en-US">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IRUS : Provides COUNTER style reports of downloads of full text. Anyone who has worked with web statistics will know the importance of reliable numbers that filter much of the ‘noise’ from web reports. And IRUS reports not just on our own data but also of other contributing IRs, allowing us to compare with our peers. </a:t>
            </a:r>
            <a:r>
              <a:rPr lang="en-GB" altLang="en-US" u="sng" smtClean="0">
                <a:hlinkClick r:id="rId3"/>
              </a:rPr>
              <a:t>http://irus.mimas.ac.uk/</a:t>
            </a:r>
            <a:r>
              <a:rPr lang="en-GB" altLang="en-US" smtClean="0">
                <a:hlinkClick r:id="rId3"/>
              </a:rPr>
              <a:t/>
            </a:r>
            <a:br>
              <a:rPr lang="en-GB" altLang="en-US" smtClean="0">
                <a:hlinkClick r:id="rId3"/>
              </a:rPr>
            </a:br>
            <a:endParaRPr lang="en-GB"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B541CE4A-52A9-400A-A818-E79662B99202}" type="slidenum">
              <a:rPr lang="en-GB" altLang="en-US">
                <a:latin typeface="Calibri" pitchFamily="34" charset="0"/>
              </a:rPr>
              <a:pPr fontAlgn="base">
                <a:spcBef>
                  <a:spcPct val="0"/>
                </a:spcBef>
                <a:spcAft>
                  <a:spcPct val="0"/>
                </a:spcAft>
              </a:pPr>
              <a:t>44</a:t>
            </a:fld>
            <a:endParaRPr lang="en-GB" altLang="en-US">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This is how I model the different projects interacting with each other. I see the fields created by e2e as key, as they will hold the information that RIOXX will make available for funders, and which will be populated in part by information found (I think) by JISC Monitor.</a:t>
            </a:r>
          </a:p>
          <a:p>
            <a:pPr>
              <a:spcBef>
                <a:spcPct val="0"/>
              </a:spcBef>
            </a:pPr>
            <a:r>
              <a:rPr lang="en-GB" altLang="en-US" smtClean="0"/>
              <a:t/>
            </a:r>
            <a:br>
              <a:rPr lang="en-GB" altLang="en-US" smtClean="0"/>
            </a:br>
            <a:endParaRPr lang="en-GB"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E1805C96-715F-4007-B88A-9969CE6A4E18}" type="slidenum">
              <a:rPr lang="en-GB" altLang="en-US">
                <a:latin typeface="Calibri" pitchFamily="34" charset="0"/>
              </a:rPr>
              <a:pPr fontAlgn="base">
                <a:spcBef>
                  <a:spcPct val="0"/>
                </a:spcBef>
                <a:spcAft>
                  <a:spcPct val="0"/>
                </a:spcAft>
              </a:pPr>
              <a:t>45</a:t>
            </a:fld>
            <a:endParaRPr lang="en-GB" altLang="en-US">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IRs need to adapt to a new world of funder mandates and reporting and Universities need to adapt and increase their staffing to support the IR, as it takes on a larger and more important role. Though this will be less true for HEI’s with other systems.</a:t>
            </a:r>
          </a:p>
          <a:p>
            <a:pPr>
              <a:spcBef>
                <a:spcPct val="0"/>
              </a:spcBef>
            </a:pPr>
            <a:r>
              <a:rPr lang="en-GB" altLang="en-US" smtClean="0"/>
              <a:t/>
            </a:r>
            <a:br>
              <a:rPr lang="en-GB" altLang="en-US" smtClean="0"/>
            </a:br>
            <a:r>
              <a:rPr lang="en-GB" altLang="en-US" smtClean="0"/>
              <a:t>The REF in particular will require a change in how Universities operate, something most Universities have barely begun to address.</a:t>
            </a:r>
          </a:p>
          <a:p>
            <a:pPr>
              <a:spcBef>
                <a:spcPct val="0"/>
              </a:spcBef>
            </a:pPr>
            <a:r>
              <a:rPr lang="en-GB" altLang="en-US" smtClean="0"/>
              <a:t/>
            </a:r>
            <a:br>
              <a:rPr lang="en-GB" altLang="en-US" smtClean="0"/>
            </a:br>
            <a:r>
              <a:rPr lang="en-GB" altLang="en-US" smtClean="0"/>
              <a:t>The Library finds itself in a new role. While the Library has always played an important part in campus life, it now finds itself providing critical reporting and processes which the financial (and research reputation) future of the institution may depend on. Making a mistake in a catalogue record is very different to making a mistake in a REF submission. </a:t>
            </a:r>
          </a:p>
          <a:p>
            <a:pPr>
              <a:spcBef>
                <a:spcPct val="0"/>
              </a:spcBef>
            </a:pPr>
            <a:r>
              <a:rPr lang="en-GB" altLang="en-US" smtClean="0"/>
              <a:t/>
            </a:r>
            <a:br>
              <a:rPr lang="en-GB" altLang="en-US" smtClean="0"/>
            </a:br>
            <a:r>
              <a:rPr lang="en-GB" altLang="en-US" smtClean="0"/>
              <a:t>Meanwhile, Universities are looking at how to support open data and the sharing of data and there are services being developed to help us in this new world.</a:t>
            </a:r>
          </a:p>
          <a:p>
            <a:pPr>
              <a:spcBef>
                <a:spcPct val="0"/>
              </a:spcBef>
            </a:pPr>
            <a:r>
              <a:rPr lang="en-GB" altLang="en-US" smtClean="0"/>
              <a:t/>
            </a:r>
            <a:br>
              <a:rPr lang="en-GB" altLang="en-US" smtClean="0"/>
            </a:br>
            <a:r>
              <a:rPr lang="en-GB" altLang="en-US" smtClean="0"/>
              <a:t>Finally, funder mandates, especially in combination of CRIS and other Research systems, may actually bring the IR in full circle back to its OA roots.</a:t>
            </a:r>
          </a:p>
          <a:p>
            <a:pPr>
              <a:spcBef>
                <a:spcPct val="0"/>
              </a:spcBef>
            </a:pPr>
            <a:r>
              <a:rPr lang="en-GB" altLang="en-US" smtClean="0"/>
              <a:t/>
            </a:r>
            <a:br>
              <a:rPr lang="en-GB" altLang="en-US" smtClean="0"/>
            </a:br>
            <a:endParaRPr lang="en-GB"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85F95478-AB17-425D-AAE8-ABCA837F1846}" type="slidenum">
              <a:rPr lang="en-GB" altLang="en-US">
                <a:latin typeface="Calibri" pitchFamily="34" charset="0"/>
              </a:rPr>
              <a:pPr fontAlgn="base">
                <a:spcBef>
                  <a:spcPct val="0"/>
                </a:spcBef>
                <a:spcAft>
                  <a:spcPct val="0"/>
                </a:spcAft>
              </a:pPr>
              <a:t>46</a:t>
            </a:fld>
            <a:endParaRPr lang="en-GB"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I won't dwell on the technical elements, they’re not particularly important. The issue instead was one of awareness and engagement.</a:t>
            </a:r>
          </a:p>
          <a:p>
            <a:pPr>
              <a:spcBef>
                <a:spcPct val="0"/>
              </a:spcBef>
            </a:pPr>
            <a:r>
              <a:rPr lang="en-GB" altLang="en-US" smtClean="0"/>
              <a:t/>
            </a:r>
            <a:br>
              <a:rPr lang="en-GB" altLang="en-US" smtClean="0"/>
            </a:br>
            <a:r>
              <a:rPr lang="en-GB" altLang="en-US" smtClean="0"/>
              <a:t>However I will give a brief outline of what is involved in adding items to an IR, particularly for those who have never used one.</a:t>
            </a:r>
          </a:p>
          <a:p>
            <a:pPr>
              <a:spcBef>
                <a:spcPct val="0"/>
              </a:spcBef>
            </a:pPr>
            <a:r>
              <a:rPr lang="en-GB" altLang="en-US" smtClean="0"/>
              <a:t/>
            </a:r>
            <a:br>
              <a:rPr lang="en-GB" altLang="en-US" smtClean="0"/>
            </a:br>
            <a:r>
              <a:rPr lang="en-GB" altLang="en-US" smtClean="0"/>
              <a:t>Items are normally added by the academic, or their assistant, or someone in the library. It will vary from University to University. For example, here at Sussex we don’t add records in the Library, except for theses. So it’s down to the researcher, or someone in their School who can support them.</a:t>
            </a:r>
          </a:p>
          <a:p>
            <a:pPr>
              <a:spcBef>
                <a:spcPct val="0"/>
              </a:spcBef>
            </a:pPr>
            <a:endParaRPr lang="en-GB" altLang="en-US" smtClean="0"/>
          </a:p>
          <a:p>
            <a:pPr>
              <a:spcBef>
                <a:spcPct val="0"/>
              </a:spcBef>
            </a:pPr>
            <a:r>
              <a:rPr lang="en-GB" altLang="en-US" smtClean="0"/>
              <a:t>Once submitted, someone in the library will check the metadata and copyright and make the record live. For a journal article, checking the copyright involves checking SHERPA Romeo. Technically, the source of truth is the CTA (copyright transfer agreement) the academic signs with the publisher, but as the University almost certainly doesn’t have access to it we rely on SHERPA Romeo to provide a generic version of the CTA for that publisher. For conferences and book chapters, it is a whole lot more complex. Those with the luxury of staff time may choose to write to the publisher. </a:t>
            </a:r>
          </a:p>
          <a:p>
            <a:pPr>
              <a:spcBef>
                <a:spcPct val="0"/>
              </a:spcBef>
            </a:pPr>
            <a:r>
              <a:rPr lang="en-GB" altLang="en-US" smtClean="0"/>
              <a:t/>
            </a:r>
            <a:br>
              <a:rPr lang="en-GB" altLang="en-US" smtClean="0"/>
            </a:br>
            <a:r>
              <a:rPr lang="en-GB" altLang="en-US" smtClean="0"/>
              <a:t>Once the metadata is checked and any uploaded file is given restricted access if copyright dictates, the record can become live. Most software by default locks the record at this point, which can be a source of irritation to academics who take offense that they can’t edit the records of their own outputs, something which I can understand.</a:t>
            </a:r>
          </a:p>
          <a:p>
            <a:pPr>
              <a:spcBef>
                <a:spcPct val="0"/>
              </a:spcBef>
            </a:pPr>
            <a:r>
              <a:rPr lang="en-GB" altLang="en-US" smtClean="0"/>
              <a:t/>
            </a:r>
            <a:br>
              <a:rPr lang="en-GB" altLang="en-US" smtClean="0"/>
            </a:br>
            <a:endParaRPr lang="en-GB"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B49C52ED-79FA-4689-8782-2D2B4038648F}" type="slidenum">
              <a:rPr lang="en-GB" altLang="en-US">
                <a:latin typeface="Calibri" pitchFamily="34" charset="0"/>
              </a:rPr>
              <a:pPr fontAlgn="base">
                <a:spcBef>
                  <a:spcPct val="0"/>
                </a:spcBef>
                <a:spcAft>
                  <a:spcPct val="0"/>
                </a:spcAft>
              </a:pPr>
              <a:t>6</a:t>
            </a:fld>
            <a:endParaRPr lang="en-GB" altLang="en-US">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With thanks to UKCORR mailing list for useful thoughts on some of the points raised here.</a:t>
            </a:r>
          </a:p>
          <a:p>
            <a:pPr>
              <a:spcBef>
                <a:spcPct val="0"/>
              </a:spcBef>
            </a:pPr>
            <a:r>
              <a:rPr lang="en-GB" altLang="en-US" smtClean="0"/>
              <a:t>Thanks to Jane Harvell and Joanna Ball for useful comments and, in the case of the former, the use of their office for the webinar.</a:t>
            </a:r>
          </a:p>
          <a:p>
            <a:pPr>
              <a:spcBef>
                <a:spcPct val="0"/>
              </a:spcBef>
            </a:pPr>
            <a:r>
              <a:rPr lang="en-GB" altLang="en-US" smtClean="0"/>
              <a:t>Thanks to Helen Webb for answering lots of questions when preparing this</a:t>
            </a:r>
          </a:p>
          <a:p>
            <a:pPr>
              <a:spcBef>
                <a:spcPct val="0"/>
              </a:spcBef>
            </a:pPr>
            <a:r>
              <a:rPr lang="en-GB" altLang="en-US" smtClean="0"/>
              <a:t>Thanks to Eleanor Craig for proof reading my notes.</a:t>
            </a:r>
          </a:p>
          <a:p>
            <a:pPr>
              <a:spcBef>
                <a:spcPct val="0"/>
              </a:spcBef>
            </a:pPr>
            <a:endParaRPr lang="en-GB"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9EA2E904-7F2C-47B8-AF60-30324D5501A9}" type="slidenum">
              <a:rPr lang="en-GB" altLang="en-US">
                <a:latin typeface="Calibri" pitchFamily="34" charset="0"/>
              </a:rPr>
              <a:pPr fontAlgn="base">
                <a:spcBef>
                  <a:spcPct val="0"/>
                </a:spcBef>
                <a:spcAft>
                  <a:spcPct val="0"/>
                </a:spcAft>
              </a:pPr>
              <a:t>47</a:t>
            </a:fld>
            <a:endParaRPr lang="en-GB"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In the UK, the most popular software package is Eprints, followed by Dspace, Fedora and a handful of others.</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9EF807E9-7FA3-4687-ACC4-1D6D9783A5F6}" type="slidenum">
              <a:rPr lang="en-GB" altLang="en-US">
                <a:latin typeface="Calibri" pitchFamily="34" charset="0"/>
              </a:rPr>
              <a:pPr fontAlgn="base">
                <a:spcBef>
                  <a:spcPct val="0"/>
                </a:spcBef>
                <a:spcAft>
                  <a:spcPct val="0"/>
                </a:spcAft>
              </a:pPr>
              <a:t>8</a:t>
            </a:fld>
            <a:endParaRPr lang="en-GB"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I’m not going to give a full blown history, but will focus on two dates. The first is 2001, the date of the </a:t>
            </a:r>
            <a:r>
              <a:rPr lang="en-GB" altLang="en-US" i="1" smtClean="0"/>
              <a:t>Budapest Open Access Initiative,</a:t>
            </a:r>
            <a:r>
              <a:rPr lang="en-GB" altLang="en-US" smtClean="0"/>
              <a:t> which resulted in a statement of OA principles. In 2002 this was opened up for others to sign. Software was developed and made available around this (Eprints 1999, Dspace 2002, Fedora 2003) and early adopters launched a repository.</a:t>
            </a:r>
          </a:p>
          <a:p>
            <a:pPr>
              <a:spcBef>
                <a:spcPct val="0"/>
              </a:spcBef>
            </a:pPr>
            <a:r>
              <a:rPr lang="en-GB" altLang="en-US" smtClean="0"/>
              <a:t/>
            </a:r>
            <a:br>
              <a:rPr lang="en-GB" altLang="en-US" smtClean="0"/>
            </a:br>
            <a:r>
              <a:rPr lang="en-GB" altLang="en-US" smtClean="0"/>
              <a:t>By 2007 many Universities had an IR, including most which describe themselves as Research Intensive.</a:t>
            </a:r>
          </a:p>
          <a:p>
            <a:pPr>
              <a:spcBef>
                <a:spcPct val="0"/>
              </a:spcBef>
            </a:pPr>
            <a:r>
              <a:rPr lang="en-GB" altLang="en-US" smtClean="0"/>
              <a:t/>
            </a:r>
            <a:br>
              <a:rPr lang="en-GB" altLang="en-US" smtClean="0"/>
            </a:br>
            <a:endParaRPr lang="en-GB"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8695FBE4-7797-487D-A739-8C0CB37BC344}" type="slidenum">
              <a:rPr lang="en-GB" altLang="en-US">
                <a:latin typeface="Calibri" pitchFamily="34" charset="0"/>
              </a:rPr>
              <a:pPr fontAlgn="base">
                <a:spcBef>
                  <a:spcPct val="0"/>
                </a:spcBef>
                <a:spcAft>
                  <a:spcPct val="0"/>
                </a:spcAft>
              </a:pPr>
              <a:t>9</a:t>
            </a:fld>
            <a:endParaRPr lang="en-GB"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On the face of it, adding a research output to an IR was a no brainer. </a:t>
            </a:r>
          </a:p>
          <a:p>
            <a:pPr>
              <a:spcBef>
                <a:spcPct val="0"/>
              </a:spcBef>
            </a:pPr>
            <a:endParaRPr lang="en-GB" altLang="en-US" smtClean="0"/>
          </a:p>
          <a:p>
            <a:pPr>
              <a:spcBef>
                <a:spcPct val="0"/>
              </a:spcBef>
            </a:pPr>
            <a:endParaRPr lang="en-GB" altLang="en-US" smtClean="0"/>
          </a:p>
          <a:p>
            <a:pPr>
              <a:spcBef>
                <a:spcPct val="0"/>
              </a:spcBef>
            </a:pPr>
            <a:endParaRPr lang="en-GB" altLang="en-US" smtClean="0"/>
          </a:p>
          <a:p>
            <a:pPr>
              <a:spcBef>
                <a:spcPct val="0"/>
              </a:spcBef>
            </a:pPr>
            <a:endParaRPr lang="en-GB" altLang="en-US" smtClean="0"/>
          </a:p>
          <a:p>
            <a:pPr>
              <a:spcBef>
                <a:spcPct val="0"/>
              </a:spcBef>
            </a:pPr>
            <a:r>
              <a:rPr lang="en-GB" altLang="en-US" smtClean="0"/>
              <a:t>(thanks to the librarian who agreed I could use this photo of them!)</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291827F5-56C8-4DE0-B62D-31A3621A549A}" type="slidenum">
              <a:rPr lang="en-GB" altLang="en-US">
                <a:latin typeface="Calibri" pitchFamily="34" charset="0"/>
              </a:rPr>
              <a:pPr fontAlgn="base">
                <a:spcBef>
                  <a:spcPct val="0"/>
                </a:spcBef>
                <a:spcAft>
                  <a:spcPct val="0"/>
                </a:spcAft>
              </a:pPr>
              <a:t>10</a:t>
            </a:fld>
            <a:endParaRPr lang="en-GB"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A win win for all.</a:t>
            </a:r>
          </a:p>
          <a:p>
            <a:pPr>
              <a:spcBef>
                <a:spcPct val="0"/>
              </a:spcBef>
            </a:pPr>
            <a:r>
              <a:rPr lang="en-GB" altLang="en-US" smtClean="0"/>
              <a:t/>
            </a:r>
            <a:br>
              <a:rPr lang="en-GB" altLang="en-US" smtClean="0"/>
            </a:br>
            <a:r>
              <a:rPr lang="en-GB" altLang="en-US" smtClean="0"/>
              <a:t>Academics got increased exposure of their work, a greater chance of being read (cited?) by other researchers and by the wider public, such as schools and those in developing countries - the warm feeling that doing that provides; statistics; being able to access their own research in the future.  Plus - access to research by others in an IR which they would otherwise not have access to.</a:t>
            </a:r>
          </a:p>
          <a:p>
            <a:pPr>
              <a:spcBef>
                <a:spcPct val="0"/>
              </a:spcBef>
            </a:pPr>
            <a:r>
              <a:rPr lang="en-GB" altLang="en-US" smtClean="0"/>
              <a:t/>
            </a:r>
            <a:br>
              <a:rPr lang="en-GB" altLang="en-US" smtClean="0"/>
            </a:br>
            <a:r>
              <a:rPr lang="en-GB" altLang="en-US" smtClean="0"/>
              <a:t>For the University: linking the research to their name (something easily missed once the research is in a journal, the media will often report ‘the research published in The Lancet today says that ...’), it will help with strategic goals of knowledge exchange and sharing with the community and may even help foster new relationships. Universities can also see in one place the research they are producing. </a:t>
            </a:r>
          </a:p>
          <a:p>
            <a:pPr>
              <a:spcBef>
                <a:spcPct val="0"/>
              </a:spcBef>
            </a:pPr>
            <a:r>
              <a:rPr lang="en-GB" altLang="en-US" smtClean="0"/>
              <a:t/>
            </a:r>
            <a:br>
              <a:rPr lang="en-GB" altLang="en-US" smtClean="0"/>
            </a:br>
            <a:r>
              <a:rPr lang="en-GB" altLang="en-US" smtClean="0"/>
              <a:t>And of course for the wider, internet connected, world there are benefits in terms of access.</a:t>
            </a:r>
          </a:p>
          <a:p>
            <a:pPr>
              <a:spcBef>
                <a:spcPct val="0"/>
              </a:spcBef>
            </a:pPr>
            <a:r>
              <a:rPr lang="en-GB" altLang="en-US" smtClean="0"/>
              <a:t/>
            </a:r>
            <a:br>
              <a:rPr lang="en-GB" altLang="en-US" smtClean="0"/>
            </a:br>
            <a:r>
              <a:rPr lang="en-GB" altLang="en-US" smtClean="0"/>
              <a:t>All this from ten minutes work adding the item to a IR. What’s not to love? Especially considering the amount of admin required to get an item published in the first place, relatively speaking this isn’t much at all.</a:t>
            </a:r>
          </a:p>
          <a:p>
            <a:pPr>
              <a:spcBef>
                <a:spcPct val="0"/>
              </a:spcBef>
            </a:pPr>
            <a:r>
              <a:rPr lang="en-GB" altLang="en-US" smtClean="0"/>
              <a:t/>
            </a:r>
            <a:br>
              <a:rPr lang="en-GB" altLang="en-US" smtClean="0"/>
            </a:br>
            <a:r>
              <a:rPr lang="en-GB" altLang="en-US" smtClean="0"/>
              <a:t>In some ways, I can see why take up was not good. Academics were and are under pressure regarding student admissions, the experience of current students, the NSS, research funding etc. Doing something ‘nice’ such as putting their research online was not in the forefront of their mind. And even when it was, it meant learning a new system, finding files, asking for help (and the fear of looking stupid), and did they really want their draft versions visible to all?  </a:t>
            </a:r>
          </a:p>
          <a:p>
            <a:pPr>
              <a:spcBef>
                <a:spcPct val="0"/>
              </a:spcBef>
            </a:pPr>
            <a:r>
              <a:rPr lang="en-GB" altLang="en-US" smtClean="0"/>
              <a:t/>
            </a:r>
            <a:br>
              <a:rPr lang="en-GB" altLang="en-US" smtClean="0"/>
            </a:br>
            <a:r>
              <a:rPr lang="en-GB" altLang="en-US" smtClean="0"/>
              <a:t>So a key issue was getting academics to use it.  Another was resourcing (though it would probably vary for different universities). Certainly we found, in a world where academics wanted more access to journals and our budget was going up by less than journal inflation, and students wanted more books needed for their course and opening hours, it was not just hard to argue for resources for the IR, it would be politically unwise. ‘Why are you spending money on this when you want more on the core services you should deliver?’ Showing we spent money on marketing and supporting an IR may not help our case.</a:t>
            </a:r>
          </a:p>
          <a:p>
            <a:pPr>
              <a:spcBef>
                <a:spcPct val="0"/>
              </a:spcBef>
            </a:pPr>
            <a:r>
              <a:rPr lang="en-GB" altLang="en-US" smtClean="0"/>
              <a:t/>
            </a:r>
            <a:br>
              <a:rPr lang="en-GB" altLang="en-US" smtClean="0"/>
            </a:br>
            <a:endParaRPr lang="en-GB"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FA076D8C-7B32-4100-9F5A-EECDB0D98C19}" type="slidenum">
              <a:rPr lang="en-GB" altLang="en-US">
                <a:latin typeface="Calibri" pitchFamily="34" charset="0"/>
              </a:rPr>
              <a:pPr fontAlgn="base">
                <a:spcBef>
                  <a:spcPct val="0"/>
                </a:spcBef>
                <a:spcAft>
                  <a:spcPct val="0"/>
                </a:spcAft>
              </a:pPr>
              <a:t>11</a:t>
            </a:fld>
            <a:endParaRPr lang="en-GB"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This chapter starts with what may seem like a bit of a tangent. </a:t>
            </a:r>
          </a:p>
          <a:p>
            <a:pPr>
              <a:spcBef>
                <a:spcPct val="0"/>
              </a:spcBef>
            </a:pPr>
            <a:r>
              <a:rPr lang="en-GB" altLang="en-US" smtClean="0"/>
              <a:t/>
            </a:r>
            <a:br>
              <a:rPr lang="en-GB" altLang="en-US" smtClean="0"/>
            </a:br>
            <a:r>
              <a:rPr lang="en-GB" altLang="en-US" smtClean="0"/>
              <a:t>It seems a fairly basic need for an organisation to be able to quantify what it does; what its outputs are.</a:t>
            </a:r>
          </a:p>
          <a:p>
            <a:pPr>
              <a:spcBef>
                <a:spcPct val="0"/>
              </a:spcBef>
            </a:pPr>
            <a:r>
              <a:rPr lang="en-GB" altLang="en-US" smtClean="0"/>
              <a:t/>
            </a:r>
            <a:br>
              <a:rPr lang="en-GB" altLang="en-US" smtClean="0"/>
            </a:br>
            <a:r>
              <a:rPr lang="en-GB" altLang="en-US" smtClean="0"/>
              <a:t>Universities do two core things: teaching and research. For teaching, the outputs are quite clear, crudely put: a university will know exactly how many students graduated with degrees. </a:t>
            </a:r>
          </a:p>
          <a:p>
            <a:pPr>
              <a:spcBef>
                <a:spcPct val="0"/>
              </a:spcBef>
            </a:pPr>
            <a:r>
              <a:rPr lang="en-GB" altLang="en-US" smtClean="0"/>
              <a:t/>
            </a:r>
            <a:br>
              <a:rPr lang="en-GB" altLang="en-US" smtClean="0"/>
            </a:br>
            <a:r>
              <a:rPr lang="en-GB" altLang="en-US" smtClean="0"/>
              <a:t>For research, it surprises me that most Universities really didn’t have a way to track the research outputs they were creating. For Research funding, of course, they had a much clearer idea of the money coming in, and out, to fund their research activity, but not what was actually being produced. </a:t>
            </a:r>
          </a:p>
          <a:p>
            <a:pPr>
              <a:spcBef>
                <a:spcPct val="0"/>
              </a:spcBef>
            </a:pPr>
            <a:r>
              <a:rPr lang="en-GB" altLang="en-US" smtClean="0"/>
              <a:t/>
            </a:r>
            <a:br>
              <a:rPr lang="en-GB" altLang="en-US" smtClean="0"/>
            </a:br>
            <a:endParaRPr lang="en-GB"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31E81595-4FE3-4E87-B0BA-55319B0BE647}" type="slidenum">
              <a:rPr lang="en-GB" altLang="en-US">
                <a:latin typeface="Calibri" pitchFamily="34" charset="0"/>
              </a:rPr>
              <a:pPr fontAlgn="base">
                <a:spcBef>
                  <a:spcPct val="0"/>
                </a:spcBef>
                <a:spcAft>
                  <a:spcPct val="0"/>
                </a:spcAft>
              </a:pPr>
              <a:t>13</a:t>
            </a:fld>
            <a:endParaRPr lang="en-GB"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Meanwhile, during the 2000s, academics were increasingly having to produce lists of their research outputs: for new web profiles, for funding bids, for the RAE and internal reports for their department or faculty.</a:t>
            </a:r>
          </a:p>
          <a:p>
            <a:pPr>
              <a:spcBef>
                <a:spcPct val="0"/>
              </a:spcBef>
            </a:pPr>
            <a:r>
              <a:rPr lang="en-GB" altLang="en-US" smtClean="0"/>
              <a:t/>
            </a:r>
            <a:br>
              <a:rPr lang="en-GB" altLang="en-US" smtClean="0"/>
            </a:br>
            <a:r>
              <a:rPr lang="en-GB" altLang="en-US" smtClean="0"/>
              <a:t>This was an opportunity for the IRs. </a:t>
            </a:r>
          </a:p>
          <a:p>
            <a:pPr>
              <a:spcBef>
                <a:spcPct val="0"/>
              </a:spcBef>
            </a:pPr>
            <a:r>
              <a:rPr lang="en-GB" altLang="en-US" smtClean="0"/>
              <a:t/>
            </a:r>
            <a:br>
              <a:rPr lang="en-GB" altLang="en-US" smtClean="0"/>
            </a:br>
            <a:endParaRPr lang="en-GB"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6CA19633-2353-47A7-9FC2-D8C20D7A4EF7}" type="slidenum">
              <a:rPr lang="en-GB" altLang="en-US">
                <a:latin typeface="Calibri" pitchFamily="34" charset="0"/>
              </a:rPr>
              <a:pPr fontAlgn="base">
                <a:spcBef>
                  <a:spcPct val="0"/>
                </a:spcBef>
                <a:spcAft>
                  <a:spcPct val="0"/>
                </a:spcAft>
              </a:pPr>
              <a:t>14</a:t>
            </a:fld>
            <a:endParaRPr lang="en-GB"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horizon.png"/>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3141663"/>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a:prstGeom prst="rect">
            <a:avLst/>
          </a:prstGeo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a:prstGeom prst="rect">
            <a:avLst/>
          </a:prstGeom>
        </p:spPr>
        <p:txBody>
          <a:bodyPr/>
          <a:lstStyle>
            <a:lvl1pPr algn="ctr">
              <a:defRPr sz="3200"/>
            </a:lvl1pPr>
          </a:lstStyle>
          <a:p>
            <a:endParaRPr lang="en-US" dirty="0"/>
          </a:p>
        </p:txBody>
      </p:sp>
      <p:sp>
        <p:nvSpPr>
          <p:cNvPr id="5" name="Date Placeholder 3"/>
          <p:cNvSpPr>
            <a:spLocks noGrp="1"/>
          </p:cNvSpPr>
          <p:nvPr>
            <p:ph type="dt" sz="half" idx="10"/>
          </p:nvPr>
        </p:nvSpPr>
        <p:spPr>
          <a:xfrm>
            <a:off x="5715000" y="6356350"/>
            <a:ext cx="1524000" cy="365125"/>
          </a:xfrm>
          <a:prstGeom prst="rect">
            <a:avLst/>
          </a:prstGeom>
        </p:spPr>
        <p:txBody>
          <a:bodyPr/>
          <a:lstStyle>
            <a:lvl1pPr fontAlgn="auto">
              <a:spcBef>
                <a:spcPts val="0"/>
              </a:spcBef>
              <a:spcAft>
                <a:spcPts val="0"/>
              </a:spcAft>
              <a:defRPr>
                <a:latin typeface="+mn-lt"/>
                <a:cs typeface="+mn-cs"/>
              </a:defRPr>
            </a:lvl1pPr>
          </a:lstStyle>
          <a:p>
            <a:pPr>
              <a:defRPr/>
            </a:pPr>
            <a:fld id="{DFE99ADF-32A4-4873-B7C5-B2BA27AF9C4D}" type="datetime1">
              <a:rPr lang="en-US"/>
              <a:pPr>
                <a:defRPr/>
              </a:pPr>
              <a:t>12/1/2014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A87CFE-02B1-4AC2-80C1-BB81C6E380F8}" type="slidenum">
              <a:rPr lang="en-US"/>
              <a:pPr>
                <a:defRPr/>
              </a:pPr>
              <a:t>‹#›</a:t>
            </a:fld>
            <a:endParaRPr lang="en-US"/>
          </a:p>
        </p:txBody>
      </p:sp>
    </p:spTree>
    <p:extLst>
      <p:ext uri="{BB962C8B-B14F-4D97-AF65-F5344CB8AC3E}">
        <p14:creationId xmlns:p14="http://schemas.microsoft.com/office/powerpoint/2010/main" val="208444732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1600200"/>
            <a:ext cx="7924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715000" y="6356350"/>
            <a:ext cx="1524000" cy="365125"/>
          </a:xfrm>
          <a:prstGeom prst="rect">
            <a:avLst/>
          </a:prstGeom>
        </p:spPr>
        <p:txBody>
          <a:bodyPr/>
          <a:lstStyle>
            <a:lvl1pPr fontAlgn="auto">
              <a:spcBef>
                <a:spcPts val="0"/>
              </a:spcBef>
              <a:spcAft>
                <a:spcPts val="0"/>
              </a:spcAft>
              <a:defRPr>
                <a:latin typeface="+mn-lt"/>
                <a:cs typeface="+mn-cs"/>
              </a:defRPr>
            </a:lvl1pPr>
          </a:lstStyle>
          <a:p>
            <a:pPr>
              <a:defRPr/>
            </a:pPr>
            <a:fld id="{5C2C9EBD-CAB2-4875-BBD1-8911A63B10C9}" type="datetime1">
              <a:rPr lang="en-US"/>
              <a:pPr>
                <a:defRPr/>
              </a:pPr>
              <a:t>12/1/2014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A5123E-9192-4D29-B197-1BB25BC247D6}" type="slidenum">
              <a:rPr lang="en-US"/>
              <a:pPr>
                <a:defRPr/>
              </a:pPr>
              <a:t>‹#›</a:t>
            </a:fld>
            <a:endParaRPr lang="en-US"/>
          </a:p>
        </p:txBody>
      </p:sp>
    </p:spTree>
    <p:extLst>
      <p:ext uri="{BB962C8B-B14F-4D97-AF65-F5344CB8AC3E}">
        <p14:creationId xmlns:p14="http://schemas.microsoft.com/office/powerpoint/2010/main" val="311126012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715000" y="6356350"/>
            <a:ext cx="1524000" cy="365125"/>
          </a:xfrm>
          <a:prstGeom prst="rect">
            <a:avLst/>
          </a:prstGeom>
        </p:spPr>
        <p:txBody>
          <a:bodyPr/>
          <a:lstStyle>
            <a:lvl1pPr fontAlgn="auto">
              <a:spcBef>
                <a:spcPts val="0"/>
              </a:spcBef>
              <a:spcAft>
                <a:spcPts val="0"/>
              </a:spcAft>
              <a:defRPr>
                <a:latin typeface="+mn-lt"/>
                <a:cs typeface="+mn-cs"/>
              </a:defRPr>
            </a:lvl1pPr>
          </a:lstStyle>
          <a:p>
            <a:pPr>
              <a:defRPr/>
            </a:pPr>
            <a:fld id="{7C225B13-B785-4BBA-A8C0-AD9C605CC669}" type="datetime1">
              <a:rPr lang="en-US"/>
              <a:pPr>
                <a:defRPr/>
              </a:pPr>
              <a:t>12/1/2014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00000A-9C78-4318-8D73-E46A19593A69}" type="slidenum">
              <a:rPr lang="en-US"/>
              <a:pPr>
                <a:defRPr/>
              </a:pPr>
              <a:t>‹#›</a:t>
            </a:fld>
            <a:endParaRPr lang="en-US"/>
          </a:p>
        </p:txBody>
      </p:sp>
    </p:spTree>
    <p:extLst>
      <p:ext uri="{BB962C8B-B14F-4D97-AF65-F5344CB8AC3E}">
        <p14:creationId xmlns:p14="http://schemas.microsoft.com/office/powerpoint/2010/main" val="23336613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a:prstGeom prst="rect">
            <a:avLst/>
          </a:prstGeom>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609600" y="1600200"/>
            <a:ext cx="79248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a:xfrm>
            <a:off x="5715000" y="6356350"/>
            <a:ext cx="1524000" cy="365125"/>
          </a:xfrm>
          <a:prstGeom prst="rect">
            <a:avLst/>
          </a:prstGeom>
        </p:spPr>
        <p:txBody>
          <a:bodyPr/>
          <a:lstStyle>
            <a:lvl1pPr fontAlgn="auto">
              <a:spcBef>
                <a:spcPts val="0"/>
              </a:spcBef>
              <a:spcAft>
                <a:spcPts val="0"/>
              </a:spcAft>
              <a:defRPr>
                <a:latin typeface="+mn-lt"/>
                <a:cs typeface="+mn-cs"/>
              </a:defRPr>
            </a:lvl1pPr>
          </a:lstStyle>
          <a:p>
            <a:pPr>
              <a:defRPr/>
            </a:pPr>
            <a:fld id="{E6FD395C-4AC1-4C21-AF9E-33818247CA26}" type="datetime1">
              <a:rPr lang="en-US"/>
              <a:pPr>
                <a:defRPr/>
              </a:pPr>
              <a:t>12/1/2014</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B51636F3-6ECB-4E99-8ABC-64DA87F4832B}" type="slidenum">
              <a:rPr lang="en-US"/>
              <a:pPr>
                <a:defRPr/>
              </a:pPr>
              <a:t>‹#›</a:t>
            </a:fld>
            <a:endParaRPr lang="en-US"/>
          </a:p>
        </p:txBody>
      </p:sp>
    </p:spTree>
    <p:extLst>
      <p:ext uri="{BB962C8B-B14F-4D97-AF65-F5344CB8AC3E}">
        <p14:creationId xmlns:p14="http://schemas.microsoft.com/office/powerpoint/2010/main" val="219745071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a:prstGeom prst="rect">
            <a:avLst/>
          </a:prstGeo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a:prstGeom prst="rect">
            <a:avLst/>
          </a:prstGeo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715000" y="6356350"/>
            <a:ext cx="1524000" cy="365125"/>
          </a:xfrm>
          <a:prstGeom prst="rect">
            <a:avLst/>
          </a:prstGeom>
        </p:spPr>
        <p:txBody>
          <a:bodyPr/>
          <a:lstStyle>
            <a:lvl1pPr fontAlgn="auto">
              <a:spcBef>
                <a:spcPts val="0"/>
              </a:spcBef>
              <a:spcAft>
                <a:spcPts val="0"/>
              </a:spcAft>
              <a:defRPr>
                <a:latin typeface="+mn-lt"/>
                <a:cs typeface="+mn-cs"/>
              </a:defRPr>
            </a:lvl1pPr>
          </a:lstStyle>
          <a:p>
            <a:pPr>
              <a:defRPr/>
            </a:pPr>
            <a:fld id="{E6C5D541-77DD-4657-AE21-B1E5E5BD417B}" type="datetime1">
              <a:rPr lang="en-US"/>
              <a:pPr>
                <a:defRPr/>
              </a:pPr>
              <a:t>12/1/2014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11534A-7E2C-4717-811A-742CEC2C90D5}" type="slidenum">
              <a:rPr lang="en-US"/>
              <a:pPr>
                <a:defRPr/>
              </a:pPr>
              <a:t>‹#›</a:t>
            </a:fld>
            <a:endParaRPr lang="en-US"/>
          </a:p>
        </p:txBody>
      </p:sp>
    </p:spTree>
    <p:extLst>
      <p:ext uri="{BB962C8B-B14F-4D97-AF65-F5344CB8AC3E}">
        <p14:creationId xmlns:p14="http://schemas.microsoft.com/office/powerpoint/2010/main" val="325550474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a:prstGeom prst="rect">
            <a:avLst/>
          </a:prstGeo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a:prstGeom prst="rect">
            <a:avLst/>
          </a:prstGeo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a:prstGeom prst="rect">
            <a:avLst/>
          </a:prstGeom>
        </p:spPr>
        <p:txBody>
          <a:bodyPr/>
          <a:lstStyle/>
          <a:p>
            <a:r>
              <a:rPr lang="en-US" smtClean="0"/>
              <a:t>Click to edit Master title style</a:t>
            </a:r>
            <a:endParaRPr lang="en-US" dirty="0"/>
          </a:p>
        </p:txBody>
      </p:sp>
      <p:sp>
        <p:nvSpPr>
          <p:cNvPr id="5" name="Date Placeholder 4"/>
          <p:cNvSpPr>
            <a:spLocks noGrp="1"/>
          </p:cNvSpPr>
          <p:nvPr>
            <p:ph type="dt" sz="half" idx="15"/>
          </p:nvPr>
        </p:nvSpPr>
        <p:spPr>
          <a:xfrm>
            <a:off x="5715000" y="6356350"/>
            <a:ext cx="1524000" cy="365125"/>
          </a:xfrm>
          <a:prstGeom prst="rect">
            <a:avLst/>
          </a:prstGeom>
        </p:spPr>
        <p:txBody>
          <a:bodyPr/>
          <a:lstStyle>
            <a:lvl1pPr fontAlgn="auto">
              <a:spcBef>
                <a:spcPts val="0"/>
              </a:spcBef>
              <a:spcAft>
                <a:spcPts val="0"/>
              </a:spcAft>
              <a:defRPr>
                <a:latin typeface="+mn-lt"/>
                <a:cs typeface="+mn-cs"/>
              </a:defRPr>
            </a:lvl1pPr>
          </a:lstStyle>
          <a:p>
            <a:pPr>
              <a:defRPr/>
            </a:pPr>
            <a:fld id="{09D51B5B-DF42-4BF5-A624-55A96A63F834}" type="datetime1">
              <a:rPr lang="en-US"/>
              <a:pPr>
                <a:defRPr/>
              </a:pPr>
              <a:t>12/1/2014</a:t>
            </a:fld>
            <a:endParaRPr lang="en-US"/>
          </a:p>
        </p:txBody>
      </p:sp>
      <p:sp>
        <p:nvSpPr>
          <p:cNvPr id="6" name="Footer Placeholder 5"/>
          <p:cNvSpPr>
            <a:spLocks noGrp="1"/>
          </p:cNvSpPr>
          <p:nvPr>
            <p:ph type="ftr" sz="quarter" idx="16"/>
          </p:nvPr>
        </p:nvSpPr>
        <p:spPr/>
        <p:txBody>
          <a:bodyPr/>
          <a:lstStyle>
            <a:lvl1pPr>
              <a:defRPr/>
            </a:lvl1pPr>
          </a:lstStyle>
          <a:p>
            <a:pPr>
              <a:defRPr/>
            </a:pPr>
            <a:endParaRPr lang="en-US"/>
          </a:p>
        </p:txBody>
      </p:sp>
      <p:sp>
        <p:nvSpPr>
          <p:cNvPr id="7" name="Slide Number Placeholder 6"/>
          <p:cNvSpPr>
            <a:spLocks noGrp="1"/>
          </p:cNvSpPr>
          <p:nvPr>
            <p:ph type="sldNum" sz="quarter" idx="17"/>
          </p:nvPr>
        </p:nvSpPr>
        <p:spPr/>
        <p:txBody>
          <a:bodyPr/>
          <a:lstStyle>
            <a:lvl1pPr>
              <a:defRPr/>
            </a:lvl1pPr>
          </a:lstStyle>
          <a:p>
            <a:pPr>
              <a:defRPr/>
            </a:pPr>
            <a:fld id="{0F17EDDF-4582-429A-A5D9-05AE674B2B3F}" type="slidenum">
              <a:rPr lang="en-US"/>
              <a:pPr>
                <a:defRPr/>
              </a:pPr>
              <a:t>‹#›</a:t>
            </a:fld>
            <a:endParaRPr lang="en-US"/>
          </a:p>
        </p:txBody>
      </p:sp>
    </p:spTree>
    <p:extLst>
      <p:ext uri="{BB962C8B-B14F-4D97-AF65-F5344CB8AC3E}">
        <p14:creationId xmlns:p14="http://schemas.microsoft.com/office/powerpoint/2010/main" val="235222446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a:prstGeom prst="rect">
            <a:avLst/>
          </a:prstGeo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a:prstGeom prst="rect">
            <a:avLst/>
          </a:prstGeo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a:prstGeom prst="rect">
            <a:avLst/>
          </a:prstGeo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a:prstGeom prst="rect">
            <a:avLst/>
          </a:prstGeo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5"/>
          </p:nvPr>
        </p:nvSpPr>
        <p:spPr>
          <a:xfrm>
            <a:off x="5715000" y="6356350"/>
            <a:ext cx="1524000" cy="365125"/>
          </a:xfrm>
          <a:prstGeom prst="rect">
            <a:avLst/>
          </a:prstGeom>
        </p:spPr>
        <p:txBody>
          <a:bodyPr/>
          <a:lstStyle>
            <a:lvl1pPr fontAlgn="auto">
              <a:spcBef>
                <a:spcPts val="0"/>
              </a:spcBef>
              <a:spcAft>
                <a:spcPts val="0"/>
              </a:spcAft>
              <a:defRPr>
                <a:latin typeface="+mn-lt"/>
                <a:cs typeface="+mn-cs"/>
              </a:defRPr>
            </a:lvl1pPr>
          </a:lstStyle>
          <a:p>
            <a:pPr>
              <a:defRPr/>
            </a:pPr>
            <a:fld id="{6B59852A-15C3-4F42-AD46-FD46A10AE8A6}" type="datetime1">
              <a:rPr lang="en-US"/>
              <a:pPr>
                <a:defRPr/>
              </a:pPr>
              <a:t>12/1/2014</a:t>
            </a:fld>
            <a:endParaRPr lang="en-US"/>
          </a:p>
        </p:txBody>
      </p:sp>
      <p:sp>
        <p:nvSpPr>
          <p:cNvPr id="8" name="Footer Placeholder 7"/>
          <p:cNvSpPr>
            <a:spLocks noGrp="1"/>
          </p:cNvSpPr>
          <p:nvPr>
            <p:ph type="ftr" sz="quarter" idx="16"/>
          </p:nvPr>
        </p:nvSpPr>
        <p:spPr/>
        <p:txBody>
          <a:bodyPr/>
          <a:lstStyle>
            <a:lvl1pPr>
              <a:defRPr/>
            </a:lvl1pPr>
          </a:lstStyle>
          <a:p>
            <a:pPr>
              <a:defRPr/>
            </a:pPr>
            <a:endParaRPr lang="en-US"/>
          </a:p>
        </p:txBody>
      </p:sp>
      <p:sp>
        <p:nvSpPr>
          <p:cNvPr id="9" name="Slide Number Placeholder 8"/>
          <p:cNvSpPr>
            <a:spLocks noGrp="1"/>
          </p:cNvSpPr>
          <p:nvPr>
            <p:ph type="sldNum" sz="quarter" idx="17"/>
          </p:nvPr>
        </p:nvSpPr>
        <p:spPr/>
        <p:txBody>
          <a:bodyPr/>
          <a:lstStyle>
            <a:lvl1pPr>
              <a:defRPr/>
            </a:lvl1pPr>
          </a:lstStyle>
          <a:p>
            <a:pPr>
              <a:defRPr/>
            </a:pPr>
            <a:fld id="{7C5CD2C6-B0EA-411F-8A2C-299F7540156A}" type="slidenum">
              <a:rPr lang="en-US"/>
              <a:pPr>
                <a:defRPr/>
              </a:pPr>
              <a:t>‹#›</a:t>
            </a:fld>
            <a:endParaRPr lang="en-US"/>
          </a:p>
        </p:txBody>
      </p:sp>
    </p:spTree>
    <p:extLst>
      <p:ext uri="{BB962C8B-B14F-4D97-AF65-F5344CB8AC3E}">
        <p14:creationId xmlns:p14="http://schemas.microsoft.com/office/powerpoint/2010/main" val="259977129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5715000" y="6356350"/>
            <a:ext cx="1524000" cy="365125"/>
          </a:xfrm>
          <a:prstGeom prst="rect">
            <a:avLst/>
          </a:prstGeom>
        </p:spPr>
        <p:txBody>
          <a:bodyPr/>
          <a:lstStyle>
            <a:lvl1pPr fontAlgn="auto">
              <a:spcBef>
                <a:spcPts val="0"/>
              </a:spcBef>
              <a:spcAft>
                <a:spcPts val="0"/>
              </a:spcAft>
              <a:defRPr>
                <a:latin typeface="+mn-lt"/>
                <a:cs typeface="+mn-cs"/>
              </a:defRPr>
            </a:lvl1pPr>
          </a:lstStyle>
          <a:p>
            <a:pPr>
              <a:defRPr/>
            </a:pPr>
            <a:fld id="{B6F41A5F-961B-4CE7-86BC-393613464136}" type="datetime1">
              <a:rPr lang="en-US"/>
              <a:pPr>
                <a:defRPr/>
              </a:pPr>
              <a:t>12/1/2014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55349BA-20F9-4C13-8BC0-33AE81E13C17}" type="slidenum">
              <a:rPr lang="en-US"/>
              <a:pPr>
                <a:defRPr/>
              </a:pPr>
              <a:t>‹#›</a:t>
            </a:fld>
            <a:endParaRPr lang="en-US"/>
          </a:p>
        </p:txBody>
      </p:sp>
    </p:spTree>
    <p:extLst>
      <p:ext uri="{BB962C8B-B14F-4D97-AF65-F5344CB8AC3E}">
        <p14:creationId xmlns:p14="http://schemas.microsoft.com/office/powerpoint/2010/main" val="211504781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715000" y="6356350"/>
            <a:ext cx="1524000" cy="365125"/>
          </a:xfrm>
          <a:prstGeom prst="rect">
            <a:avLst/>
          </a:prstGeom>
        </p:spPr>
        <p:txBody>
          <a:bodyPr/>
          <a:lstStyle>
            <a:lvl1pPr fontAlgn="auto">
              <a:spcBef>
                <a:spcPts val="0"/>
              </a:spcBef>
              <a:spcAft>
                <a:spcPts val="0"/>
              </a:spcAft>
              <a:defRPr>
                <a:latin typeface="+mn-lt"/>
                <a:cs typeface="+mn-cs"/>
              </a:defRPr>
            </a:lvl1pPr>
          </a:lstStyle>
          <a:p>
            <a:pPr>
              <a:defRPr/>
            </a:pPr>
            <a:fld id="{9C3C8710-3379-43A4-9998-449E66A2BE9B}" type="datetime1">
              <a:rPr lang="en-US"/>
              <a:pPr>
                <a:defRPr/>
              </a:pPr>
              <a:t>12/1/2014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554D9BA-8ABA-4A0C-AA01-6EDD2F57F066}" type="slidenum">
              <a:rPr lang="en-US"/>
              <a:pPr>
                <a:defRPr/>
              </a:pPr>
              <a:t>‹#›</a:t>
            </a:fld>
            <a:endParaRPr lang="en-US"/>
          </a:p>
        </p:txBody>
      </p:sp>
    </p:spTree>
    <p:extLst>
      <p:ext uri="{BB962C8B-B14F-4D97-AF65-F5344CB8AC3E}">
        <p14:creationId xmlns:p14="http://schemas.microsoft.com/office/powerpoint/2010/main" val="415267956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a:prstGeom prst="rect">
            <a:avLst/>
          </a:prstGeo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a:prstGeom prst="rect">
            <a:avLst/>
          </a:prstGeo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4"/>
          </p:nvPr>
        </p:nvSpPr>
        <p:spPr>
          <a:xfrm>
            <a:off x="5715000" y="6356350"/>
            <a:ext cx="1524000" cy="365125"/>
          </a:xfrm>
          <a:prstGeom prst="rect">
            <a:avLst/>
          </a:prstGeom>
        </p:spPr>
        <p:txBody>
          <a:bodyPr/>
          <a:lstStyle>
            <a:lvl1pPr fontAlgn="auto">
              <a:spcBef>
                <a:spcPts val="0"/>
              </a:spcBef>
              <a:spcAft>
                <a:spcPts val="0"/>
              </a:spcAft>
              <a:defRPr>
                <a:latin typeface="+mn-lt"/>
                <a:cs typeface="+mn-cs"/>
              </a:defRPr>
            </a:lvl1pPr>
          </a:lstStyle>
          <a:p>
            <a:pPr>
              <a:defRPr/>
            </a:pPr>
            <a:fld id="{268062C6-8A97-4E41-9C1C-B46ADDF5836C}" type="datetime1">
              <a:rPr lang="en-US"/>
              <a:pPr>
                <a:defRPr/>
              </a:pPr>
              <a:t>12/1/2014</a:t>
            </a:fld>
            <a:endParaRPr lang="en-US"/>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p:txBody>
          <a:bodyPr/>
          <a:lstStyle>
            <a:lvl1pPr>
              <a:defRPr/>
            </a:lvl1pPr>
          </a:lstStyle>
          <a:p>
            <a:pPr>
              <a:defRPr/>
            </a:pPr>
            <a:fld id="{7D0E6F29-FF1D-4225-ACF6-D21F7FE2AEBC}" type="slidenum">
              <a:rPr lang="en-US"/>
              <a:pPr>
                <a:defRPr/>
              </a:pPr>
              <a:t>‹#›</a:t>
            </a:fld>
            <a:endParaRPr lang="en-US"/>
          </a:p>
        </p:txBody>
      </p:sp>
    </p:spTree>
    <p:extLst>
      <p:ext uri="{BB962C8B-B14F-4D97-AF65-F5344CB8AC3E}">
        <p14:creationId xmlns:p14="http://schemas.microsoft.com/office/powerpoint/2010/main" val="246637160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8" descr="horiz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a:prstGeom prst="rect">
            <a:avLst/>
          </a:prstGeo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600" y="2547890"/>
            <a:ext cx="2971800" cy="2405109"/>
          </a:xfrm>
          <a:prstGeom prst="rect">
            <a:avLst/>
          </a:prstGeo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5715000" y="6356350"/>
            <a:ext cx="1524000" cy="365125"/>
          </a:xfrm>
          <a:prstGeom prst="rect">
            <a:avLst/>
          </a:prstGeom>
        </p:spPr>
        <p:txBody>
          <a:bodyPr/>
          <a:lstStyle>
            <a:lvl1pPr fontAlgn="auto">
              <a:spcBef>
                <a:spcPts val="0"/>
              </a:spcBef>
              <a:spcAft>
                <a:spcPts val="0"/>
              </a:spcAft>
              <a:defRPr>
                <a:latin typeface="+mn-lt"/>
                <a:cs typeface="+mn-cs"/>
              </a:defRPr>
            </a:lvl1pPr>
          </a:lstStyle>
          <a:p>
            <a:pPr>
              <a:defRPr/>
            </a:pPr>
            <a:fld id="{2255525A-DE70-4699-B05B-9A5F2EDB68D1}" type="datetime1">
              <a:rPr lang="en-US"/>
              <a:pPr>
                <a:defRPr/>
              </a:pPr>
              <a:t>12/1/2014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852B3D2-2D5D-4E95-BE55-604C7D2CAD76}" type="slidenum">
              <a:rPr lang="en-US"/>
              <a:pPr>
                <a:defRPr/>
              </a:pPr>
              <a:t>‹#›</a:t>
            </a:fld>
            <a:endParaRPr lang="en-US"/>
          </a:p>
        </p:txBody>
      </p:sp>
    </p:spTree>
    <p:extLst>
      <p:ext uri="{BB962C8B-B14F-4D97-AF65-F5344CB8AC3E}">
        <p14:creationId xmlns:p14="http://schemas.microsoft.com/office/powerpoint/2010/main" val="356794543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83838"/>
            </a:gs>
            <a:gs pos="31000">
              <a:srgbClr val="000000"/>
            </a:gs>
            <a:gs pos="100000">
              <a:srgbClr val="000000"/>
            </a:gs>
          </a:gsLst>
          <a:lin ang="5400000"/>
        </a:gradFill>
        <a:effectLst/>
      </p:bgPr>
    </p:bg>
    <p:spTree>
      <p:nvGrpSpPr>
        <p:cNvPr id="1" name=""/>
        <p:cNvGrpSpPr/>
        <p:nvPr/>
      </p:nvGrpSpPr>
      <p:grpSpPr>
        <a:xfrm>
          <a:off x="0" y="0"/>
          <a:ext cx="0" cy="0"/>
          <a:chOff x="0" y="0"/>
          <a:chExt cx="0" cy="0"/>
        </a:xfrm>
      </p:grpSpPr>
      <p:pic>
        <p:nvPicPr>
          <p:cNvPr id="1026" name="Picture 6" descr="horizon.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5875" y="83661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fontAlgn="auto">
              <a:spcBef>
                <a:spcPts val="0"/>
              </a:spcBef>
              <a:spcAft>
                <a:spcPts val="0"/>
              </a:spcAft>
              <a:defRPr sz="1000" cap="all" spc="60" baseline="0" dirty="0">
                <a:solidFill>
                  <a:schemeClr val="tx1"/>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fontAlgn="auto">
              <a:spcBef>
                <a:spcPts val="0"/>
              </a:spcBef>
              <a:spcAft>
                <a:spcPts val="0"/>
              </a:spcAft>
              <a:defRPr sz="1100" baseline="0" smtClean="0">
                <a:solidFill>
                  <a:schemeClr val="tx1"/>
                </a:solidFill>
                <a:latin typeface="+mn-lt"/>
                <a:cs typeface="+mn-cs"/>
              </a:defRPr>
            </a:lvl1pPr>
          </a:lstStyle>
          <a:p>
            <a:pPr>
              <a:defRPr/>
            </a:pPr>
            <a:fld id="{8E9CE698-4562-4200-945E-A981B1E0C9BF}" type="slidenum">
              <a:rPr lang="en-US"/>
              <a:pPr>
                <a:defRPr/>
              </a:pPr>
              <a:t>‹#›</a:t>
            </a:fld>
            <a:endParaRPr lang="en-US" dirty="0"/>
          </a:p>
        </p:txBody>
      </p:sp>
      <p:sp>
        <p:nvSpPr>
          <p:cNvPr id="8" name="Title 1"/>
          <p:cNvSpPr txBox="1">
            <a:spLocks/>
          </p:cNvSpPr>
          <p:nvPr userDrawn="1"/>
        </p:nvSpPr>
        <p:spPr>
          <a:xfrm>
            <a:off x="685800" y="2008188"/>
            <a:ext cx="7772400" cy="1470025"/>
          </a:xfrm>
          <a:prstGeom prst="rect">
            <a:avLst/>
          </a:prstGeom>
        </p:spPr>
        <p:txBody>
          <a:bodyPr/>
          <a:lstStyle>
            <a:lvl1pPr algn="ctr" defTabSz="914400" rtl="0" eaLnBrk="1" latinLnBrk="0" hangingPunct="1">
              <a:spcBef>
                <a:spcPct val="0"/>
              </a:spcBef>
              <a:buNone/>
              <a:defRPr sz="32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endParaRPr lang="en-US" dirty="0"/>
          </a:p>
        </p:txBody>
      </p:sp>
    </p:spTree>
  </p:cSld>
  <p:clrMap bg1="dk1" tx1="lt1" bg2="dk2" tx2="lt2" accent1="accent1" accent2="accent2" accent3="accent3" accent4="accent4" accent5="accent5" accent6="accent6" hlink="hlink" folHlink="folHlink"/>
  <p:sldLayoutIdLst>
    <p:sldLayoutId id="2147484751" r:id="rId1"/>
    <p:sldLayoutId id="2147484752" r:id="rId2"/>
    <p:sldLayoutId id="2147484753" r:id="rId3"/>
    <p:sldLayoutId id="2147484754" r:id="rId4"/>
    <p:sldLayoutId id="2147484755" r:id="rId5"/>
    <p:sldLayoutId id="2147484756" r:id="rId6"/>
    <p:sldLayoutId id="2147484757" r:id="rId7"/>
    <p:sldLayoutId id="2147484758" r:id="rId8"/>
    <p:sldLayoutId id="2147484759" r:id="rId9"/>
    <p:sldLayoutId id="2147484760" r:id="rId10"/>
    <p:sldLayoutId id="2147484761" r:id="rId11"/>
  </p:sldLayoutIdLst>
  <p:transition spd="slow">
    <p:fade/>
  </p:transition>
  <p:timing>
    <p:tnLst>
      <p:par>
        <p:cTn id="1" dur="indefinite" restart="never" nodeType="tmRoot"/>
      </p:par>
    </p:tnLst>
  </p:timing>
  <p:hf sldNum="0" hdr="0" ftr="0" dt="0"/>
  <p:txStyles>
    <p:titleStyle>
      <a:lvl1pPr algn="l" rtl="0" fontAlgn="base">
        <a:spcBef>
          <a:spcPct val="0"/>
        </a:spcBef>
        <a:spcAft>
          <a:spcPct val="0"/>
        </a:spcAft>
        <a:defRPr sz="3000" kern="1200" cap="all" spc="50">
          <a:solidFill>
            <a:schemeClr val="tx1"/>
          </a:solidFill>
          <a:latin typeface="+mj-lt"/>
          <a:ea typeface="+mj-ea"/>
          <a:cs typeface="+mj-cs"/>
        </a:defRPr>
      </a:lvl1pPr>
      <a:lvl2pPr algn="l" rtl="0" fontAlgn="base">
        <a:spcBef>
          <a:spcPct val="0"/>
        </a:spcBef>
        <a:spcAft>
          <a:spcPct val="0"/>
        </a:spcAft>
        <a:defRPr sz="3000">
          <a:solidFill>
            <a:schemeClr val="tx1"/>
          </a:solidFill>
          <a:latin typeface="Century Gothic" pitchFamily="34" charset="0"/>
        </a:defRPr>
      </a:lvl2pPr>
      <a:lvl3pPr algn="l" rtl="0" fontAlgn="base">
        <a:spcBef>
          <a:spcPct val="0"/>
        </a:spcBef>
        <a:spcAft>
          <a:spcPct val="0"/>
        </a:spcAft>
        <a:defRPr sz="3000">
          <a:solidFill>
            <a:schemeClr val="tx1"/>
          </a:solidFill>
          <a:latin typeface="Century Gothic" pitchFamily="34" charset="0"/>
        </a:defRPr>
      </a:lvl3pPr>
      <a:lvl4pPr algn="l" rtl="0" fontAlgn="base">
        <a:spcBef>
          <a:spcPct val="0"/>
        </a:spcBef>
        <a:spcAft>
          <a:spcPct val="0"/>
        </a:spcAft>
        <a:defRPr sz="3000">
          <a:solidFill>
            <a:schemeClr val="tx1"/>
          </a:solidFill>
          <a:latin typeface="Century Gothic" pitchFamily="34" charset="0"/>
        </a:defRPr>
      </a:lvl4pPr>
      <a:lvl5pPr algn="l" rtl="0" fontAlgn="base">
        <a:spcBef>
          <a:spcPct val="0"/>
        </a:spcBef>
        <a:spcAft>
          <a:spcPct val="0"/>
        </a:spcAft>
        <a:defRPr sz="3000">
          <a:solidFill>
            <a:schemeClr val="tx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www.hefce.ac.uk/whatwedo/rsrch/rinfrastruct/oa/o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hefce.ac.uk/whatwedo/rsrch/rinfrastruct/oa/o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rcuk.ac.uk/RCUK-prod/assets/documents/documents/ComplianceMonitoring.pdf"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openmirror.jiscinvolve.org/wp/author/neilj/" TargetMode="External"/><Relationship Id="rId2" Type="http://schemas.openxmlformats.org/officeDocument/2006/relationships/hyperlink" Target="http://jiscmonitor.jiscinvolve.org/wp/" TargetMode="External"/><Relationship Id="rId1" Type="http://schemas.openxmlformats.org/officeDocument/2006/relationships/slideLayout" Target="../slideLayouts/slideLayout2.xml"/><Relationship Id="rId5" Type="http://schemas.openxmlformats.org/officeDocument/2006/relationships/hyperlink" Target="http://www.jisc.ac.uk/blog/monitoring-and-shaping-the-transition-to-open-access-05-nov-2014" TargetMode="External"/><Relationship Id="rId4" Type="http://schemas.openxmlformats.org/officeDocument/2006/relationships/hyperlink" Target="http://www.hefce.ac.uk/"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fontAlgn="auto">
              <a:buFont typeface="Arial" pitchFamily="34" charset="0"/>
              <a:buNone/>
              <a:defRPr/>
            </a:pPr>
            <a:r>
              <a:rPr lang="en-GB" dirty="0" smtClean="0"/>
              <a:t>Chris Keene </a:t>
            </a:r>
            <a:endParaRPr lang="en-GB" dirty="0"/>
          </a:p>
        </p:txBody>
      </p:sp>
      <p:sp>
        <p:nvSpPr>
          <p:cNvPr id="3" name="Title 2"/>
          <p:cNvSpPr>
            <a:spLocks noGrp="1"/>
          </p:cNvSpPr>
          <p:nvPr>
            <p:ph type="ctrTitle"/>
          </p:nvPr>
        </p:nvSpPr>
        <p:spPr>
          <a:xfrm>
            <a:off x="685800" y="2008188"/>
            <a:ext cx="7772400" cy="1470025"/>
          </a:xfrm>
        </p:spPr>
        <p:txBody>
          <a:bodyPr/>
          <a:lstStyle/>
          <a:p>
            <a:pPr fontAlgn="auto">
              <a:spcAft>
                <a:spcPts val="0"/>
              </a:spcAft>
              <a:defRPr/>
            </a:pPr>
            <a:r>
              <a:rPr lang="en-GB" sz="4400" dirty="0"/>
              <a:t>Redefining the Institutional Repository</a:t>
            </a:r>
          </a:p>
        </p:txBody>
      </p:sp>
      <p:pic>
        <p:nvPicPr>
          <p:cNvPr id="1331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5438775"/>
            <a:ext cx="230505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fontAlgn="auto">
              <a:spcAft>
                <a:spcPts val="0"/>
              </a:spcAft>
              <a:defRPr/>
            </a:pPr>
            <a:r>
              <a:rPr lang="en-GB" strike="sngStrike" dirty="0" smtClean="0"/>
              <a:t>Problem</a:t>
            </a:r>
            <a:r>
              <a:rPr lang="en-GB" dirty="0" smtClean="0"/>
              <a:t> Opportunity : Engagement </a:t>
            </a:r>
            <a:endParaRPr lang="en-GB" dirty="0"/>
          </a:p>
        </p:txBody>
      </p:sp>
      <p:pic>
        <p:nvPicPr>
          <p:cNvPr id="22531" name="Picture 2" descr="http://collegetimes.com/wp-content/uploads/2013/07/emp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521075"/>
            <a:ext cx="4176713"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fontAlgn="auto">
              <a:buFont typeface="Arial" pitchFamily="34" charset="0"/>
              <a:buNone/>
              <a:defRPr/>
            </a:pPr>
            <a:r>
              <a:rPr lang="en-GB" smtClean="0"/>
              <a:t>Win win?</a:t>
            </a:r>
            <a:endParaRPr lang="en-GB"/>
          </a:p>
        </p:txBody>
      </p:sp>
      <p:sp>
        <p:nvSpPr>
          <p:cNvPr id="4" name="Title 3"/>
          <p:cNvSpPr>
            <a:spLocks noGrp="1"/>
          </p:cNvSpPr>
          <p:nvPr>
            <p:ph type="ctrTitle"/>
          </p:nvPr>
        </p:nvSpPr>
        <p:spPr>
          <a:xfrm>
            <a:off x="685800" y="2008188"/>
            <a:ext cx="7772400" cy="1470025"/>
          </a:xfrm>
        </p:spPr>
        <p:txBody>
          <a:bodyPr/>
          <a:lstStyle/>
          <a:p>
            <a:pPr fontAlgn="auto">
              <a:spcAft>
                <a:spcPts val="0"/>
              </a:spcAft>
              <a:defRPr/>
            </a:pPr>
            <a:r>
              <a:rPr lang="en-GB" dirty="0" smtClean="0"/>
              <a:t>Engagement</a:t>
            </a:r>
            <a:endParaRPr lang="en-GB" dirty="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008188"/>
            <a:ext cx="7772400" cy="1470025"/>
          </a:xfrm>
        </p:spPr>
        <p:txBody>
          <a:bodyPr/>
          <a:lstStyle/>
          <a:p>
            <a:pPr fontAlgn="auto">
              <a:spcAft>
                <a:spcPts val="0"/>
              </a:spcAft>
              <a:defRPr/>
            </a:pPr>
            <a:r>
              <a:rPr lang="en-GB" dirty="0" smtClean="0"/>
              <a:t>Chapter two : the publication store</a:t>
            </a:r>
            <a:endParaRPr lang="en-GB" dirty="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33425" y="1412875"/>
            <a:ext cx="3097213"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Teaching</a:t>
            </a:r>
          </a:p>
        </p:txBody>
      </p:sp>
      <p:sp>
        <p:nvSpPr>
          <p:cNvPr id="6" name="Title 5"/>
          <p:cNvSpPr>
            <a:spLocks noGrp="1"/>
          </p:cNvSpPr>
          <p:nvPr>
            <p:ph type="title"/>
          </p:nvPr>
        </p:nvSpPr>
        <p:spPr>
          <a:xfrm>
            <a:off x="827088" y="265113"/>
            <a:ext cx="7200900" cy="1143000"/>
          </a:xfrm>
        </p:spPr>
        <p:txBody>
          <a:bodyPr/>
          <a:lstStyle/>
          <a:p>
            <a:pPr algn="ctr" fontAlgn="auto">
              <a:spcAft>
                <a:spcPts val="0"/>
              </a:spcAft>
              <a:defRPr/>
            </a:pPr>
            <a:r>
              <a:rPr lang="en-GB" dirty="0" smtClean="0"/>
              <a:t>The university</a:t>
            </a:r>
            <a:endParaRPr lang="en-GB" dirty="0"/>
          </a:p>
        </p:txBody>
      </p:sp>
      <p:sp>
        <p:nvSpPr>
          <p:cNvPr id="7" name="Rounded Rectangle 6"/>
          <p:cNvSpPr/>
          <p:nvPr/>
        </p:nvSpPr>
        <p:spPr>
          <a:xfrm>
            <a:off x="4500563" y="1358900"/>
            <a:ext cx="3095625" cy="774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Research</a:t>
            </a:r>
          </a:p>
        </p:txBody>
      </p:sp>
      <p:sp>
        <p:nvSpPr>
          <p:cNvPr id="8" name="Right Arrow 7"/>
          <p:cNvSpPr/>
          <p:nvPr/>
        </p:nvSpPr>
        <p:spPr>
          <a:xfrm rot="7468954">
            <a:off x="3001169" y="905669"/>
            <a:ext cx="792163" cy="574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Right Arrow 8"/>
          <p:cNvSpPr/>
          <p:nvPr/>
        </p:nvSpPr>
        <p:spPr>
          <a:xfrm rot="3216986">
            <a:off x="5069681" y="823119"/>
            <a:ext cx="792163" cy="574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Rounded Rectangle 9"/>
          <p:cNvSpPr/>
          <p:nvPr/>
        </p:nvSpPr>
        <p:spPr>
          <a:xfrm>
            <a:off x="733425" y="2492375"/>
            <a:ext cx="3097213" cy="2520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X number of students leave with a degree </a:t>
            </a:r>
          </a:p>
        </p:txBody>
      </p:sp>
      <p:sp>
        <p:nvSpPr>
          <p:cNvPr id="11" name="Rounded Rectangle 10"/>
          <p:cNvSpPr/>
          <p:nvPr/>
        </p:nvSpPr>
        <p:spPr>
          <a:xfrm>
            <a:off x="4500563" y="2492375"/>
            <a:ext cx="3095625" cy="2520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Some research. </a:t>
            </a:r>
            <a:br>
              <a:rPr lang="en-GB" dirty="0"/>
            </a:br>
            <a:r>
              <a:rPr lang="en-GB" dirty="0"/>
              <a:t>Somewhere</a:t>
            </a:r>
          </a:p>
          <a:p>
            <a:pPr algn="ctr" fontAlgn="auto">
              <a:spcBef>
                <a:spcPts val="0"/>
              </a:spcBef>
              <a:spcAft>
                <a:spcPts val="0"/>
              </a:spcAft>
              <a:defRPr/>
            </a:pPr>
            <a:r>
              <a:rPr lang="en-GB" dirty="0"/>
              <a:t>?</a:t>
            </a:r>
          </a:p>
        </p:txBody>
      </p:sp>
      <p:sp>
        <p:nvSpPr>
          <p:cNvPr id="12" name="Down Arrow 11"/>
          <p:cNvSpPr/>
          <p:nvPr/>
        </p:nvSpPr>
        <p:spPr>
          <a:xfrm>
            <a:off x="2030413" y="2076450"/>
            <a:ext cx="503237" cy="503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Down Arrow 12"/>
          <p:cNvSpPr/>
          <p:nvPr/>
        </p:nvSpPr>
        <p:spPr>
          <a:xfrm>
            <a:off x="5795963" y="2044700"/>
            <a:ext cx="504825" cy="503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19200" y="1916113"/>
            <a:ext cx="6400800" cy="3722687"/>
          </a:xfrm>
        </p:spPr>
        <p:txBody>
          <a:bodyPr/>
          <a:lstStyle/>
          <a:p>
            <a:pPr fontAlgn="auto">
              <a:buFont typeface="Arial" pitchFamily="34" charset="0"/>
              <a:buNone/>
              <a:defRPr/>
            </a:pPr>
            <a:r>
              <a:rPr lang="en-GB" dirty="0" smtClean="0"/>
              <a:t>Academic Web profiles</a:t>
            </a:r>
          </a:p>
          <a:p>
            <a:pPr fontAlgn="auto">
              <a:buFont typeface="Arial" pitchFamily="34" charset="0"/>
              <a:buNone/>
              <a:defRPr/>
            </a:pPr>
            <a:r>
              <a:rPr lang="en-GB" dirty="0" smtClean="0"/>
              <a:t>CVs</a:t>
            </a:r>
          </a:p>
          <a:p>
            <a:pPr fontAlgn="auto">
              <a:buFont typeface="Arial" pitchFamily="34" charset="0"/>
              <a:buNone/>
              <a:defRPr/>
            </a:pPr>
            <a:r>
              <a:rPr lang="en-GB" dirty="0" smtClean="0"/>
              <a:t>RAE 2008</a:t>
            </a:r>
          </a:p>
          <a:p>
            <a:pPr fontAlgn="auto">
              <a:buFont typeface="Arial" pitchFamily="34" charset="0"/>
              <a:buNone/>
              <a:defRPr/>
            </a:pPr>
            <a:r>
              <a:rPr lang="en-GB" dirty="0" smtClean="0"/>
              <a:t>Funding bids</a:t>
            </a:r>
          </a:p>
          <a:p>
            <a:pPr fontAlgn="auto">
              <a:buFont typeface="Arial" pitchFamily="34" charset="0"/>
              <a:buNone/>
              <a:defRPr/>
            </a:pPr>
            <a:r>
              <a:rPr lang="en-GB" dirty="0" smtClean="0"/>
              <a:t>Research Group websites</a:t>
            </a:r>
          </a:p>
          <a:p>
            <a:pPr fontAlgn="auto">
              <a:buFont typeface="Arial" pitchFamily="34" charset="0"/>
              <a:buNone/>
              <a:defRPr/>
            </a:pPr>
            <a:r>
              <a:rPr lang="en-GB" dirty="0" smtClean="0"/>
              <a:t>Faculty/School needs</a:t>
            </a:r>
          </a:p>
          <a:p>
            <a:pPr fontAlgn="auto">
              <a:buFont typeface="Arial" pitchFamily="34" charset="0"/>
              <a:buNone/>
              <a:defRPr/>
            </a:pPr>
            <a:r>
              <a:rPr lang="en-GB" dirty="0" smtClean="0"/>
              <a:t>Performance / Reviews.</a:t>
            </a:r>
          </a:p>
        </p:txBody>
      </p:sp>
      <p:sp>
        <p:nvSpPr>
          <p:cNvPr id="4" name="Title 3"/>
          <p:cNvSpPr>
            <a:spLocks noGrp="1"/>
          </p:cNvSpPr>
          <p:nvPr>
            <p:ph type="ctrTitle"/>
          </p:nvPr>
        </p:nvSpPr>
        <p:spPr>
          <a:xfrm>
            <a:off x="684213" y="620713"/>
            <a:ext cx="7772400" cy="1470025"/>
          </a:xfrm>
        </p:spPr>
        <p:txBody>
          <a:bodyPr/>
          <a:lstStyle/>
          <a:p>
            <a:pPr fontAlgn="auto">
              <a:spcAft>
                <a:spcPts val="0"/>
              </a:spcAft>
              <a:defRPr/>
            </a:pPr>
            <a:r>
              <a:rPr lang="en-GB" dirty="0" smtClean="0"/>
              <a:t>The publication store</a:t>
            </a:r>
            <a:endParaRPr lang="en-GB" dirty="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68313" y="549275"/>
            <a:ext cx="5616575" cy="561657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GB" dirty="0"/>
          </a:p>
        </p:txBody>
      </p:sp>
      <p:sp>
        <p:nvSpPr>
          <p:cNvPr id="5" name="Subtitle 4"/>
          <p:cNvSpPr>
            <a:spLocks noGrp="1"/>
          </p:cNvSpPr>
          <p:nvPr>
            <p:ph type="subTitle" idx="1"/>
          </p:nvPr>
        </p:nvSpPr>
        <p:spPr>
          <a:xfrm>
            <a:off x="3059113" y="2420938"/>
            <a:ext cx="2665412" cy="1871662"/>
          </a:xfrm>
        </p:spPr>
        <p:txBody>
          <a:bodyPr/>
          <a:lstStyle/>
          <a:p>
            <a:pPr algn="l" fontAlgn="auto">
              <a:buFont typeface="Arial" pitchFamily="34" charset="0"/>
              <a:buNone/>
              <a:defRPr/>
            </a:pPr>
            <a:r>
              <a:rPr lang="en-GB" dirty="0" smtClean="0"/>
              <a:t>Title :</a:t>
            </a:r>
            <a:br>
              <a:rPr lang="en-GB" dirty="0" smtClean="0"/>
            </a:br>
            <a:r>
              <a:rPr lang="en-GB" dirty="0" smtClean="0"/>
              <a:t>Authors :</a:t>
            </a:r>
            <a:br>
              <a:rPr lang="en-GB" dirty="0" smtClean="0"/>
            </a:br>
            <a:r>
              <a:rPr lang="en-GB" dirty="0" smtClean="0"/>
              <a:t>Date :</a:t>
            </a:r>
            <a:br>
              <a:rPr lang="en-GB" dirty="0" smtClean="0"/>
            </a:br>
            <a:r>
              <a:rPr lang="en-GB" dirty="0" smtClean="0"/>
              <a:t>Journal :</a:t>
            </a:r>
            <a:br>
              <a:rPr lang="en-GB" dirty="0" smtClean="0"/>
            </a:br>
            <a:endParaRPr lang="en-GB" dirty="0"/>
          </a:p>
        </p:txBody>
      </p:sp>
      <p:sp>
        <p:nvSpPr>
          <p:cNvPr id="4" name="Title 3"/>
          <p:cNvSpPr>
            <a:spLocks noGrp="1"/>
          </p:cNvSpPr>
          <p:nvPr>
            <p:ph type="ctrTitle"/>
          </p:nvPr>
        </p:nvSpPr>
        <p:spPr>
          <a:xfrm>
            <a:off x="4859338" y="549275"/>
            <a:ext cx="3022600" cy="1060450"/>
          </a:xfrm>
        </p:spPr>
        <p:txBody>
          <a:bodyPr/>
          <a:lstStyle/>
          <a:p>
            <a:pPr fontAlgn="auto">
              <a:spcAft>
                <a:spcPts val="0"/>
              </a:spcAft>
              <a:defRPr/>
            </a:pPr>
            <a:endParaRPr lang="en-GB" dirty="0"/>
          </a:p>
        </p:txBody>
      </p:sp>
      <p:pic>
        <p:nvPicPr>
          <p:cNvPr id="27653" name="Picture 4" descr="http://www.iconsdb.com/icons/download/black/text-file-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8363"/>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2771800" y="1916832"/>
            <a:ext cx="2376264" cy="2232248"/>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GB" sz="2400" dirty="0">
                <a:ln>
                  <a:solidFill>
                    <a:srgbClr val="FF0000"/>
                  </a:solidFill>
                </a:ln>
                <a:solidFill>
                  <a:srgbClr val="FF0000"/>
                </a:solidFill>
              </a:rPr>
              <a:t>Useful</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68313" y="549275"/>
            <a:ext cx="5616575" cy="561657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GB" dirty="0"/>
          </a:p>
        </p:txBody>
      </p:sp>
      <p:sp>
        <p:nvSpPr>
          <p:cNvPr id="5" name="Subtitle 4"/>
          <p:cNvSpPr>
            <a:spLocks noGrp="1"/>
          </p:cNvSpPr>
          <p:nvPr>
            <p:ph type="subTitle" idx="1"/>
          </p:nvPr>
        </p:nvSpPr>
        <p:spPr>
          <a:xfrm>
            <a:off x="3059113" y="2420938"/>
            <a:ext cx="1584325" cy="1871662"/>
          </a:xfrm>
        </p:spPr>
        <p:txBody>
          <a:bodyPr/>
          <a:lstStyle/>
          <a:p>
            <a:pPr algn="l" fontAlgn="auto">
              <a:buFont typeface="Arial" pitchFamily="34" charset="0"/>
              <a:buNone/>
              <a:defRPr/>
            </a:pPr>
            <a:r>
              <a:rPr lang="en-GB" dirty="0" smtClean="0"/>
              <a:t>Title :</a:t>
            </a:r>
            <a:br>
              <a:rPr lang="en-GB" dirty="0" smtClean="0"/>
            </a:br>
            <a:r>
              <a:rPr lang="en-GB" dirty="0" smtClean="0"/>
              <a:t>Authors :</a:t>
            </a:r>
            <a:br>
              <a:rPr lang="en-GB" dirty="0" smtClean="0"/>
            </a:br>
            <a:r>
              <a:rPr lang="en-GB" dirty="0" smtClean="0"/>
              <a:t>Date :</a:t>
            </a:r>
            <a:br>
              <a:rPr lang="en-GB" dirty="0" smtClean="0"/>
            </a:br>
            <a:r>
              <a:rPr lang="en-GB" dirty="0" smtClean="0"/>
              <a:t>Journal :</a:t>
            </a:r>
            <a:br>
              <a:rPr lang="en-GB" dirty="0" smtClean="0"/>
            </a:br>
            <a:endParaRPr lang="en-GB" dirty="0"/>
          </a:p>
        </p:txBody>
      </p:sp>
      <p:pic>
        <p:nvPicPr>
          <p:cNvPr id="1028" name="Picture 4" descr="http://www.iconsdb.com/icons/download/black/text-file-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8363"/>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4"/>
          <p:cNvSpPr txBox="1">
            <a:spLocks/>
          </p:cNvSpPr>
          <p:nvPr/>
        </p:nvSpPr>
        <p:spPr>
          <a:xfrm>
            <a:off x="1116013" y="981075"/>
            <a:ext cx="1584325" cy="1871663"/>
          </a:xfrm>
          <a:prstGeom prst="rect">
            <a:avLst/>
          </a:prstGeom>
        </p:spPr>
        <p:txBody>
          <a:bodyPr>
            <a:normAutofit/>
          </a:bodyPr>
          <a:lstStyle>
            <a:lvl1pPr marL="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2"/>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pPr algn="l" fontAlgn="auto">
              <a:defRPr/>
            </a:pPr>
            <a:r>
              <a:rPr lang="en-GB" dirty="0" smtClean="0"/>
              <a:t>Title :</a:t>
            </a:r>
            <a:br>
              <a:rPr lang="en-GB" dirty="0" smtClean="0"/>
            </a:br>
            <a:r>
              <a:rPr lang="en-GB" dirty="0" smtClean="0"/>
              <a:t>Authors :</a:t>
            </a:r>
            <a:br>
              <a:rPr lang="en-GB" dirty="0" smtClean="0"/>
            </a:br>
            <a:r>
              <a:rPr lang="en-GB" dirty="0" smtClean="0"/>
              <a:t>Date :</a:t>
            </a:r>
            <a:br>
              <a:rPr lang="en-GB" dirty="0" smtClean="0"/>
            </a:br>
            <a:r>
              <a:rPr lang="en-GB" dirty="0" smtClean="0"/>
              <a:t>Journal :</a:t>
            </a:r>
            <a:br>
              <a:rPr lang="en-GB" dirty="0" smtClean="0"/>
            </a:br>
            <a:endParaRPr lang="en-GB" dirty="0"/>
          </a:p>
        </p:txBody>
      </p:sp>
      <p:sp>
        <p:nvSpPr>
          <p:cNvPr id="10" name="Subtitle 4"/>
          <p:cNvSpPr txBox="1">
            <a:spLocks/>
          </p:cNvSpPr>
          <p:nvPr/>
        </p:nvSpPr>
        <p:spPr>
          <a:xfrm>
            <a:off x="1476375" y="3933825"/>
            <a:ext cx="1582738" cy="1871663"/>
          </a:xfrm>
          <a:prstGeom prst="rect">
            <a:avLst/>
          </a:prstGeom>
        </p:spPr>
        <p:txBody>
          <a:bodyPr>
            <a:normAutofit/>
          </a:bodyPr>
          <a:lstStyle>
            <a:lvl1pPr marL="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2"/>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pPr algn="l" fontAlgn="auto">
              <a:defRPr/>
            </a:pPr>
            <a:r>
              <a:rPr lang="en-GB" dirty="0" smtClean="0"/>
              <a:t>Title :</a:t>
            </a:r>
            <a:br>
              <a:rPr lang="en-GB" dirty="0" smtClean="0"/>
            </a:br>
            <a:r>
              <a:rPr lang="en-GB" dirty="0" smtClean="0"/>
              <a:t>Authors :</a:t>
            </a:r>
            <a:br>
              <a:rPr lang="en-GB" dirty="0" smtClean="0"/>
            </a:br>
            <a:r>
              <a:rPr lang="en-GB" dirty="0" smtClean="0"/>
              <a:t>Date :</a:t>
            </a:r>
            <a:br>
              <a:rPr lang="en-GB" dirty="0" smtClean="0"/>
            </a:br>
            <a:r>
              <a:rPr lang="en-GB" dirty="0" smtClean="0"/>
              <a:t>Journal :</a:t>
            </a:r>
            <a:br>
              <a:rPr lang="en-GB" dirty="0" smtClean="0"/>
            </a:br>
            <a:endParaRPr lang="en-GB" dirty="0"/>
          </a:p>
        </p:txBody>
      </p:sp>
      <p:sp>
        <p:nvSpPr>
          <p:cNvPr id="11" name="Subtitle 4"/>
          <p:cNvSpPr txBox="1">
            <a:spLocks/>
          </p:cNvSpPr>
          <p:nvPr/>
        </p:nvSpPr>
        <p:spPr>
          <a:xfrm>
            <a:off x="3851275" y="981075"/>
            <a:ext cx="1584325" cy="1871663"/>
          </a:xfrm>
          <a:prstGeom prst="rect">
            <a:avLst/>
          </a:prstGeom>
        </p:spPr>
        <p:txBody>
          <a:bodyPr>
            <a:normAutofit/>
          </a:bodyPr>
          <a:lstStyle>
            <a:lvl1pPr marL="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2"/>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pPr algn="l" fontAlgn="auto">
              <a:defRPr/>
            </a:pPr>
            <a:r>
              <a:rPr lang="en-GB" dirty="0" smtClean="0"/>
              <a:t>Title :</a:t>
            </a:r>
            <a:br>
              <a:rPr lang="en-GB" dirty="0" smtClean="0"/>
            </a:br>
            <a:r>
              <a:rPr lang="en-GB" dirty="0" smtClean="0"/>
              <a:t>Authors :</a:t>
            </a:r>
            <a:br>
              <a:rPr lang="en-GB" dirty="0" smtClean="0"/>
            </a:br>
            <a:r>
              <a:rPr lang="en-GB" dirty="0" smtClean="0"/>
              <a:t>Date :</a:t>
            </a:r>
            <a:br>
              <a:rPr lang="en-GB" dirty="0" smtClean="0"/>
            </a:br>
            <a:r>
              <a:rPr lang="en-GB" dirty="0" smtClean="0"/>
              <a:t>Journal :</a:t>
            </a:r>
            <a:br>
              <a:rPr lang="en-GB" dirty="0" smtClean="0"/>
            </a:br>
            <a:endParaRPr lang="en-GB" dirty="0"/>
          </a:p>
        </p:txBody>
      </p:sp>
      <p:sp>
        <p:nvSpPr>
          <p:cNvPr id="12" name="Subtitle 4"/>
          <p:cNvSpPr txBox="1">
            <a:spLocks/>
          </p:cNvSpPr>
          <p:nvPr/>
        </p:nvSpPr>
        <p:spPr>
          <a:xfrm>
            <a:off x="473075" y="2141538"/>
            <a:ext cx="1584325" cy="1873250"/>
          </a:xfrm>
          <a:prstGeom prst="rect">
            <a:avLst/>
          </a:prstGeom>
        </p:spPr>
        <p:txBody>
          <a:bodyPr>
            <a:normAutofit/>
          </a:bodyPr>
          <a:lstStyle>
            <a:lvl1pPr marL="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2"/>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pPr algn="l" fontAlgn="auto">
              <a:defRPr/>
            </a:pPr>
            <a:r>
              <a:rPr lang="en-GB" dirty="0" smtClean="0"/>
              <a:t>Title :</a:t>
            </a:r>
            <a:br>
              <a:rPr lang="en-GB" dirty="0" smtClean="0"/>
            </a:br>
            <a:r>
              <a:rPr lang="en-GB" dirty="0" smtClean="0"/>
              <a:t>Authors :</a:t>
            </a:r>
            <a:br>
              <a:rPr lang="en-GB" dirty="0" smtClean="0"/>
            </a:br>
            <a:r>
              <a:rPr lang="en-GB" dirty="0" smtClean="0"/>
              <a:t>Date :</a:t>
            </a:r>
            <a:br>
              <a:rPr lang="en-GB" dirty="0" smtClean="0"/>
            </a:br>
            <a:r>
              <a:rPr lang="en-GB" dirty="0" smtClean="0"/>
              <a:t>Journal :</a:t>
            </a:r>
            <a:br>
              <a:rPr lang="en-GB" dirty="0" smtClean="0"/>
            </a:br>
            <a:endParaRPr lang="en-GB" dirty="0"/>
          </a:p>
        </p:txBody>
      </p:sp>
      <p:sp>
        <p:nvSpPr>
          <p:cNvPr id="13" name="Subtitle 4"/>
          <p:cNvSpPr txBox="1">
            <a:spLocks/>
          </p:cNvSpPr>
          <p:nvPr/>
        </p:nvSpPr>
        <p:spPr>
          <a:xfrm>
            <a:off x="3492500" y="4014788"/>
            <a:ext cx="1584325" cy="1871662"/>
          </a:xfrm>
          <a:prstGeom prst="rect">
            <a:avLst/>
          </a:prstGeom>
        </p:spPr>
        <p:txBody>
          <a:bodyPr>
            <a:normAutofit/>
          </a:bodyPr>
          <a:lstStyle>
            <a:lvl1pPr marL="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2"/>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pPr algn="l" fontAlgn="auto">
              <a:defRPr/>
            </a:pPr>
            <a:r>
              <a:rPr lang="en-GB" dirty="0" smtClean="0"/>
              <a:t>Title :</a:t>
            </a:r>
            <a:br>
              <a:rPr lang="en-GB" dirty="0" smtClean="0"/>
            </a:br>
            <a:r>
              <a:rPr lang="en-GB" dirty="0" smtClean="0"/>
              <a:t>Authors :</a:t>
            </a:r>
            <a:br>
              <a:rPr lang="en-GB" dirty="0" smtClean="0"/>
            </a:br>
            <a:r>
              <a:rPr lang="en-GB" dirty="0" smtClean="0"/>
              <a:t>Date :</a:t>
            </a:r>
            <a:br>
              <a:rPr lang="en-GB" dirty="0" smtClean="0"/>
            </a:br>
            <a:r>
              <a:rPr lang="en-GB" dirty="0" smtClean="0"/>
              <a:t>Journal :</a:t>
            </a:r>
            <a:br>
              <a:rPr lang="en-GB" dirty="0" smtClean="0"/>
            </a:br>
            <a:endParaRPr lang="en-GB"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028"/>
                                        </p:tgtEl>
                                      </p:cBhvr>
                                    </p:animEffect>
                                    <p:set>
                                      <p:cBhvr>
                                        <p:cTn id="7" dur="1" fill="hold">
                                          <p:stCondLst>
                                            <p:cond delay="499"/>
                                          </p:stCondLst>
                                        </p:cTn>
                                        <p:tgtEl>
                                          <p:spTgt spid="102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200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19200" y="3886200"/>
            <a:ext cx="6400800" cy="766763"/>
          </a:xfrm>
        </p:spPr>
        <p:txBody>
          <a:bodyPr/>
          <a:lstStyle/>
          <a:p>
            <a:pPr fontAlgn="auto">
              <a:buFont typeface="Arial" pitchFamily="34" charset="0"/>
              <a:buNone/>
              <a:defRPr/>
            </a:pPr>
            <a:r>
              <a:rPr lang="en-GB" dirty="0" smtClean="0"/>
              <a:t>The central place for holding and providing research outputs</a:t>
            </a:r>
            <a:endParaRPr lang="en-GB" dirty="0"/>
          </a:p>
        </p:txBody>
      </p:sp>
      <p:sp>
        <p:nvSpPr>
          <p:cNvPr id="4" name="Title 3"/>
          <p:cNvSpPr>
            <a:spLocks noGrp="1"/>
          </p:cNvSpPr>
          <p:nvPr>
            <p:ph type="ctrTitle"/>
          </p:nvPr>
        </p:nvSpPr>
        <p:spPr>
          <a:xfrm>
            <a:off x="685800" y="2008188"/>
            <a:ext cx="7772400" cy="1470025"/>
          </a:xfrm>
        </p:spPr>
        <p:txBody>
          <a:bodyPr/>
          <a:lstStyle/>
          <a:p>
            <a:pPr fontAlgn="auto">
              <a:spcAft>
                <a:spcPts val="0"/>
              </a:spcAft>
              <a:defRPr/>
            </a:pPr>
            <a:r>
              <a:rPr lang="en-GB" dirty="0" smtClean="0"/>
              <a:t>The publication store</a:t>
            </a:r>
            <a:endParaRPr lang="en-GB" dirty="0"/>
          </a:p>
        </p:txBody>
      </p:sp>
      <p:sp>
        <p:nvSpPr>
          <p:cNvPr id="6" name="Subtitle 4"/>
          <p:cNvSpPr txBox="1">
            <a:spLocks/>
          </p:cNvSpPr>
          <p:nvPr/>
        </p:nvSpPr>
        <p:spPr>
          <a:xfrm>
            <a:off x="1258888" y="4652963"/>
            <a:ext cx="6400800" cy="766762"/>
          </a:xfrm>
          <a:prstGeom prst="rect">
            <a:avLst/>
          </a:prstGeom>
        </p:spPr>
        <p:txBody>
          <a:bodyPr>
            <a:normAutofit/>
          </a:bodyPr>
          <a:lstStyle>
            <a:lvl1pPr marL="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2"/>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pPr fontAlgn="auto">
              <a:defRPr/>
            </a:pPr>
            <a:r>
              <a:rPr lang="en-GB" dirty="0" smtClean="0"/>
              <a:t>But still not very complete </a:t>
            </a:r>
            <a:endParaRPr lang="en-GB" dirty="0"/>
          </a:p>
        </p:txBody>
      </p:sp>
      <p:sp>
        <p:nvSpPr>
          <p:cNvPr id="7" name="Subtitle 4"/>
          <p:cNvSpPr txBox="1">
            <a:spLocks/>
          </p:cNvSpPr>
          <p:nvPr/>
        </p:nvSpPr>
        <p:spPr>
          <a:xfrm>
            <a:off x="1238250" y="5157788"/>
            <a:ext cx="6400800" cy="766762"/>
          </a:xfrm>
          <a:prstGeom prst="rect">
            <a:avLst/>
          </a:prstGeom>
        </p:spPr>
        <p:txBody>
          <a:bodyPr>
            <a:normAutofit/>
          </a:bodyPr>
          <a:lstStyle>
            <a:lvl1pPr marL="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2"/>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pPr fontAlgn="auto">
              <a:defRPr/>
            </a:pPr>
            <a:r>
              <a:rPr lang="en-GB" dirty="0" smtClean="0"/>
              <a:t>But by how much?</a:t>
            </a:r>
            <a:endParaRPr lang="en-GB"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6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572000" y="3068638"/>
            <a:ext cx="4103688" cy="3459162"/>
          </a:xfrm>
        </p:spPr>
        <p:txBody>
          <a:bodyPr/>
          <a:lstStyle/>
          <a:p>
            <a:pPr fontAlgn="auto">
              <a:buFont typeface="Arial" pitchFamily="34" charset="0"/>
              <a:buNone/>
              <a:defRPr/>
            </a:pPr>
            <a:r>
              <a:rPr lang="en-GB" dirty="0" err="1"/>
              <a:t>Salo</a:t>
            </a:r>
            <a:r>
              <a:rPr lang="en-GB" dirty="0"/>
              <a:t>, Dorothea. "Innkeeper at the Roach Motel." Library Trends 57:2 (Fall 2008).</a:t>
            </a:r>
            <a:endParaRPr lang="en-US" dirty="0" smtClean="0"/>
          </a:p>
          <a:p>
            <a:pPr fontAlgn="auto">
              <a:buFont typeface="Arial" pitchFamily="34" charset="0"/>
              <a:buNone/>
              <a:defRPr/>
            </a:pPr>
            <a:endParaRPr lang="en-US" dirty="0" smtClean="0"/>
          </a:p>
          <a:p>
            <a:pPr fontAlgn="auto">
              <a:buFont typeface="Arial" pitchFamily="34" charset="0"/>
              <a:buNone/>
              <a:defRPr/>
            </a:pPr>
            <a:r>
              <a:rPr lang="en-US" sz="1100" dirty="0" smtClean="0"/>
              <a:t>http</a:t>
            </a:r>
            <a:r>
              <a:rPr lang="en-US" sz="1100" dirty="0"/>
              <a:t>://minds.wisconsin.edu/handle/1793/22088</a:t>
            </a:r>
          </a:p>
        </p:txBody>
      </p:sp>
      <p:pic>
        <p:nvPicPr>
          <p:cNvPr id="3072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588"/>
            <a:ext cx="42846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fontAlgn="auto">
              <a:buFont typeface="Arial" pitchFamily="34" charset="0"/>
              <a:buNone/>
              <a:defRPr/>
            </a:pPr>
            <a:endParaRPr lang="en-GB"/>
          </a:p>
        </p:txBody>
      </p:sp>
      <p:sp>
        <p:nvSpPr>
          <p:cNvPr id="4" name="Title 3"/>
          <p:cNvSpPr>
            <a:spLocks noGrp="1"/>
          </p:cNvSpPr>
          <p:nvPr>
            <p:ph type="ctrTitle"/>
          </p:nvPr>
        </p:nvSpPr>
        <p:spPr>
          <a:xfrm>
            <a:off x="685800" y="2008188"/>
            <a:ext cx="7772400" cy="1470025"/>
          </a:xfrm>
        </p:spPr>
        <p:txBody>
          <a:bodyPr/>
          <a:lstStyle/>
          <a:p>
            <a:pPr fontAlgn="auto">
              <a:spcAft>
                <a:spcPts val="0"/>
              </a:spcAft>
              <a:defRPr/>
            </a:pPr>
            <a:r>
              <a:rPr lang="en-GB" dirty="0" smtClean="0"/>
              <a:t>Chapter three : the haves and the have </a:t>
            </a:r>
            <a:r>
              <a:rPr lang="en-GB" dirty="0" err="1" smtClean="0"/>
              <a:t>nots</a:t>
            </a:r>
            <a:endParaRPr lang="en-GB"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200150" y="1196975"/>
            <a:ext cx="6400800" cy="1127125"/>
          </a:xfrm>
        </p:spPr>
        <p:txBody>
          <a:bodyPr/>
          <a:lstStyle/>
          <a:p>
            <a:pPr fontAlgn="auto">
              <a:buFont typeface="Arial" pitchFamily="34" charset="0"/>
              <a:buNone/>
              <a:defRPr/>
            </a:pPr>
            <a:r>
              <a:rPr lang="en-GB" sz="1600" dirty="0" smtClean="0"/>
              <a:t>What; that name; how; software; beginnings; early problems</a:t>
            </a:r>
            <a:r>
              <a:rPr lang="en-GB" dirty="0" smtClean="0"/>
              <a:t/>
            </a:r>
            <a:br>
              <a:rPr lang="en-GB" dirty="0" smtClean="0"/>
            </a:br>
            <a:endParaRPr lang="en-GB" dirty="0"/>
          </a:p>
        </p:txBody>
      </p:sp>
      <p:sp>
        <p:nvSpPr>
          <p:cNvPr id="4" name="Title 3"/>
          <p:cNvSpPr>
            <a:spLocks noGrp="1"/>
          </p:cNvSpPr>
          <p:nvPr>
            <p:ph type="ctrTitle"/>
          </p:nvPr>
        </p:nvSpPr>
        <p:spPr>
          <a:xfrm>
            <a:off x="684213" y="404813"/>
            <a:ext cx="7772400" cy="1152525"/>
          </a:xfrm>
        </p:spPr>
        <p:txBody>
          <a:bodyPr/>
          <a:lstStyle/>
          <a:p>
            <a:pPr fontAlgn="auto">
              <a:spcAft>
                <a:spcPts val="0"/>
              </a:spcAft>
              <a:defRPr/>
            </a:pPr>
            <a:r>
              <a:rPr lang="en-GB" sz="2400" dirty="0" smtClean="0"/>
              <a:t>Chapter one : A brief history of the institutional repository</a:t>
            </a:r>
            <a:endParaRPr lang="en-GB"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5438775"/>
            <a:ext cx="230505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p:cNvSpPr txBox="1">
            <a:spLocks/>
          </p:cNvSpPr>
          <p:nvPr/>
        </p:nvSpPr>
        <p:spPr>
          <a:xfrm>
            <a:off x="514350" y="1628775"/>
            <a:ext cx="7772400" cy="1152525"/>
          </a:xfrm>
          <a:prstGeom prst="rect">
            <a:avLst/>
          </a:prstGeom>
        </p:spPr>
        <p:txBody>
          <a:bodyPr/>
          <a:lstStyle>
            <a:lvl1pPr algn="ctr" defTabSz="914400" rtl="0" eaLnBrk="1" latinLnBrk="0" hangingPunct="1">
              <a:spcBef>
                <a:spcPct val="0"/>
              </a:spcBef>
              <a:buNone/>
              <a:defRPr sz="32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GB" sz="2400" dirty="0" smtClean="0"/>
              <a:t>Chapter two : the publication store</a:t>
            </a:r>
            <a:endParaRPr lang="en-GB" sz="2400" dirty="0"/>
          </a:p>
        </p:txBody>
      </p:sp>
      <p:sp>
        <p:nvSpPr>
          <p:cNvPr id="8" name="Title 3"/>
          <p:cNvSpPr txBox="1">
            <a:spLocks/>
          </p:cNvSpPr>
          <p:nvPr/>
        </p:nvSpPr>
        <p:spPr>
          <a:xfrm>
            <a:off x="523875" y="2205038"/>
            <a:ext cx="7772400" cy="1470025"/>
          </a:xfrm>
          <a:prstGeom prst="rect">
            <a:avLst/>
          </a:prstGeom>
        </p:spPr>
        <p:txBody>
          <a:bodyPr/>
          <a:lstStyle>
            <a:lvl1pPr algn="ctr" defTabSz="914400" rtl="0" eaLnBrk="1" latinLnBrk="0" hangingPunct="1">
              <a:spcBef>
                <a:spcPct val="0"/>
              </a:spcBef>
              <a:buNone/>
              <a:defRPr sz="32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GB" sz="2400" dirty="0" smtClean="0"/>
              <a:t>Chapter three : the haves and the have </a:t>
            </a:r>
            <a:r>
              <a:rPr lang="en-GB" sz="2400" dirty="0" err="1" smtClean="0"/>
              <a:t>nots</a:t>
            </a:r>
            <a:endParaRPr lang="en-GB" sz="2400" dirty="0"/>
          </a:p>
        </p:txBody>
      </p:sp>
      <p:sp>
        <p:nvSpPr>
          <p:cNvPr id="9" name="Title 3"/>
          <p:cNvSpPr txBox="1">
            <a:spLocks/>
          </p:cNvSpPr>
          <p:nvPr/>
        </p:nvSpPr>
        <p:spPr>
          <a:xfrm>
            <a:off x="514350" y="2808288"/>
            <a:ext cx="7772400" cy="1470025"/>
          </a:xfrm>
          <a:prstGeom prst="rect">
            <a:avLst/>
          </a:prstGeom>
        </p:spPr>
        <p:txBody>
          <a:bodyPr/>
          <a:lstStyle>
            <a:lvl1pPr algn="ctr" defTabSz="914400" rtl="0" eaLnBrk="1" latinLnBrk="0" hangingPunct="1">
              <a:spcBef>
                <a:spcPct val="0"/>
              </a:spcBef>
              <a:buNone/>
              <a:defRPr sz="32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GB" sz="2400" dirty="0" smtClean="0"/>
              <a:t>Chapter four: funders, mandates and compliance</a:t>
            </a:r>
            <a:endParaRPr lang="en-GB" sz="2400" dirty="0"/>
          </a:p>
        </p:txBody>
      </p:sp>
      <p:sp>
        <p:nvSpPr>
          <p:cNvPr id="10" name="Content Placeholder 2"/>
          <p:cNvSpPr txBox="1">
            <a:spLocks/>
          </p:cNvSpPr>
          <p:nvPr/>
        </p:nvSpPr>
        <p:spPr>
          <a:xfrm>
            <a:off x="827088" y="3644900"/>
            <a:ext cx="6764337" cy="1127125"/>
          </a:xfrm>
          <a:prstGeom prst="rect">
            <a:avLst/>
          </a:prstGeom>
        </p:spPr>
        <p:txBody>
          <a:bodyPr>
            <a:normAutofit/>
          </a:bodyPr>
          <a:lstStyle>
            <a:lvl1pPr marL="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2"/>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pPr fontAlgn="auto">
              <a:defRPr/>
            </a:pPr>
            <a:r>
              <a:rPr lang="en-GB" sz="1600" dirty="0" smtClean="0"/>
              <a:t>RCUK, Horizon 2020, Wellcome/COAF, Post-2104 REF; data; the challenges</a:t>
            </a:r>
            <a:r>
              <a:rPr lang="en-GB" dirty="0" smtClean="0"/>
              <a:t/>
            </a:r>
            <a:br>
              <a:rPr lang="en-GB" dirty="0" smtClean="0"/>
            </a:br>
            <a:endParaRPr lang="en-GB" dirty="0"/>
          </a:p>
        </p:txBody>
      </p:sp>
      <p:sp>
        <p:nvSpPr>
          <p:cNvPr id="11" name="Title 3"/>
          <p:cNvSpPr txBox="1">
            <a:spLocks/>
          </p:cNvSpPr>
          <p:nvPr/>
        </p:nvSpPr>
        <p:spPr>
          <a:xfrm>
            <a:off x="514350" y="4306888"/>
            <a:ext cx="7772400" cy="1470025"/>
          </a:xfrm>
          <a:prstGeom prst="rect">
            <a:avLst/>
          </a:prstGeom>
        </p:spPr>
        <p:txBody>
          <a:bodyPr/>
          <a:lstStyle>
            <a:lvl1pPr algn="ctr" defTabSz="914400" rtl="0" eaLnBrk="1" latinLnBrk="0" hangingPunct="1">
              <a:spcBef>
                <a:spcPct val="0"/>
              </a:spcBef>
              <a:buNone/>
              <a:defRPr sz="32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GB" sz="2400" dirty="0" smtClean="0"/>
              <a:t>Chapter five: </a:t>
            </a:r>
            <a:r>
              <a:rPr lang="en-GB" sz="2400" dirty="0"/>
              <a:t>help on the horizon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2000"/>
                                  </p:stCondLst>
                                  <p:childTnLst>
                                    <p:animEffect transition="out" filter="fade">
                                      <p:cBhvr>
                                        <p:cTn id="6" dur="3250"/>
                                        <p:tgtEl>
                                          <p:spTgt spid="5"/>
                                        </p:tgtEl>
                                      </p:cBhvr>
                                    </p:animEffect>
                                    <p:set>
                                      <p:cBhvr>
                                        <p:cTn id="7" dur="1" fill="hold">
                                          <p:stCondLst>
                                            <p:cond delay="3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The </a:t>
            </a:r>
            <a:r>
              <a:rPr lang="en-US" dirty="0" err="1" smtClean="0"/>
              <a:t>cris</a:t>
            </a:r>
            <a:endParaRPr lang="en-US" dirty="0"/>
          </a:p>
        </p:txBody>
      </p:sp>
      <p:pic>
        <p:nvPicPr>
          <p:cNvPr id="3277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125538"/>
            <a:ext cx="6931025"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609600" y="692150"/>
            <a:ext cx="3733800" cy="5022850"/>
          </a:xfrm>
        </p:spPr>
        <p:txBody>
          <a:bodyPr/>
          <a:lstStyle/>
          <a:p>
            <a:pPr marL="0" indent="0" fontAlgn="auto">
              <a:buFont typeface="Arial" pitchFamily="34" charset="0"/>
              <a:buNone/>
              <a:defRPr/>
            </a:pPr>
            <a:r>
              <a:rPr lang="en-US" b="1" dirty="0" smtClean="0"/>
              <a:t>The Haves</a:t>
            </a:r>
          </a:p>
          <a:p>
            <a:pPr marL="0" indent="0" fontAlgn="auto">
              <a:buFont typeface="Arial" pitchFamily="34" charset="0"/>
              <a:buNone/>
              <a:defRPr/>
            </a:pPr>
            <a:r>
              <a:rPr lang="en-US" dirty="0" smtClean="0"/>
              <a:t>A CRIS and other systems which manage publications and research.</a:t>
            </a:r>
          </a:p>
          <a:p>
            <a:pPr marL="0" indent="0" fontAlgn="auto">
              <a:buFont typeface="Arial" pitchFamily="34" charset="0"/>
              <a:buNone/>
              <a:defRPr/>
            </a:pPr>
            <a:r>
              <a:rPr lang="en-US" dirty="0" smtClean="0"/>
              <a:t>Will choose the most appropriate system for storing information. </a:t>
            </a:r>
          </a:p>
          <a:p>
            <a:pPr marL="0" indent="0" fontAlgn="auto">
              <a:buFont typeface="Arial" pitchFamily="34" charset="0"/>
              <a:buNone/>
              <a:defRPr/>
            </a:pPr>
            <a:r>
              <a:rPr lang="en-US" dirty="0" smtClean="0"/>
              <a:t>Other systems often already link outputs to projects, departments and people.</a:t>
            </a:r>
          </a:p>
          <a:p>
            <a:pPr marL="0" indent="0" fontAlgn="auto">
              <a:buFont typeface="Arial" pitchFamily="34" charset="0"/>
              <a:buNone/>
              <a:defRPr/>
            </a:pPr>
            <a:r>
              <a:rPr lang="en-US" dirty="0" smtClean="0"/>
              <a:t>CRIS often provide easy way to add research (harvesting from </a:t>
            </a:r>
            <a:r>
              <a:rPr lang="en-US" dirty="0" err="1" smtClean="0"/>
              <a:t>WoS</a:t>
            </a:r>
            <a:r>
              <a:rPr lang="en-US" dirty="0" smtClean="0"/>
              <a:t> and Scopus) </a:t>
            </a:r>
          </a:p>
          <a:p>
            <a:pPr marL="0" indent="0" fontAlgn="auto">
              <a:buFont typeface="Arial" pitchFamily="34" charset="0"/>
              <a:buNone/>
              <a:defRPr/>
            </a:pPr>
            <a:endParaRPr lang="en-US" dirty="0"/>
          </a:p>
          <a:p>
            <a:pPr marL="0" indent="0" fontAlgn="auto">
              <a:buFont typeface="Arial" pitchFamily="34" charset="0"/>
              <a:buNone/>
              <a:defRPr/>
            </a:pPr>
            <a:r>
              <a:rPr lang="en-US" dirty="0" smtClean="0"/>
              <a:t>Feed in to the IR</a:t>
            </a:r>
          </a:p>
          <a:p>
            <a:pPr marL="0" indent="0" fontAlgn="auto">
              <a:buFont typeface="Arial" pitchFamily="34" charset="0"/>
              <a:buNone/>
              <a:defRPr/>
            </a:pPr>
            <a:endParaRPr lang="en-US" dirty="0" smtClean="0"/>
          </a:p>
          <a:p>
            <a:pPr fontAlgn="auto">
              <a:buFont typeface="Arial" pitchFamily="34" charset="0"/>
              <a:buChar char="•"/>
              <a:defRPr/>
            </a:pPr>
            <a:endParaRPr lang="en-US" dirty="0"/>
          </a:p>
        </p:txBody>
      </p:sp>
      <p:sp>
        <p:nvSpPr>
          <p:cNvPr id="6" name="Content Placeholder 5"/>
          <p:cNvSpPr>
            <a:spLocks noGrp="1"/>
          </p:cNvSpPr>
          <p:nvPr>
            <p:ph sz="quarter" idx="14"/>
          </p:nvPr>
        </p:nvSpPr>
        <p:spPr>
          <a:xfrm>
            <a:off x="4800600" y="692150"/>
            <a:ext cx="3733800" cy="5022850"/>
          </a:xfrm>
        </p:spPr>
        <p:txBody>
          <a:bodyPr/>
          <a:lstStyle/>
          <a:p>
            <a:pPr marL="0" indent="0" fontAlgn="auto">
              <a:buFont typeface="Arial" pitchFamily="34" charset="0"/>
              <a:buNone/>
              <a:defRPr/>
            </a:pPr>
            <a:r>
              <a:rPr lang="en-US" b="1" dirty="0" smtClean="0"/>
              <a:t>Have </a:t>
            </a:r>
            <a:r>
              <a:rPr lang="en-US" b="1" dirty="0" err="1" smtClean="0"/>
              <a:t>Nots</a:t>
            </a:r>
            <a:endParaRPr lang="en-US" b="1" dirty="0" smtClean="0"/>
          </a:p>
          <a:p>
            <a:pPr marL="0" indent="0" fontAlgn="auto">
              <a:buFont typeface="Arial" pitchFamily="34" charset="0"/>
              <a:buNone/>
              <a:defRPr/>
            </a:pPr>
            <a:r>
              <a:rPr lang="en-US" dirty="0" smtClean="0"/>
              <a:t>Only the IR for holding research outputs.</a:t>
            </a:r>
          </a:p>
          <a:p>
            <a:pPr marL="0" indent="0" fontAlgn="auto">
              <a:buFont typeface="Arial" pitchFamily="34" charset="0"/>
              <a:buNone/>
              <a:defRPr/>
            </a:pPr>
            <a:r>
              <a:rPr lang="en-US" dirty="0" smtClean="0"/>
              <a:t>Need the IR to adapt to meet all metadata and process needs around publications. REF, Funders. </a:t>
            </a:r>
          </a:p>
          <a:p>
            <a:pPr marL="0" indent="0" fontAlgn="auto">
              <a:buFont typeface="Arial" pitchFamily="34" charset="0"/>
              <a:buNone/>
              <a:defRPr/>
            </a:pPr>
            <a:r>
              <a:rPr lang="en-US" dirty="0" smtClean="0"/>
              <a:t>Need to link outputs to funded projects. </a:t>
            </a:r>
          </a:p>
          <a:p>
            <a:pPr marL="0" indent="0" fontAlgn="auto">
              <a:buFont typeface="Arial" pitchFamily="34" charset="0"/>
              <a:buNone/>
              <a:defRPr/>
            </a:pPr>
            <a:r>
              <a:rPr lang="en-US" dirty="0" smtClean="0"/>
              <a:t>IR needs to do things it was not designed to do.</a:t>
            </a:r>
            <a:endParaRPr lang="en-US" dirty="0"/>
          </a:p>
          <a:p>
            <a:pPr marL="0" indent="0" fontAlgn="auto">
              <a:buFont typeface="Arial" pitchFamily="34" charset="0"/>
              <a:buNone/>
              <a:defRPr/>
            </a:pPr>
            <a:endParaRPr lang="en-US" dirty="0"/>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008188"/>
            <a:ext cx="7772400" cy="1470025"/>
          </a:xfrm>
        </p:spPr>
        <p:txBody>
          <a:bodyPr/>
          <a:lstStyle/>
          <a:p>
            <a:pPr fontAlgn="auto">
              <a:spcAft>
                <a:spcPts val="0"/>
              </a:spcAft>
              <a:defRPr/>
            </a:pPr>
            <a:r>
              <a:rPr lang="en-GB" dirty="0" smtClean="0"/>
              <a:t>Chapter four: funders, mandates and compliance</a:t>
            </a:r>
            <a:endParaRPr lang="en-GB" dirty="0"/>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The finch report</a:t>
            </a:r>
            <a:endParaRPr lang="en-GB" dirty="0"/>
          </a:p>
        </p:txBody>
      </p:sp>
      <p:sp>
        <p:nvSpPr>
          <p:cNvPr id="3" name="Content Placeholder 2"/>
          <p:cNvSpPr>
            <a:spLocks noGrp="1"/>
          </p:cNvSpPr>
          <p:nvPr>
            <p:ph sz="quarter" idx="13"/>
          </p:nvPr>
        </p:nvSpPr>
        <p:spPr/>
        <p:txBody>
          <a:bodyPr/>
          <a:lstStyle/>
          <a:p>
            <a:pPr marL="0" indent="0" fontAlgn="auto">
              <a:buFont typeface="Arial" pitchFamily="34" charset="0"/>
              <a:buNone/>
              <a:defRPr/>
            </a:pPr>
            <a:r>
              <a:rPr lang="en-GB" b="1" dirty="0" smtClean="0"/>
              <a:t>“The </a:t>
            </a:r>
            <a:r>
              <a:rPr lang="en-GB" b="1" dirty="0"/>
              <a:t>'Finch' report</a:t>
            </a:r>
            <a:r>
              <a:rPr lang="en-GB" dirty="0"/>
              <a:t> - Dame Janet Finch chaired an independent working group on open access. The group's report, published in June 2012, supported the case for open access publishing through a balanced programme of action.</a:t>
            </a:r>
          </a:p>
          <a:p>
            <a:pPr marL="0" indent="0" fontAlgn="auto">
              <a:buFont typeface="Arial" pitchFamily="34" charset="0"/>
              <a:buNone/>
              <a:defRPr/>
            </a:pPr>
            <a:r>
              <a:rPr lang="en-GB" dirty="0"/>
              <a:t>The report recognised the need for different channels to communicate research results, but recommended support for the 'gold' route in particular</a:t>
            </a:r>
            <a:r>
              <a:rPr lang="en-GB" dirty="0" smtClean="0"/>
              <a:t>.”</a:t>
            </a:r>
            <a:endParaRPr lang="en-GB" dirty="0"/>
          </a:p>
          <a:p>
            <a:pPr marL="0" indent="0" algn="r" fontAlgn="auto">
              <a:buFont typeface="Arial" pitchFamily="34" charset="0"/>
              <a:buNone/>
              <a:defRPr/>
            </a:pPr>
            <a:r>
              <a:rPr lang="en-GB" dirty="0"/>
              <a:t/>
            </a:r>
            <a:br>
              <a:rPr lang="en-GB" dirty="0"/>
            </a:br>
            <a:r>
              <a:rPr lang="en-GB" sz="1600" dirty="0">
                <a:hlinkClick r:id="rId2"/>
              </a:rPr>
              <a:t>http://www.hefce.ac.uk/whatwedo/rsrch/rinfrastruct/oa/oa/</a:t>
            </a:r>
            <a:endParaRPr lang="en-GB" sz="1600" dirty="0"/>
          </a:p>
          <a:p>
            <a:pPr marL="0" indent="0" fontAlgn="auto">
              <a:buFont typeface="Arial" pitchFamily="34" charset="0"/>
              <a:buNone/>
              <a:defRPr/>
            </a:pPr>
            <a:endParaRPr lang="en-GB" dirty="0"/>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The finch report</a:t>
            </a:r>
            <a:endParaRPr lang="en-GB" dirty="0"/>
          </a:p>
        </p:txBody>
      </p:sp>
      <p:sp>
        <p:nvSpPr>
          <p:cNvPr id="3" name="Content Placeholder 2"/>
          <p:cNvSpPr>
            <a:spLocks noGrp="1"/>
          </p:cNvSpPr>
          <p:nvPr>
            <p:ph sz="quarter" idx="13"/>
          </p:nvPr>
        </p:nvSpPr>
        <p:spPr/>
        <p:txBody>
          <a:bodyPr/>
          <a:lstStyle/>
          <a:p>
            <a:pPr marL="0" indent="0" fontAlgn="auto">
              <a:buFont typeface="Arial" pitchFamily="34" charset="0"/>
              <a:buNone/>
              <a:defRPr/>
            </a:pPr>
            <a:r>
              <a:rPr lang="en-GB" b="1" dirty="0" smtClean="0"/>
              <a:t>“Government</a:t>
            </a:r>
            <a:r>
              <a:rPr lang="en-GB" dirty="0" smtClean="0"/>
              <a:t> </a:t>
            </a:r>
            <a:r>
              <a:rPr lang="en-GB" dirty="0"/>
              <a:t>- The Government accepted all recommendations in the Finch report. In its formal response it has asked the four UK higher education funding bodies and the Research Councils to put the recommendations into practice by working with universities, the research and publishing communities. </a:t>
            </a:r>
            <a:r>
              <a:rPr lang="en-GB" dirty="0" smtClean="0"/>
              <a:t>“</a:t>
            </a:r>
          </a:p>
          <a:p>
            <a:pPr marL="0" indent="0" algn="r" fontAlgn="auto">
              <a:buFont typeface="Arial" pitchFamily="34" charset="0"/>
              <a:buNone/>
              <a:defRPr/>
            </a:pPr>
            <a:r>
              <a:rPr lang="en-GB" dirty="0"/>
              <a:t/>
            </a:r>
            <a:br>
              <a:rPr lang="en-GB" dirty="0"/>
            </a:br>
            <a:r>
              <a:rPr lang="en-GB" sz="1200" dirty="0">
                <a:hlinkClick r:id="rId2"/>
              </a:rPr>
              <a:t>http://www.hefce.ac.uk/whatwedo/rsrch/rinfrastruct/oa/oa/</a:t>
            </a:r>
            <a:endParaRPr lang="en-GB" sz="1200" dirty="0"/>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Implementing </a:t>
            </a:r>
            <a:r>
              <a:rPr lang="en-GB" dirty="0" err="1" smtClean="0"/>
              <a:t>rcuk</a:t>
            </a:r>
            <a:r>
              <a:rPr lang="en-GB" dirty="0" smtClean="0"/>
              <a:t> </a:t>
            </a:r>
            <a:r>
              <a:rPr lang="en-GB" dirty="0" err="1" smtClean="0"/>
              <a:t>oa</a:t>
            </a:r>
            <a:r>
              <a:rPr lang="en-GB" dirty="0" smtClean="0"/>
              <a:t> policy</a:t>
            </a:r>
            <a:endParaRPr lang="en-GB" dirty="0"/>
          </a:p>
        </p:txBody>
      </p:sp>
      <p:sp>
        <p:nvSpPr>
          <p:cNvPr id="3" name="Content Placeholder 2"/>
          <p:cNvSpPr>
            <a:spLocks noGrp="1"/>
          </p:cNvSpPr>
          <p:nvPr>
            <p:ph sz="quarter" idx="13"/>
          </p:nvPr>
        </p:nvSpPr>
        <p:spPr/>
        <p:txBody>
          <a:bodyPr/>
          <a:lstStyle/>
          <a:p>
            <a:pPr fontAlgn="auto">
              <a:buFont typeface="Arial" pitchFamily="34" charset="0"/>
              <a:buChar char="•"/>
              <a:defRPr/>
            </a:pPr>
            <a:r>
              <a:rPr lang="en-GB" dirty="0"/>
              <a:t>How to turn RCUK policy into a University Policy and procedure?</a:t>
            </a:r>
          </a:p>
          <a:p>
            <a:pPr fontAlgn="auto">
              <a:buFont typeface="Arial" pitchFamily="34" charset="0"/>
              <a:buChar char="•"/>
              <a:defRPr/>
            </a:pPr>
            <a:r>
              <a:rPr lang="en-GB" dirty="0"/>
              <a:t>How to allocate the funds? (if </a:t>
            </a:r>
            <a:r>
              <a:rPr lang="en-GB" dirty="0" smtClean="0"/>
              <a:t>any)</a:t>
            </a:r>
            <a:endParaRPr lang="en-GB" dirty="0"/>
          </a:p>
          <a:p>
            <a:pPr fontAlgn="auto">
              <a:buFont typeface="Arial" pitchFamily="34" charset="0"/>
              <a:buChar char="•"/>
              <a:defRPr/>
            </a:pPr>
            <a:r>
              <a:rPr lang="en-GB" dirty="0"/>
              <a:t>How to track and monitor, in particular so we can report our compliance back?</a:t>
            </a:r>
          </a:p>
          <a:p>
            <a:pPr fontAlgn="auto">
              <a:buFont typeface="Arial" pitchFamily="34" charset="0"/>
              <a:buChar char="•"/>
              <a:defRPr/>
            </a:pPr>
            <a:r>
              <a:rPr lang="en-GB" dirty="0"/>
              <a:t>And how to disseminate all those to </a:t>
            </a:r>
            <a:r>
              <a:rPr lang="en-GB" dirty="0" smtClean="0"/>
              <a:t>researchers?</a:t>
            </a:r>
          </a:p>
          <a:p>
            <a:pPr fontAlgn="auto">
              <a:buFont typeface="Arial" pitchFamily="34" charset="0"/>
              <a:buChar char="•"/>
              <a:defRPr/>
            </a:pPr>
            <a:r>
              <a:rPr lang="en-GB" dirty="0" smtClean="0"/>
              <a:t>Who allocates? Who authorises? Who checks? Who reports? Who disseminates? Who supports? (who decides all these?)</a:t>
            </a:r>
          </a:p>
          <a:p>
            <a:pPr fontAlgn="auto">
              <a:buFont typeface="Arial" pitchFamily="34" charset="0"/>
              <a:buChar char="•"/>
              <a:defRPr/>
            </a:pPr>
            <a:r>
              <a:rPr lang="en-GB" dirty="0" smtClean="0"/>
              <a:t>What data to collect, and where to store it?</a:t>
            </a:r>
            <a:endParaRPr lang="en-GB" dirty="0"/>
          </a:p>
          <a:p>
            <a:pPr marL="0" indent="0" fontAlgn="auto">
              <a:buFont typeface="Arial" pitchFamily="34" charset="0"/>
              <a:buNone/>
              <a:defRPr/>
            </a:pPr>
            <a:endParaRPr lang="en-GB" dirty="0"/>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GB"/>
          </a:p>
        </p:txBody>
      </p:sp>
      <p:sp>
        <p:nvSpPr>
          <p:cNvPr id="3" name="Content Placeholder 2"/>
          <p:cNvSpPr>
            <a:spLocks noGrp="1"/>
          </p:cNvSpPr>
          <p:nvPr>
            <p:ph sz="quarter" idx="13"/>
          </p:nvPr>
        </p:nvSpPr>
        <p:spPr/>
        <p:txBody>
          <a:bodyPr/>
          <a:lstStyle/>
          <a:p>
            <a:pPr fontAlgn="auto">
              <a:buFont typeface="Arial" pitchFamily="34" charset="0"/>
              <a:buChar char="•"/>
              <a:defRPr/>
            </a:pPr>
            <a:endParaRPr lang="en-GB"/>
          </a:p>
        </p:txBody>
      </p:sp>
      <p:pic>
        <p:nvPicPr>
          <p:cNvPr id="389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9144000" cy="6011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7" name="TextBox 3"/>
          <p:cNvSpPr txBox="1">
            <a:spLocks noChangeArrowheads="1"/>
          </p:cNvSpPr>
          <p:nvPr/>
        </p:nvSpPr>
        <p:spPr bwMode="auto">
          <a:xfrm>
            <a:off x="900113" y="6269038"/>
            <a:ext cx="7056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en-GB" altLang="en-US"/>
              <a:t>First attempt to map out the decision for green/gold</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fontAlgn="auto">
              <a:buFont typeface="Arial" pitchFamily="34" charset="0"/>
              <a:buNone/>
              <a:defRPr/>
            </a:pPr>
            <a:endParaRPr lang="en-GB"/>
          </a:p>
        </p:txBody>
      </p:sp>
      <p:sp>
        <p:nvSpPr>
          <p:cNvPr id="4" name="Title 3"/>
          <p:cNvSpPr>
            <a:spLocks noGrp="1"/>
          </p:cNvSpPr>
          <p:nvPr>
            <p:ph type="ctrTitle"/>
          </p:nvPr>
        </p:nvSpPr>
        <p:spPr>
          <a:xfrm>
            <a:off x="685800" y="2008188"/>
            <a:ext cx="7772400" cy="1470025"/>
          </a:xfrm>
        </p:spPr>
        <p:txBody>
          <a:bodyPr/>
          <a:lstStyle/>
          <a:p>
            <a:pPr fontAlgn="auto">
              <a:spcAft>
                <a:spcPts val="0"/>
              </a:spcAft>
              <a:defRPr/>
            </a:pPr>
            <a:endParaRPr lang="en-GB"/>
          </a:p>
        </p:txBody>
      </p:sp>
      <p:pic>
        <p:nvPicPr>
          <p:cNvPr id="3994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357313"/>
            <a:ext cx="74295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fontAlgn="auto">
              <a:buFont typeface="Arial" pitchFamily="34" charset="0"/>
              <a:buNone/>
              <a:defRPr/>
            </a:pPr>
            <a:endParaRPr lang="en-GB"/>
          </a:p>
        </p:txBody>
      </p:sp>
      <p:sp>
        <p:nvSpPr>
          <p:cNvPr id="4" name="Title 3"/>
          <p:cNvSpPr>
            <a:spLocks noGrp="1"/>
          </p:cNvSpPr>
          <p:nvPr>
            <p:ph type="ctrTitle"/>
          </p:nvPr>
        </p:nvSpPr>
        <p:spPr>
          <a:xfrm>
            <a:off x="685800" y="2008188"/>
            <a:ext cx="7772400" cy="1470025"/>
          </a:xfrm>
        </p:spPr>
        <p:txBody>
          <a:bodyPr/>
          <a:lstStyle/>
          <a:p>
            <a:pPr fontAlgn="auto">
              <a:spcAft>
                <a:spcPts val="0"/>
              </a:spcAft>
              <a:defRPr/>
            </a:pPr>
            <a:endParaRPr lang="en-GB"/>
          </a:p>
        </p:txBody>
      </p:sp>
      <p:pic>
        <p:nvPicPr>
          <p:cNvPr id="4096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2288" y="0"/>
            <a:ext cx="5559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71550" y="1700213"/>
            <a:ext cx="6769100" cy="4392612"/>
          </a:xfrm>
        </p:spPr>
        <p:txBody>
          <a:bodyPr>
            <a:normAutofit lnSpcReduction="10000"/>
          </a:bodyPr>
          <a:lstStyle/>
          <a:p>
            <a:pPr marL="285750" indent="-285750" algn="l" fontAlgn="auto">
              <a:buFont typeface="Arial" pitchFamily="34" charset="0"/>
              <a:buChar char="•"/>
              <a:defRPr/>
            </a:pPr>
            <a:r>
              <a:rPr lang="en-GB" dirty="0" smtClean="0"/>
              <a:t>The </a:t>
            </a:r>
            <a:r>
              <a:rPr lang="en-GB" dirty="0"/>
              <a:t>number of peer‐reviewed research papers arising from research council funded </a:t>
            </a:r>
            <a:r>
              <a:rPr lang="en-GB" dirty="0" smtClean="0"/>
              <a:t>research that </a:t>
            </a:r>
            <a:r>
              <a:rPr lang="en-GB" dirty="0"/>
              <a:t>have been published by researchers within that </a:t>
            </a:r>
            <a:r>
              <a:rPr lang="en-GB" dirty="0" smtClean="0"/>
              <a:t>institution.</a:t>
            </a:r>
          </a:p>
          <a:p>
            <a:pPr marL="285750" indent="-285750" algn="l" fontAlgn="auto">
              <a:buFont typeface="Arial" pitchFamily="34" charset="0"/>
              <a:buChar char="•"/>
              <a:defRPr/>
            </a:pPr>
            <a:r>
              <a:rPr lang="en-GB" dirty="0" smtClean="0"/>
              <a:t>Of </a:t>
            </a:r>
            <a:r>
              <a:rPr lang="en-GB" dirty="0"/>
              <a:t>these research council funded papers, the number that are compliant with the </a:t>
            </a:r>
            <a:r>
              <a:rPr lang="en-GB" dirty="0" smtClean="0"/>
              <a:t>RCUK policy </a:t>
            </a:r>
            <a:r>
              <a:rPr lang="en-GB" dirty="0"/>
              <a:t>on Open Access </a:t>
            </a:r>
            <a:r>
              <a:rPr lang="en-GB" dirty="0" smtClean="0"/>
              <a:t>by:</a:t>
            </a:r>
          </a:p>
          <a:p>
            <a:pPr marL="742950" lvl="1" indent="-285750" algn="l" fontAlgn="auto">
              <a:buFont typeface="Arial" pitchFamily="34" charset="0"/>
              <a:buChar char="•"/>
              <a:defRPr/>
            </a:pPr>
            <a:r>
              <a:rPr lang="en-GB" dirty="0" smtClean="0">
                <a:solidFill>
                  <a:srgbClr val="FFC000"/>
                </a:solidFill>
              </a:rPr>
              <a:t>a</a:t>
            </a:r>
            <a:r>
              <a:rPr lang="en-GB" dirty="0">
                <a:solidFill>
                  <a:srgbClr val="FFC000"/>
                </a:solidFill>
              </a:rPr>
              <a:t>. The gold </a:t>
            </a:r>
            <a:r>
              <a:rPr lang="en-GB" dirty="0" smtClean="0">
                <a:solidFill>
                  <a:srgbClr val="FFC000"/>
                </a:solidFill>
              </a:rPr>
              <a:t>route</a:t>
            </a:r>
          </a:p>
          <a:p>
            <a:pPr marL="742950" lvl="1" indent="-285750" algn="l" fontAlgn="auto">
              <a:buFont typeface="Arial" pitchFamily="34" charset="0"/>
              <a:buChar char="•"/>
              <a:defRPr/>
            </a:pPr>
            <a:r>
              <a:rPr lang="en-GB" dirty="0" smtClean="0">
                <a:solidFill>
                  <a:srgbClr val="FFC000"/>
                </a:solidFill>
              </a:rPr>
              <a:t>b</a:t>
            </a:r>
            <a:r>
              <a:rPr lang="en-GB" dirty="0">
                <a:solidFill>
                  <a:srgbClr val="FFC000"/>
                </a:solidFill>
              </a:rPr>
              <a:t>. The green </a:t>
            </a:r>
            <a:r>
              <a:rPr lang="en-GB" dirty="0" smtClean="0">
                <a:solidFill>
                  <a:srgbClr val="FFC000"/>
                </a:solidFill>
              </a:rPr>
              <a:t>route.</a:t>
            </a:r>
          </a:p>
          <a:p>
            <a:pPr marL="285750" indent="-285750" algn="l" fontAlgn="auto">
              <a:buFont typeface="Arial" pitchFamily="34" charset="0"/>
              <a:buChar char="•"/>
              <a:defRPr/>
            </a:pPr>
            <a:r>
              <a:rPr lang="en-GB" dirty="0" smtClean="0"/>
              <a:t>And </a:t>
            </a:r>
            <a:r>
              <a:rPr lang="en-GB" dirty="0"/>
              <a:t>the number which have been published in a journal which is not compliant with </a:t>
            </a:r>
            <a:r>
              <a:rPr lang="en-GB" dirty="0" smtClean="0"/>
              <a:t>the RCUK </a:t>
            </a:r>
            <a:r>
              <a:rPr lang="en-GB" dirty="0"/>
              <a:t>policy on Open Access</a:t>
            </a:r>
            <a:r>
              <a:rPr lang="en-GB" dirty="0" smtClean="0"/>
              <a:t>.</a:t>
            </a:r>
          </a:p>
          <a:p>
            <a:pPr marL="285750" indent="-285750" algn="l" fontAlgn="auto">
              <a:buFont typeface="Arial" pitchFamily="34" charset="0"/>
              <a:buChar char="•"/>
              <a:defRPr/>
            </a:pPr>
            <a:endParaRPr lang="en-GB" dirty="0"/>
          </a:p>
          <a:p>
            <a:pPr algn="r" fontAlgn="auto">
              <a:buFont typeface="Arial" pitchFamily="34" charset="0"/>
              <a:buNone/>
              <a:defRPr/>
            </a:pPr>
            <a:r>
              <a:rPr lang="en-GB" sz="1000" dirty="0">
                <a:hlinkClick r:id="rId3"/>
              </a:rPr>
              <a:t>http://</a:t>
            </a:r>
            <a:r>
              <a:rPr lang="en-GB" sz="1000" dirty="0" smtClean="0">
                <a:hlinkClick r:id="rId3"/>
              </a:rPr>
              <a:t>www.rcuk.ac.uk/RCUK-prod/assets/documents/documents/ComplianceMonitoring.pdf</a:t>
            </a:r>
            <a:endParaRPr lang="en-GB" sz="1000" dirty="0" smtClean="0"/>
          </a:p>
          <a:p>
            <a:pPr fontAlgn="auto">
              <a:buFont typeface="Arial" pitchFamily="34" charset="0"/>
              <a:buNone/>
              <a:defRPr/>
            </a:pPr>
            <a:r>
              <a:rPr lang="en-GB" sz="1200" dirty="0" smtClean="0"/>
              <a:t>Target 45% compliance in the first year</a:t>
            </a:r>
          </a:p>
          <a:p>
            <a:pPr fontAlgn="auto">
              <a:buFont typeface="Arial" pitchFamily="34" charset="0"/>
              <a:buNone/>
              <a:defRPr/>
            </a:pPr>
            <a:endParaRPr lang="en-GB" sz="1200" dirty="0"/>
          </a:p>
        </p:txBody>
      </p:sp>
      <p:sp>
        <p:nvSpPr>
          <p:cNvPr id="4" name="Title 3"/>
          <p:cNvSpPr>
            <a:spLocks noGrp="1"/>
          </p:cNvSpPr>
          <p:nvPr>
            <p:ph type="ctrTitle"/>
          </p:nvPr>
        </p:nvSpPr>
        <p:spPr>
          <a:xfrm>
            <a:off x="684213" y="620713"/>
            <a:ext cx="7772400" cy="1470025"/>
          </a:xfrm>
        </p:spPr>
        <p:txBody>
          <a:bodyPr/>
          <a:lstStyle/>
          <a:p>
            <a:pPr fontAlgn="auto">
              <a:spcAft>
                <a:spcPts val="0"/>
              </a:spcAft>
              <a:defRPr/>
            </a:pPr>
            <a:r>
              <a:rPr lang="en-GB" dirty="0" smtClean="0"/>
              <a:t>Compliance reporting</a:t>
            </a:r>
            <a:endParaRPr lang="en-GB" dirty="0"/>
          </a:p>
        </p:txBody>
      </p:sp>
      <p:sp>
        <p:nvSpPr>
          <p:cNvPr id="6" name="Oval 5"/>
          <p:cNvSpPr/>
          <p:nvPr/>
        </p:nvSpPr>
        <p:spPr>
          <a:xfrm>
            <a:off x="781050" y="3840163"/>
            <a:ext cx="7200900" cy="12334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Disclaimer </a:t>
            </a:r>
            <a:endParaRPr lang="en-GB" dirty="0"/>
          </a:p>
        </p:txBody>
      </p:sp>
      <p:sp>
        <p:nvSpPr>
          <p:cNvPr id="3" name="Content Placeholder 2"/>
          <p:cNvSpPr>
            <a:spLocks noGrp="1"/>
          </p:cNvSpPr>
          <p:nvPr>
            <p:ph sz="quarter" idx="13"/>
          </p:nvPr>
        </p:nvSpPr>
        <p:spPr/>
        <p:txBody>
          <a:bodyPr/>
          <a:lstStyle/>
          <a:p>
            <a:pPr fontAlgn="auto">
              <a:buFont typeface="Arial" pitchFamily="34" charset="0"/>
              <a:buChar char="•"/>
              <a:defRPr/>
            </a:pPr>
            <a:endParaRPr lang="en-GB"/>
          </a:p>
        </p:txBody>
      </p:sp>
      <p:pic>
        <p:nvPicPr>
          <p:cNvPr id="15364" name="Picture 2" descr="http://geology.com/world/world-ma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1075"/>
            <a:ext cx="33845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www.map-of-uk.com/images/map-of-u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1557338"/>
            <a:ext cx="28956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3178175"/>
            <a:ext cx="4170362" cy="290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8313" y="692150"/>
            <a:ext cx="4173537" cy="2141538"/>
          </a:xfrm>
        </p:spPr>
        <p:txBody>
          <a:bodyPr/>
          <a:lstStyle/>
          <a:p>
            <a:pPr fontAlgn="auto">
              <a:spcAft>
                <a:spcPts val="0"/>
              </a:spcAft>
              <a:defRPr/>
            </a:pPr>
            <a:r>
              <a:rPr lang="en-GB" dirty="0" smtClean="0"/>
              <a:t>One: Academics contact us during publication</a:t>
            </a:r>
            <a:endParaRPr lang="en-GB" dirty="0"/>
          </a:p>
        </p:txBody>
      </p:sp>
      <p:sp>
        <p:nvSpPr>
          <p:cNvPr id="5" name="Subtitle 4"/>
          <p:cNvSpPr>
            <a:spLocks noGrp="1"/>
          </p:cNvSpPr>
          <p:nvPr>
            <p:ph type="subTitle" idx="1"/>
          </p:nvPr>
        </p:nvSpPr>
        <p:spPr>
          <a:xfrm>
            <a:off x="323850" y="3068638"/>
            <a:ext cx="4103688" cy="3097212"/>
          </a:xfrm>
        </p:spPr>
        <p:txBody>
          <a:bodyPr/>
          <a:lstStyle/>
          <a:p>
            <a:pPr fontAlgn="auto">
              <a:buFont typeface="Arial" pitchFamily="34" charset="0"/>
              <a:buNone/>
              <a:defRPr/>
            </a:pPr>
            <a:r>
              <a:rPr lang="en-GB" dirty="0" smtClean="0"/>
              <a:t>Normally a little later than we’d like.</a:t>
            </a:r>
          </a:p>
          <a:p>
            <a:pPr fontAlgn="auto">
              <a:buFont typeface="Arial" pitchFamily="34" charset="0"/>
              <a:buNone/>
              <a:defRPr/>
            </a:pPr>
            <a:r>
              <a:rPr lang="en-GB" dirty="0" smtClean="0"/>
              <a:t>Sometimes already committed to Gold</a:t>
            </a:r>
          </a:p>
          <a:p>
            <a:pPr fontAlgn="auto">
              <a:buFont typeface="Arial" pitchFamily="34" charset="0"/>
              <a:buNone/>
              <a:defRPr/>
            </a:pPr>
            <a:r>
              <a:rPr lang="en-GB" dirty="0" smtClean="0"/>
              <a:t>New world for academics, library, publishers and finance systems</a:t>
            </a:r>
            <a:endParaRPr lang="en-GB" dirty="0"/>
          </a:p>
          <a:p>
            <a:pPr fontAlgn="auto">
              <a:buFont typeface="Arial" pitchFamily="34" charset="0"/>
              <a:buNone/>
              <a:defRPr/>
            </a:pPr>
            <a:endParaRPr lang="en-GB" dirty="0"/>
          </a:p>
        </p:txBody>
      </p:sp>
      <p:sp>
        <p:nvSpPr>
          <p:cNvPr id="6" name="Title 3"/>
          <p:cNvSpPr txBox="1">
            <a:spLocks/>
          </p:cNvSpPr>
          <p:nvPr/>
        </p:nvSpPr>
        <p:spPr>
          <a:xfrm>
            <a:off x="4794250" y="692150"/>
            <a:ext cx="4173538" cy="2141538"/>
          </a:xfrm>
          <a:prstGeom prst="rect">
            <a:avLst/>
          </a:prstGeom>
        </p:spPr>
        <p:txBody>
          <a:bodyPr/>
          <a:lstStyle>
            <a:lvl1pPr algn="ctr" defTabSz="914400" rtl="0" eaLnBrk="1" latinLnBrk="0" hangingPunct="1">
              <a:spcBef>
                <a:spcPct val="0"/>
              </a:spcBef>
              <a:buNone/>
              <a:defRPr sz="32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GB" dirty="0"/>
              <a:t>t</a:t>
            </a:r>
            <a:r>
              <a:rPr lang="en-GB" dirty="0" smtClean="0"/>
              <a:t>wo: searching for Sussex </a:t>
            </a:r>
            <a:r>
              <a:rPr lang="en-GB" dirty="0" err="1" smtClean="0"/>
              <a:t>RCUk</a:t>
            </a:r>
            <a:r>
              <a:rPr lang="en-GB" dirty="0" smtClean="0"/>
              <a:t>- funded work</a:t>
            </a:r>
            <a:endParaRPr lang="en-GB" dirty="0"/>
          </a:p>
        </p:txBody>
      </p:sp>
      <p:sp>
        <p:nvSpPr>
          <p:cNvPr id="7" name="Subtitle 4"/>
          <p:cNvSpPr txBox="1">
            <a:spLocks/>
          </p:cNvSpPr>
          <p:nvPr/>
        </p:nvSpPr>
        <p:spPr>
          <a:xfrm>
            <a:off x="4794250" y="3068638"/>
            <a:ext cx="4103688" cy="3384550"/>
          </a:xfrm>
          <a:prstGeom prst="rect">
            <a:avLst/>
          </a:prstGeom>
        </p:spPr>
        <p:txBody>
          <a:bodyPr>
            <a:normAutofit/>
          </a:bodyPr>
          <a:lstStyle>
            <a:lvl1pPr marL="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2"/>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pPr fontAlgn="auto">
              <a:defRPr/>
            </a:pPr>
            <a:r>
              <a:rPr lang="en-GB" dirty="0" smtClean="0"/>
              <a:t>Used Scopus and other databases to search for PI at Sussex who have recently published.</a:t>
            </a:r>
          </a:p>
          <a:p>
            <a:pPr fontAlgn="auto">
              <a:defRPr/>
            </a:pPr>
            <a:r>
              <a:rPr lang="en-GB" dirty="0" smtClean="0"/>
              <a:t>If output was from funded research:</a:t>
            </a:r>
          </a:p>
          <a:p>
            <a:pPr fontAlgn="auto">
              <a:defRPr/>
            </a:pPr>
            <a:r>
              <a:rPr lang="en-GB" dirty="0" smtClean="0"/>
              <a:t>Either retrospectively make it green if possible.</a:t>
            </a:r>
          </a:p>
          <a:p>
            <a:pPr fontAlgn="auto">
              <a:defRPr/>
            </a:pPr>
            <a:r>
              <a:rPr lang="en-GB" dirty="0" smtClean="0"/>
              <a:t>Or at least we know it exists and is non-compliant (crucial for reporting)</a:t>
            </a:r>
          </a:p>
          <a:p>
            <a:pPr fontAlgn="auto">
              <a:defRPr/>
            </a:pPr>
            <a:r>
              <a:rPr lang="en-GB" dirty="0" smtClean="0"/>
              <a:t>Time intensive</a:t>
            </a:r>
          </a:p>
          <a:p>
            <a:pPr fontAlgn="auto">
              <a:defRPr/>
            </a:pPr>
            <a:endParaRPr lang="en-GB" dirty="0" smtClean="0"/>
          </a:p>
          <a:p>
            <a:pPr fontAlgn="auto">
              <a:defRPr/>
            </a:pPr>
            <a:endParaRPr lang="en-GB" dirty="0"/>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962400" y="2349500"/>
            <a:ext cx="4648200" cy="3365500"/>
          </a:xfrm>
        </p:spPr>
        <p:txBody>
          <a:bodyPr/>
          <a:lstStyle/>
          <a:p>
            <a:pPr fontAlgn="auto">
              <a:buFont typeface="Arial" pitchFamily="34" charset="0"/>
              <a:buChar char="•"/>
              <a:defRPr/>
            </a:pPr>
            <a:r>
              <a:rPr lang="en-GB" dirty="0" smtClean="0"/>
              <a:t>Europe Horizon 2020</a:t>
            </a:r>
          </a:p>
          <a:p>
            <a:pPr fontAlgn="auto">
              <a:buFont typeface="Arial" pitchFamily="34" charset="0"/>
              <a:buChar char="•"/>
              <a:defRPr/>
            </a:pPr>
            <a:r>
              <a:rPr lang="en-GB" dirty="0" err="1" smtClean="0"/>
              <a:t>Wellcome</a:t>
            </a:r>
            <a:r>
              <a:rPr lang="en-GB" dirty="0" smtClean="0"/>
              <a:t> Trust </a:t>
            </a:r>
          </a:p>
          <a:p>
            <a:pPr fontAlgn="auto">
              <a:buFont typeface="Arial" pitchFamily="34" charset="0"/>
              <a:buChar char="•"/>
              <a:defRPr/>
            </a:pPr>
            <a:r>
              <a:rPr lang="en-GB" dirty="0" smtClean="0"/>
              <a:t>Charities Open Access Fund (COAF)</a:t>
            </a:r>
          </a:p>
          <a:p>
            <a:pPr fontAlgn="auto">
              <a:buFont typeface="Arial" pitchFamily="34" charset="0"/>
              <a:buChar char="•"/>
              <a:defRPr/>
            </a:pPr>
            <a:r>
              <a:rPr lang="en-GB" dirty="0" smtClean="0"/>
              <a:t>All with different requirements </a:t>
            </a:r>
          </a:p>
          <a:p>
            <a:pPr fontAlgn="auto">
              <a:buFont typeface="Arial" pitchFamily="34" charset="0"/>
              <a:buChar char="•"/>
              <a:defRPr/>
            </a:pPr>
            <a:r>
              <a:rPr lang="en-GB" dirty="0" smtClean="0"/>
              <a:t>And then we have… </a:t>
            </a:r>
            <a:endParaRPr lang="en-GB" dirty="0"/>
          </a:p>
        </p:txBody>
      </p:sp>
      <p:sp>
        <p:nvSpPr>
          <p:cNvPr id="6" name="Title 5"/>
          <p:cNvSpPr>
            <a:spLocks noGrp="1"/>
          </p:cNvSpPr>
          <p:nvPr>
            <p:ph type="title"/>
          </p:nvPr>
        </p:nvSpPr>
        <p:spPr>
          <a:xfrm>
            <a:off x="612775" y="1447800"/>
            <a:ext cx="2971800" cy="1096963"/>
          </a:xfrm>
        </p:spPr>
        <p:txBody>
          <a:bodyPr/>
          <a:lstStyle/>
          <a:p>
            <a:pPr fontAlgn="auto">
              <a:spcAft>
                <a:spcPts val="0"/>
              </a:spcAft>
              <a:defRPr/>
            </a:pPr>
            <a:r>
              <a:rPr lang="en-GB" dirty="0" smtClean="0"/>
              <a:t>Mandates : like buses</a:t>
            </a:r>
            <a:endParaRPr lang="en-GB" dirty="0"/>
          </a:p>
        </p:txBody>
      </p:sp>
      <p:sp>
        <p:nvSpPr>
          <p:cNvPr id="7" name="Text Placeholder 6"/>
          <p:cNvSpPr>
            <a:spLocks noGrp="1"/>
          </p:cNvSpPr>
          <p:nvPr>
            <p:ph type="body" sz="half" idx="2"/>
          </p:nvPr>
        </p:nvSpPr>
        <p:spPr>
          <a:xfrm>
            <a:off x="612775" y="2547938"/>
            <a:ext cx="2971800" cy="3167062"/>
          </a:xfrm>
        </p:spPr>
        <p:txBody>
          <a:bodyPr/>
          <a:lstStyle/>
          <a:p>
            <a:pPr fontAlgn="auto">
              <a:buFont typeface="Arial" pitchFamily="34" charset="0"/>
              <a:buNone/>
              <a:defRPr/>
            </a:pPr>
            <a:r>
              <a:rPr lang="en-GB" dirty="0" smtClean="0"/>
              <a:t>RCUK </a:t>
            </a:r>
            <a:r>
              <a:rPr lang="en-GB" dirty="0"/>
              <a:t>is not alone.</a:t>
            </a:r>
          </a:p>
          <a:p>
            <a:pPr fontAlgn="auto">
              <a:buFont typeface="Arial" pitchFamily="34" charset="0"/>
              <a:buNone/>
              <a:defRPr/>
            </a:pPr>
            <a:r>
              <a:rPr lang="en-GB" dirty="0"/>
              <a:t/>
            </a:r>
            <a:br>
              <a:rPr lang="en-GB" dirty="0"/>
            </a:br>
            <a:endParaRPr lang="en-GB" dirty="0"/>
          </a:p>
        </p:txBody>
      </p:sp>
      <p:pic>
        <p:nvPicPr>
          <p:cNvPr id="440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652838"/>
            <a:ext cx="3038475" cy="201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pPr fontAlgn="auto">
              <a:buFont typeface="Arial" pitchFamily="34" charset="0"/>
              <a:buNone/>
              <a:defRPr/>
            </a:pPr>
            <a:r>
              <a:rPr lang="en-GB" dirty="0" smtClean="0"/>
              <a:t>Aka REF2020</a:t>
            </a:r>
            <a:endParaRPr lang="en-GB" dirty="0"/>
          </a:p>
        </p:txBody>
      </p:sp>
      <p:sp>
        <p:nvSpPr>
          <p:cNvPr id="5" name="Title 4"/>
          <p:cNvSpPr>
            <a:spLocks noGrp="1"/>
          </p:cNvSpPr>
          <p:nvPr>
            <p:ph type="ctrTitle"/>
          </p:nvPr>
        </p:nvSpPr>
        <p:spPr>
          <a:xfrm>
            <a:off x="685800" y="2008188"/>
            <a:ext cx="7772400" cy="1470025"/>
          </a:xfrm>
        </p:spPr>
        <p:txBody>
          <a:bodyPr/>
          <a:lstStyle/>
          <a:p>
            <a:pPr fontAlgn="auto">
              <a:spcAft>
                <a:spcPts val="0"/>
              </a:spcAft>
              <a:defRPr/>
            </a:pPr>
            <a:r>
              <a:rPr lang="en-GB" dirty="0" smtClean="0"/>
              <a:t>Post-2014 Ref</a:t>
            </a:r>
            <a:endParaRPr lang="en-GB" dirty="0"/>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19200" y="2420938"/>
            <a:ext cx="6400800" cy="3217862"/>
          </a:xfrm>
        </p:spPr>
        <p:txBody>
          <a:bodyPr>
            <a:normAutofit fontScale="92500" lnSpcReduction="10000"/>
          </a:bodyPr>
          <a:lstStyle/>
          <a:p>
            <a:pPr fontAlgn="auto">
              <a:buFont typeface="Arial" pitchFamily="34" charset="0"/>
              <a:buNone/>
              <a:defRPr/>
            </a:pPr>
            <a:r>
              <a:rPr lang="en-GB" dirty="0"/>
              <a:t>Journal articles and conference papers submitted to the REF 2020 with an acceptance date of 1 April 2016 or later will have to be available as Open Access with a maximum embargo date of 12 or 24 months (depending on subject) after acceptance. </a:t>
            </a:r>
          </a:p>
          <a:p>
            <a:pPr fontAlgn="auto">
              <a:buFont typeface="Arial" pitchFamily="34" charset="0"/>
              <a:buNone/>
              <a:defRPr/>
            </a:pPr>
            <a:r>
              <a:rPr lang="en-GB" dirty="0"/>
              <a:t>The authors accepted version will need to be deposited into a repository within three months of acceptance for publication. That means choosing a journal that complies, and also implementing it, by uploading the article onto the IR or other </a:t>
            </a:r>
            <a:r>
              <a:rPr lang="en-GB" dirty="0" smtClean="0"/>
              <a:t>repository </a:t>
            </a:r>
            <a:r>
              <a:rPr lang="en-GB" dirty="0"/>
              <a:t>within three months</a:t>
            </a:r>
            <a:r>
              <a:rPr lang="en-GB" dirty="0" smtClean="0"/>
              <a:t>.</a:t>
            </a:r>
          </a:p>
          <a:p>
            <a:pPr fontAlgn="auto">
              <a:buFont typeface="Arial" pitchFamily="34" charset="0"/>
              <a:buNone/>
              <a:defRPr/>
            </a:pPr>
            <a:endParaRPr lang="en-GB" dirty="0"/>
          </a:p>
          <a:p>
            <a:pPr fontAlgn="auto">
              <a:buFont typeface="Arial" pitchFamily="34" charset="0"/>
              <a:buNone/>
              <a:defRPr/>
            </a:pPr>
            <a:r>
              <a:rPr lang="en-GB" sz="1100" dirty="0"/>
              <a:t>http://www.hefce.ac.uk/media/hefce/content/pubs/2014/201407/HEFCE2014_07.pdf</a:t>
            </a:r>
          </a:p>
        </p:txBody>
      </p:sp>
      <p:sp>
        <p:nvSpPr>
          <p:cNvPr id="4" name="Title 3"/>
          <p:cNvSpPr>
            <a:spLocks noGrp="1"/>
          </p:cNvSpPr>
          <p:nvPr>
            <p:ph type="ctrTitle"/>
          </p:nvPr>
        </p:nvSpPr>
        <p:spPr>
          <a:xfrm>
            <a:off x="684213" y="981075"/>
            <a:ext cx="7772400" cy="1470025"/>
          </a:xfrm>
        </p:spPr>
        <p:txBody>
          <a:bodyPr/>
          <a:lstStyle/>
          <a:p>
            <a:pPr fontAlgn="auto">
              <a:spcAft>
                <a:spcPts val="0"/>
              </a:spcAft>
              <a:defRPr/>
            </a:pPr>
            <a:r>
              <a:rPr lang="en-GB" dirty="0" smtClean="0"/>
              <a:t>Ref 2020 Open access</a:t>
            </a:r>
            <a:endParaRPr lang="en-GB" dirty="0"/>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19200" y="2924175"/>
            <a:ext cx="6400800" cy="1441450"/>
          </a:xfrm>
        </p:spPr>
        <p:txBody>
          <a:bodyPr/>
          <a:lstStyle/>
          <a:p>
            <a:pPr fontAlgn="auto">
              <a:buFont typeface="Arial" pitchFamily="34" charset="0"/>
              <a:buNone/>
              <a:defRPr/>
            </a:pPr>
            <a:r>
              <a:rPr lang="en-GB" dirty="0" smtClean="0"/>
              <a:t>Broadly: funders require researchers to plan the management of their data, and to make it accessible. </a:t>
            </a:r>
          </a:p>
          <a:p>
            <a:pPr fontAlgn="auto">
              <a:buFont typeface="Arial" pitchFamily="34" charset="0"/>
              <a:buNone/>
              <a:defRPr/>
            </a:pPr>
            <a:r>
              <a:rPr lang="en-GB" dirty="0" smtClean="0"/>
              <a:t>Encouraging making it Open, though mostly not yet mandated.</a:t>
            </a:r>
            <a:endParaRPr lang="en-GB" dirty="0"/>
          </a:p>
        </p:txBody>
      </p:sp>
      <p:sp>
        <p:nvSpPr>
          <p:cNvPr id="4" name="Title 3"/>
          <p:cNvSpPr>
            <a:spLocks noGrp="1"/>
          </p:cNvSpPr>
          <p:nvPr>
            <p:ph type="ctrTitle"/>
          </p:nvPr>
        </p:nvSpPr>
        <p:spPr>
          <a:xfrm>
            <a:off x="685800" y="2008188"/>
            <a:ext cx="7772400" cy="1470025"/>
          </a:xfrm>
        </p:spPr>
        <p:txBody>
          <a:bodyPr/>
          <a:lstStyle/>
          <a:p>
            <a:pPr fontAlgn="auto">
              <a:spcAft>
                <a:spcPts val="0"/>
              </a:spcAft>
              <a:defRPr/>
            </a:pPr>
            <a:r>
              <a:rPr lang="en-GB" dirty="0" smtClean="0"/>
              <a:t>Research Data</a:t>
            </a:r>
            <a:endParaRPr lang="en-GB" dirty="0"/>
          </a:p>
        </p:txBody>
      </p:sp>
      <p:sp>
        <p:nvSpPr>
          <p:cNvPr id="6" name="Subtitle 4"/>
          <p:cNvSpPr txBox="1">
            <a:spLocks/>
          </p:cNvSpPr>
          <p:nvPr/>
        </p:nvSpPr>
        <p:spPr>
          <a:xfrm>
            <a:off x="1370013" y="4221163"/>
            <a:ext cx="6400800" cy="1439862"/>
          </a:xfrm>
          <a:prstGeom prst="rect">
            <a:avLst/>
          </a:prstGeom>
        </p:spPr>
        <p:txBody>
          <a:bodyPr>
            <a:normAutofit/>
          </a:bodyPr>
          <a:lstStyle>
            <a:lvl1pPr marL="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2"/>
                </a:solidFill>
                <a:latin typeface="+mn-lt"/>
                <a:ea typeface="+mn-ea"/>
                <a:cs typeface="+mn-cs"/>
              </a:defRPr>
            </a:lvl1pPr>
            <a:lvl2pPr marL="457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ct val="20000"/>
              </a:spcBef>
              <a:spcAft>
                <a:spcPts val="600"/>
              </a:spcAft>
              <a:buClr>
                <a:schemeClr val="tx2"/>
              </a:buClr>
              <a:buFont typeface="Arial" pitchFamily="34" charset="0"/>
              <a:buNone/>
              <a:defRPr sz="1700" kern="1200" spc="3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pPr fontAlgn="auto">
              <a:defRPr/>
            </a:pPr>
            <a:endParaRPr lang="en-GB" dirty="0"/>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Research data</a:t>
            </a:r>
            <a:endParaRPr lang="en-GB" dirty="0"/>
          </a:p>
        </p:txBody>
      </p:sp>
      <p:sp>
        <p:nvSpPr>
          <p:cNvPr id="3" name="Content Placeholder 2"/>
          <p:cNvSpPr>
            <a:spLocks noGrp="1"/>
          </p:cNvSpPr>
          <p:nvPr>
            <p:ph sz="quarter" idx="13"/>
          </p:nvPr>
        </p:nvSpPr>
        <p:spPr/>
        <p:txBody>
          <a:bodyPr/>
          <a:lstStyle/>
          <a:p>
            <a:pPr fontAlgn="auto">
              <a:buFont typeface="Arial" pitchFamily="34" charset="0"/>
              <a:buChar char="•"/>
              <a:defRPr/>
            </a:pPr>
            <a:endParaRPr lang="en-GB" dirty="0"/>
          </a:p>
        </p:txBody>
      </p:sp>
      <p:sp>
        <p:nvSpPr>
          <p:cNvPr id="4" name="Rounded Rectangle 3"/>
          <p:cNvSpPr/>
          <p:nvPr/>
        </p:nvSpPr>
        <p:spPr>
          <a:xfrm>
            <a:off x="395288" y="1700213"/>
            <a:ext cx="1873250" cy="1944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Existing Repository</a:t>
            </a:r>
          </a:p>
        </p:txBody>
      </p:sp>
      <p:sp>
        <p:nvSpPr>
          <p:cNvPr id="8" name="Rounded Rectangle 7"/>
          <p:cNvSpPr/>
          <p:nvPr/>
        </p:nvSpPr>
        <p:spPr>
          <a:xfrm>
            <a:off x="4467225" y="1700213"/>
            <a:ext cx="1871663" cy="1944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External service</a:t>
            </a:r>
          </a:p>
        </p:txBody>
      </p:sp>
      <p:sp>
        <p:nvSpPr>
          <p:cNvPr id="9" name="Rounded Rectangle 8"/>
          <p:cNvSpPr/>
          <p:nvPr/>
        </p:nvSpPr>
        <p:spPr>
          <a:xfrm>
            <a:off x="2411413" y="1700213"/>
            <a:ext cx="1873250" cy="1944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Separate data repository</a:t>
            </a:r>
          </a:p>
        </p:txBody>
      </p:sp>
      <p:sp>
        <p:nvSpPr>
          <p:cNvPr id="10" name="Rounded Rectangle 9"/>
          <p:cNvSpPr/>
          <p:nvPr/>
        </p:nvSpPr>
        <p:spPr>
          <a:xfrm>
            <a:off x="6516688" y="1676400"/>
            <a:ext cx="1871662" cy="1944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Subject data Repository</a:t>
            </a:r>
          </a:p>
        </p:txBody>
      </p:sp>
      <p:sp>
        <p:nvSpPr>
          <p:cNvPr id="12" name="Can 11"/>
          <p:cNvSpPr/>
          <p:nvPr/>
        </p:nvSpPr>
        <p:spPr>
          <a:xfrm>
            <a:off x="719138" y="4086225"/>
            <a:ext cx="1223962" cy="172878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Local storage</a:t>
            </a:r>
          </a:p>
        </p:txBody>
      </p:sp>
      <p:sp>
        <p:nvSpPr>
          <p:cNvPr id="14" name="Can 13"/>
          <p:cNvSpPr/>
          <p:nvPr/>
        </p:nvSpPr>
        <p:spPr>
          <a:xfrm>
            <a:off x="3671888" y="4098925"/>
            <a:ext cx="1223962" cy="1727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Specialist Archival system</a:t>
            </a:r>
          </a:p>
        </p:txBody>
      </p:sp>
      <p:sp>
        <p:nvSpPr>
          <p:cNvPr id="15" name="Can 14"/>
          <p:cNvSpPr/>
          <p:nvPr/>
        </p:nvSpPr>
        <p:spPr>
          <a:xfrm>
            <a:off x="2254250" y="4086225"/>
            <a:ext cx="1223963" cy="172878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Cloud</a:t>
            </a:r>
          </a:p>
          <a:p>
            <a:pPr algn="ctr" fontAlgn="auto">
              <a:spcBef>
                <a:spcPts val="0"/>
              </a:spcBef>
              <a:spcAft>
                <a:spcPts val="0"/>
              </a:spcAft>
              <a:defRPr/>
            </a:pPr>
            <a:r>
              <a:rPr lang="en-GB" dirty="0"/>
              <a:t>Storage</a:t>
            </a:r>
          </a:p>
        </p:txBody>
      </p:sp>
      <p:cxnSp>
        <p:nvCxnSpPr>
          <p:cNvPr id="17" name="Straight Connector 16"/>
          <p:cNvCxnSpPr>
            <a:stCxn id="4" idx="2"/>
            <a:endCxn id="12" idx="1"/>
          </p:cNvCxnSpPr>
          <p:nvPr/>
        </p:nvCxnSpPr>
        <p:spPr>
          <a:xfrm>
            <a:off x="1331913" y="3644900"/>
            <a:ext cx="0" cy="441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2" idx="1"/>
          </p:cNvCxnSpPr>
          <p:nvPr/>
        </p:nvCxnSpPr>
        <p:spPr>
          <a:xfrm flipH="1">
            <a:off x="1331913" y="3644900"/>
            <a:ext cx="2016125" cy="441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2"/>
          </p:cNvCxnSpPr>
          <p:nvPr/>
        </p:nvCxnSpPr>
        <p:spPr>
          <a:xfrm flipH="1">
            <a:off x="1331913" y="3644900"/>
            <a:ext cx="4070350" cy="441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4" idx="2"/>
          </p:cNvCxnSpPr>
          <p:nvPr/>
        </p:nvCxnSpPr>
        <p:spPr>
          <a:xfrm>
            <a:off x="1331913" y="3644900"/>
            <a:ext cx="1535112" cy="441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5" idx="1"/>
          </p:cNvCxnSpPr>
          <p:nvPr/>
        </p:nvCxnSpPr>
        <p:spPr>
          <a:xfrm flipH="1">
            <a:off x="2867025" y="3644900"/>
            <a:ext cx="500063" cy="441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9" idx="2"/>
          </p:cNvCxnSpPr>
          <p:nvPr/>
        </p:nvCxnSpPr>
        <p:spPr>
          <a:xfrm>
            <a:off x="3348038" y="3644900"/>
            <a:ext cx="936625" cy="441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4" idx="2"/>
          </p:cNvCxnSpPr>
          <p:nvPr/>
        </p:nvCxnSpPr>
        <p:spPr>
          <a:xfrm>
            <a:off x="1331913" y="3644900"/>
            <a:ext cx="2952750" cy="441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867025" y="3644900"/>
            <a:ext cx="2535238" cy="441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14" idx="1"/>
          </p:cNvCxnSpPr>
          <p:nvPr/>
        </p:nvCxnSpPr>
        <p:spPr>
          <a:xfrm flipH="1">
            <a:off x="4284663" y="3644900"/>
            <a:ext cx="1117600" cy="454025"/>
          </a:xfrm>
          <a:prstGeom prst="line">
            <a:avLst/>
          </a:prstGeom>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795963" y="3871913"/>
            <a:ext cx="1871662" cy="1717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Data Registry</a:t>
            </a: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fontAlgn="auto">
              <a:buFont typeface="Arial" pitchFamily="34" charset="0"/>
              <a:buNone/>
              <a:defRPr/>
            </a:pPr>
            <a:endParaRPr lang="en-GB"/>
          </a:p>
        </p:txBody>
      </p:sp>
      <p:sp>
        <p:nvSpPr>
          <p:cNvPr id="4" name="Title 3"/>
          <p:cNvSpPr>
            <a:spLocks noGrp="1"/>
          </p:cNvSpPr>
          <p:nvPr>
            <p:ph type="ctrTitle"/>
          </p:nvPr>
        </p:nvSpPr>
        <p:spPr>
          <a:xfrm>
            <a:off x="685800" y="2008188"/>
            <a:ext cx="7772400" cy="1470025"/>
          </a:xfrm>
        </p:spPr>
        <p:txBody>
          <a:bodyPr/>
          <a:lstStyle/>
          <a:p>
            <a:pPr fontAlgn="auto">
              <a:spcAft>
                <a:spcPts val="0"/>
              </a:spcAft>
              <a:defRPr/>
            </a:pPr>
            <a:r>
              <a:rPr lang="en-GB" dirty="0" smtClean="0"/>
              <a:t>the issues</a:t>
            </a:r>
            <a:endParaRPr lang="en-GB" dirty="0"/>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The issues </a:t>
            </a:r>
            <a:endParaRPr lang="en-GB" dirty="0"/>
          </a:p>
        </p:txBody>
      </p:sp>
      <p:sp>
        <p:nvSpPr>
          <p:cNvPr id="3" name="Content Placeholder 2"/>
          <p:cNvSpPr>
            <a:spLocks noGrp="1"/>
          </p:cNvSpPr>
          <p:nvPr>
            <p:ph sz="quarter" idx="13"/>
          </p:nvPr>
        </p:nvSpPr>
        <p:spPr/>
        <p:txBody>
          <a:bodyPr/>
          <a:lstStyle/>
          <a:p>
            <a:pPr fontAlgn="auto">
              <a:buFont typeface="Arial" pitchFamily="34" charset="0"/>
              <a:buChar char="•"/>
              <a:defRPr/>
            </a:pPr>
            <a:r>
              <a:rPr lang="en-GB" dirty="0" smtClean="0"/>
              <a:t>Policy (with others); develop procedures; create websites and support materials; engage with academics; report to managers; look in to changes in to the IR; support; check and add metadata; search for publications we don’t know about</a:t>
            </a:r>
          </a:p>
          <a:p>
            <a:pPr fontAlgn="auto">
              <a:buFont typeface="Arial" pitchFamily="34" charset="0"/>
              <a:buChar char="•"/>
              <a:defRPr/>
            </a:pPr>
            <a:r>
              <a:rPr lang="en-GB" dirty="0" smtClean="0"/>
              <a:t>Staffing has (mostly) not adapted to these new requirements, let along those in the pipeline (REF) – staff still doing the same jobs before this supporting researchers.</a:t>
            </a:r>
          </a:p>
          <a:p>
            <a:pPr fontAlgn="auto">
              <a:buFont typeface="Arial" pitchFamily="34" charset="0"/>
              <a:buChar char="•"/>
              <a:defRPr/>
            </a:pPr>
            <a:r>
              <a:rPr lang="en-GB" dirty="0" smtClean="0"/>
              <a:t>Software hasn’t adapted. UK specific issues; software is global. Don’t want to re-invent the wheel, especially with risk of getting it wrong.</a:t>
            </a:r>
          </a:p>
          <a:p>
            <a:pPr fontAlgn="auto">
              <a:buFont typeface="Arial" pitchFamily="34" charset="0"/>
              <a:buChar char="•"/>
              <a:defRPr/>
            </a:pPr>
            <a:r>
              <a:rPr lang="en-GB" dirty="0" smtClean="0"/>
              <a:t>Doesn’t fit naturally in to University structure. Requires all Schools and researchers to comply</a:t>
            </a:r>
          </a:p>
          <a:p>
            <a:pPr fontAlgn="auto">
              <a:buFont typeface="Arial" pitchFamily="34" charset="0"/>
              <a:buChar char="•"/>
              <a:defRPr/>
            </a:pPr>
            <a:endParaRPr lang="en-GB" dirty="0"/>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GB"/>
          </a:p>
        </p:txBody>
      </p:sp>
      <p:pic>
        <p:nvPicPr>
          <p:cNvPr id="51203"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539750" y="260350"/>
            <a:ext cx="7775575" cy="545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Box 4"/>
          <p:cNvSpPr txBox="1">
            <a:spLocks noChangeArrowheads="1"/>
          </p:cNvSpPr>
          <p:nvPr/>
        </p:nvSpPr>
        <p:spPr bwMode="auto">
          <a:xfrm>
            <a:off x="539750" y="5837238"/>
            <a:ext cx="7848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en-GB" altLang="en-US"/>
              <a:t>31 potential extra fields to Eprints</a:t>
            </a:r>
          </a:p>
          <a:p>
            <a:r>
              <a:rPr lang="en-GB" altLang="en-US" sz="1000"/>
              <a:t>https://docs.google.com/spreadsheets/d/1dg_3bN9CNzLf5OQUefonddBpsYJzdXFfO1Q9W8oi3F8/edit#gid=816106069</a:t>
            </a: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fontAlgn="auto">
              <a:buFont typeface="Arial" pitchFamily="34" charset="0"/>
              <a:buNone/>
              <a:defRPr/>
            </a:pPr>
            <a:endParaRPr lang="en-GB"/>
          </a:p>
        </p:txBody>
      </p:sp>
      <p:sp>
        <p:nvSpPr>
          <p:cNvPr id="4" name="Title 3"/>
          <p:cNvSpPr>
            <a:spLocks noGrp="1"/>
          </p:cNvSpPr>
          <p:nvPr>
            <p:ph type="ctrTitle"/>
          </p:nvPr>
        </p:nvSpPr>
        <p:spPr>
          <a:xfrm>
            <a:off x="685800" y="2008188"/>
            <a:ext cx="7772400" cy="1470025"/>
          </a:xfrm>
        </p:spPr>
        <p:txBody>
          <a:bodyPr/>
          <a:lstStyle/>
          <a:p>
            <a:pPr fontAlgn="auto">
              <a:spcAft>
                <a:spcPts val="0"/>
              </a:spcAft>
              <a:defRPr/>
            </a:pPr>
            <a:r>
              <a:rPr lang="en-GB" dirty="0" smtClean="0"/>
              <a:t>Chapter five : help on the horizon</a:t>
            </a:r>
            <a:endParaRPr lang="en-GB"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fontAlgn="auto">
              <a:buFont typeface="Arial" pitchFamily="34" charset="0"/>
              <a:buNone/>
              <a:defRPr/>
            </a:pPr>
            <a:endParaRPr lang="en-GB"/>
          </a:p>
        </p:txBody>
      </p:sp>
      <p:sp>
        <p:nvSpPr>
          <p:cNvPr id="4" name="Title 3"/>
          <p:cNvSpPr>
            <a:spLocks noGrp="1"/>
          </p:cNvSpPr>
          <p:nvPr>
            <p:ph type="ctrTitle"/>
          </p:nvPr>
        </p:nvSpPr>
        <p:spPr>
          <a:xfrm>
            <a:off x="685800" y="2008188"/>
            <a:ext cx="7772400" cy="1470025"/>
          </a:xfrm>
        </p:spPr>
        <p:txBody>
          <a:bodyPr/>
          <a:lstStyle/>
          <a:p>
            <a:pPr fontAlgn="auto">
              <a:spcAft>
                <a:spcPts val="0"/>
              </a:spcAft>
              <a:defRPr/>
            </a:pPr>
            <a:r>
              <a:rPr lang="en-GB" dirty="0"/>
              <a:t>Chapter one : A brief history of the institutional repository</a:t>
            </a: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GB"/>
          </a:p>
        </p:txBody>
      </p:sp>
      <p:pic>
        <p:nvPicPr>
          <p:cNvPr id="53251"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8664575" cy="614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fontAlgn="auto">
              <a:buFont typeface="Arial" pitchFamily="34" charset="0"/>
              <a:buNone/>
              <a:defRPr/>
            </a:pPr>
            <a:endParaRPr lang="en-GB"/>
          </a:p>
        </p:txBody>
      </p:sp>
      <p:sp>
        <p:nvSpPr>
          <p:cNvPr id="4" name="Title 3"/>
          <p:cNvSpPr>
            <a:spLocks noGrp="1"/>
          </p:cNvSpPr>
          <p:nvPr>
            <p:ph type="ctrTitle"/>
          </p:nvPr>
        </p:nvSpPr>
        <p:spPr>
          <a:xfrm>
            <a:off x="685800" y="2008188"/>
            <a:ext cx="7772400" cy="1470025"/>
          </a:xfrm>
        </p:spPr>
        <p:txBody>
          <a:bodyPr/>
          <a:lstStyle/>
          <a:p>
            <a:pPr fontAlgn="auto">
              <a:spcAft>
                <a:spcPts val="0"/>
              </a:spcAft>
              <a:defRPr/>
            </a:pPr>
            <a:endParaRPr lang="en-GB"/>
          </a:p>
        </p:txBody>
      </p:sp>
      <p:pic>
        <p:nvPicPr>
          <p:cNvPr id="5427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 y="908050"/>
            <a:ext cx="7272338" cy="527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JISC monitor</a:t>
            </a:r>
            <a:endParaRPr lang="en-GB" dirty="0"/>
          </a:p>
        </p:txBody>
      </p:sp>
      <p:sp>
        <p:nvSpPr>
          <p:cNvPr id="3" name="Content Placeholder 2"/>
          <p:cNvSpPr>
            <a:spLocks noGrp="1"/>
          </p:cNvSpPr>
          <p:nvPr>
            <p:ph sz="quarter" idx="13"/>
          </p:nvPr>
        </p:nvSpPr>
        <p:spPr/>
        <p:txBody>
          <a:bodyPr/>
          <a:lstStyle/>
          <a:p>
            <a:pPr marL="0" indent="0" fontAlgn="auto">
              <a:buFont typeface="Arial" pitchFamily="34" charset="0"/>
              <a:buNone/>
              <a:defRPr/>
            </a:pPr>
            <a:r>
              <a:rPr lang="en-GB" u="sng" dirty="0" err="1">
                <a:hlinkClick r:id="rId2"/>
              </a:rPr>
              <a:t>Jisc</a:t>
            </a:r>
            <a:r>
              <a:rPr lang="en-GB" u="sng" dirty="0">
                <a:hlinkClick r:id="rId2"/>
              </a:rPr>
              <a:t> Monitor</a:t>
            </a:r>
            <a:r>
              <a:rPr lang="en-GB" dirty="0"/>
              <a:t> is a 12-month project exploring whether a user-centred, shared national service could potentially help institutions to manage their OA activity effectively. It complements UK projects such as </a:t>
            </a:r>
            <a:r>
              <a:rPr lang="en-GB" u="sng" dirty="0">
                <a:hlinkClick r:id="rId3"/>
              </a:rPr>
              <a:t>Open Mirror</a:t>
            </a:r>
            <a:r>
              <a:rPr lang="en-GB" dirty="0"/>
              <a:t>, and others by </a:t>
            </a:r>
            <a:r>
              <a:rPr lang="en-GB" u="sng" dirty="0">
                <a:hlinkClick r:id="rId4"/>
              </a:rPr>
              <a:t>HEFCE</a:t>
            </a:r>
            <a:r>
              <a:rPr lang="en-GB" dirty="0"/>
              <a:t> and the research councils, attempting to scope and understand the issues around OA reporting and work up some practical solutions.</a:t>
            </a:r>
          </a:p>
          <a:p>
            <a:pPr marL="0" indent="0" fontAlgn="auto">
              <a:buFont typeface="Arial" pitchFamily="34" charset="0"/>
              <a:buNone/>
              <a:defRPr/>
            </a:pPr>
            <a:r>
              <a:rPr lang="en-GB" u="sng" dirty="0">
                <a:hlinkClick r:id="rId5"/>
              </a:rPr>
              <a:t>http://www.jisc.ac.uk/blog/monitoring-and-shaping-the-transition-to-open-access-05-nov-2014</a:t>
            </a:r>
            <a:endParaRPr lang="en-GB" dirty="0"/>
          </a:p>
          <a:p>
            <a:pPr marL="0" indent="0" fontAlgn="auto">
              <a:buFont typeface="Arial" pitchFamily="34" charset="0"/>
              <a:buNone/>
              <a:defRPr/>
            </a:pPr>
            <a:r>
              <a:rPr lang="en-GB" dirty="0"/>
              <a:t/>
            </a:r>
            <a:br>
              <a:rPr lang="en-GB" dirty="0"/>
            </a:br>
            <a:endParaRPr lang="en-GB" dirty="0"/>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JISC Monitor</a:t>
            </a:r>
            <a:endParaRPr lang="en-GB" dirty="0"/>
          </a:p>
        </p:txBody>
      </p:sp>
      <p:pic>
        <p:nvPicPr>
          <p:cNvPr id="56323"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65225" y="1600200"/>
            <a:ext cx="6813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IRUS</a:t>
            </a:r>
            <a:endParaRPr lang="en-GB" dirty="0"/>
          </a:p>
        </p:txBody>
      </p:sp>
      <p:pic>
        <p:nvPicPr>
          <p:cNvPr id="57347"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39763" y="1600200"/>
            <a:ext cx="78644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71550" y="2708275"/>
            <a:ext cx="3240088" cy="2592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dirty="0"/>
              <a:t>Repository</a:t>
            </a:r>
          </a:p>
        </p:txBody>
      </p:sp>
      <p:sp>
        <p:nvSpPr>
          <p:cNvPr id="5" name="Rounded Rectangle 4"/>
          <p:cNvSpPr/>
          <p:nvPr/>
        </p:nvSpPr>
        <p:spPr>
          <a:xfrm>
            <a:off x="2592388" y="3068638"/>
            <a:ext cx="1258887" cy="172878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GB" dirty="0"/>
              <a:t>E2e fields</a:t>
            </a:r>
          </a:p>
        </p:txBody>
      </p:sp>
      <p:sp>
        <p:nvSpPr>
          <p:cNvPr id="6" name="Rounded Rectangle 5"/>
          <p:cNvSpPr/>
          <p:nvPr/>
        </p:nvSpPr>
        <p:spPr>
          <a:xfrm>
            <a:off x="971550" y="1484313"/>
            <a:ext cx="3240088" cy="8651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RIOXX</a:t>
            </a:r>
          </a:p>
        </p:txBody>
      </p:sp>
      <p:sp>
        <p:nvSpPr>
          <p:cNvPr id="7" name="Rounded Rectangle 6"/>
          <p:cNvSpPr/>
          <p:nvPr/>
        </p:nvSpPr>
        <p:spPr>
          <a:xfrm>
            <a:off x="971550" y="333375"/>
            <a:ext cx="3240088"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Funders</a:t>
            </a:r>
          </a:p>
        </p:txBody>
      </p:sp>
      <p:cxnSp>
        <p:nvCxnSpPr>
          <p:cNvPr id="9" name="Straight Connector 8"/>
          <p:cNvCxnSpPr>
            <a:stCxn id="7" idx="2"/>
            <a:endCxn id="6" idx="0"/>
          </p:cNvCxnSpPr>
          <p:nvPr/>
        </p:nvCxnSpPr>
        <p:spPr>
          <a:xfrm>
            <a:off x="2592388" y="1196975"/>
            <a:ext cx="0" cy="287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2"/>
          </p:cNvCxnSpPr>
          <p:nvPr/>
        </p:nvCxnSpPr>
        <p:spPr>
          <a:xfrm>
            <a:off x="2592388" y="2349500"/>
            <a:ext cx="0" cy="719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 idx="2"/>
          </p:cNvCxnSpPr>
          <p:nvPr/>
        </p:nvCxnSpPr>
        <p:spPr>
          <a:xfrm flipH="1" flipV="1">
            <a:off x="2592388" y="2349500"/>
            <a:ext cx="630237" cy="71913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148263" y="5013325"/>
            <a:ext cx="295275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JISC Monitor</a:t>
            </a:r>
          </a:p>
        </p:txBody>
      </p:sp>
      <p:cxnSp>
        <p:nvCxnSpPr>
          <p:cNvPr id="16" name="Straight Arrow Connector 15"/>
          <p:cNvCxnSpPr>
            <a:stCxn id="14" idx="1"/>
            <a:endCxn id="5" idx="2"/>
          </p:cNvCxnSpPr>
          <p:nvPr/>
        </p:nvCxnSpPr>
        <p:spPr>
          <a:xfrm flipH="1" flipV="1">
            <a:off x="3222625" y="4797425"/>
            <a:ext cx="1925638" cy="8636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435600" y="3284538"/>
            <a:ext cx="2520950" cy="1008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IRUS</a:t>
            </a:r>
          </a:p>
        </p:txBody>
      </p:sp>
      <p:cxnSp>
        <p:nvCxnSpPr>
          <p:cNvPr id="20" name="Straight Arrow Connector 19"/>
          <p:cNvCxnSpPr>
            <a:stCxn id="4" idx="3"/>
          </p:cNvCxnSpPr>
          <p:nvPr/>
        </p:nvCxnSpPr>
        <p:spPr>
          <a:xfrm>
            <a:off x="4211638" y="4005263"/>
            <a:ext cx="12239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23" idx="1"/>
          </p:cNvCxnSpPr>
          <p:nvPr/>
        </p:nvCxnSpPr>
        <p:spPr>
          <a:xfrm flipV="1">
            <a:off x="4211638" y="2168525"/>
            <a:ext cx="1439862" cy="1836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5651500" y="1773238"/>
            <a:ext cx="2305050" cy="792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Discovery</a:t>
            </a: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3962400" y="404813"/>
            <a:ext cx="4648200" cy="5761037"/>
          </a:xfrm>
        </p:spPr>
        <p:txBody>
          <a:bodyPr/>
          <a:lstStyle/>
          <a:p>
            <a:pPr fontAlgn="auto">
              <a:buFont typeface="Arial" pitchFamily="34" charset="0"/>
              <a:buChar char="•"/>
              <a:defRPr/>
            </a:pPr>
            <a:r>
              <a:rPr lang="en-GB" dirty="0" smtClean="0"/>
              <a:t>Institutional Repositories need to adapt to new requirements and demands. They haven’t yet.</a:t>
            </a:r>
          </a:p>
          <a:p>
            <a:pPr fontAlgn="auto">
              <a:buFont typeface="Arial" pitchFamily="34" charset="0"/>
              <a:buChar char="•"/>
              <a:defRPr/>
            </a:pPr>
            <a:r>
              <a:rPr lang="en-GB" dirty="0"/>
              <a:t>However, </a:t>
            </a:r>
            <a:r>
              <a:rPr lang="en-GB" dirty="0" smtClean="0"/>
              <a:t>those </a:t>
            </a:r>
            <a:r>
              <a:rPr lang="en-GB" dirty="0"/>
              <a:t>with alternative systems </a:t>
            </a:r>
            <a:r>
              <a:rPr lang="en-GB" dirty="0" smtClean="0"/>
              <a:t>such as a CRIS, may not find this to be true. </a:t>
            </a:r>
          </a:p>
          <a:p>
            <a:pPr fontAlgn="auto">
              <a:buFont typeface="Arial" pitchFamily="34" charset="0"/>
              <a:buChar char="•"/>
              <a:defRPr/>
            </a:pPr>
            <a:r>
              <a:rPr lang="en-GB" dirty="0" smtClean="0"/>
              <a:t>Universities have not yet put in place the procedures and resources to support these new requirements. Some have not even started to plan for this.</a:t>
            </a:r>
          </a:p>
          <a:p>
            <a:pPr fontAlgn="auto">
              <a:buFont typeface="Arial" pitchFamily="34" charset="0"/>
              <a:buChar char="•"/>
              <a:defRPr/>
            </a:pPr>
            <a:r>
              <a:rPr lang="en-GB" dirty="0" smtClean="0"/>
              <a:t>Many Universities considering how to support open data, and/or a data registry </a:t>
            </a:r>
          </a:p>
          <a:p>
            <a:pPr fontAlgn="auto">
              <a:buFont typeface="Arial" pitchFamily="34" charset="0"/>
              <a:buChar char="•"/>
              <a:defRPr/>
            </a:pPr>
            <a:r>
              <a:rPr lang="en-GB" dirty="0" smtClean="0"/>
              <a:t>New services may help with these new requirements</a:t>
            </a:r>
          </a:p>
          <a:p>
            <a:pPr fontAlgn="auto">
              <a:buFont typeface="Arial" pitchFamily="34" charset="0"/>
              <a:buChar char="•"/>
              <a:defRPr/>
            </a:pPr>
            <a:r>
              <a:rPr lang="en-GB" dirty="0"/>
              <a:t>Mandates, as well as pushing the IR in new directions, may help it to go back to its OA roots</a:t>
            </a:r>
          </a:p>
          <a:p>
            <a:pPr fontAlgn="auto">
              <a:buFont typeface="Arial" pitchFamily="34" charset="0"/>
              <a:buChar char="•"/>
              <a:defRPr/>
            </a:pPr>
            <a:endParaRPr lang="en-GB" dirty="0" smtClean="0"/>
          </a:p>
        </p:txBody>
      </p:sp>
      <p:sp>
        <p:nvSpPr>
          <p:cNvPr id="4" name="Title 3"/>
          <p:cNvSpPr>
            <a:spLocks noGrp="1"/>
          </p:cNvSpPr>
          <p:nvPr>
            <p:ph type="title"/>
          </p:nvPr>
        </p:nvSpPr>
        <p:spPr>
          <a:xfrm>
            <a:off x="612775" y="1447800"/>
            <a:ext cx="2971800" cy="1096963"/>
          </a:xfrm>
        </p:spPr>
        <p:txBody>
          <a:bodyPr/>
          <a:lstStyle/>
          <a:p>
            <a:pPr fontAlgn="auto">
              <a:spcAft>
                <a:spcPts val="0"/>
              </a:spcAft>
              <a:defRPr/>
            </a:pPr>
            <a:r>
              <a:rPr lang="en-GB" dirty="0" smtClean="0"/>
              <a:t>Summary</a:t>
            </a:r>
            <a:endParaRPr lang="en-GB" dirty="0"/>
          </a:p>
        </p:txBody>
      </p:sp>
      <p:sp>
        <p:nvSpPr>
          <p:cNvPr id="5" name="Text Placeholder 4"/>
          <p:cNvSpPr>
            <a:spLocks noGrp="1"/>
          </p:cNvSpPr>
          <p:nvPr>
            <p:ph type="body" sz="half" idx="2"/>
          </p:nvPr>
        </p:nvSpPr>
        <p:spPr>
          <a:xfrm>
            <a:off x="612775" y="2547938"/>
            <a:ext cx="2971800" cy="3167062"/>
          </a:xfrm>
        </p:spPr>
        <p:txBody>
          <a:bodyPr/>
          <a:lstStyle/>
          <a:p>
            <a:pPr fontAlgn="auto">
              <a:buFont typeface="Arial" pitchFamily="34" charset="0"/>
              <a:buNone/>
              <a:defRPr/>
            </a:pPr>
            <a:endParaRPr lang="en-GB" dirty="0" smtClean="0"/>
          </a:p>
          <a:p>
            <a:pPr fontAlgn="auto">
              <a:buFont typeface="Arial" pitchFamily="34" charset="0"/>
              <a:buNone/>
              <a:defRPr/>
            </a:pPr>
            <a:endParaRPr lang="en-GB" dirty="0"/>
          </a:p>
          <a:p>
            <a:pPr fontAlgn="auto">
              <a:buFont typeface="Arial" pitchFamily="34" charset="0"/>
              <a:buNone/>
              <a:defRPr/>
            </a:pPr>
            <a:endParaRPr lang="en-GB" dirty="0" smtClean="0"/>
          </a:p>
          <a:p>
            <a:pPr fontAlgn="auto">
              <a:buFont typeface="Arial" pitchFamily="34" charset="0"/>
              <a:buNone/>
              <a:defRPr/>
            </a:pPr>
            <a:r>
              <a:rPr lang="en-GB" dirty="0" smtClean="0"/>
              <a:t>(with thanks to </a:t>
            </a:r>
            <a:r>
              <a:rPr lang="en-GB" dirty="0" err="1" smtClean="0"/>
              <a:t>ukcorr</a:t>
            </a:r>
            <a:r>
              <a:rPr lang="en-GB" dirty="0" smtClean="0"/>
              <a:t> for useful comments)</a:t>
            </a:r>
            <a:endParaRPr lang="en-GB" dirty="0"/>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5438775"/>
            <a:ext cx="230505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5"/>
          <p:cNvSpPr>
            <a:spLocks noGrp="1"/>
          </p:cNvSpPr>
          <p:nvPr>
            <p:ph type="subTitle" idx="1"/>
          </p:nvPr>
        </p:nvSpPr>
        <p:spPr>
          <a:xfrm>
            <a:off x="1331913" y="3141663"/>
            <a:ext cx="6400800" cy="1752600"/>
          </a:xfrm>
        </p:spPr>
        <p:txBody>
          <a:bodyPr/>
          <a:lstStyle/>
          <a:p>
            <a:pPr fontAlgn="auto">
              <a:buFont typeface="Arial" pitchFamily="34" charset="0"/>
              <a:buNone/>
              <a:defRPr/>
            </a:pPr>
            <a:r>
              <a:rPr lang="en-GB" dirty="0" smtClean="0"/>
              <a:t>@chriskeene</a:t>
            </a:r>
          </a:p>
          <a:p>
            <a:pPr fontAlgn="auto">
              <a:buFont typeface="Arial" pitchFamily="34" charset="0"/>
              <a:buNone/>
              <a:defRPr/>
            </a:pPr>
            <a:r>
              <a:rPr lang="en-GB" dirty="0" smtClean="0"/>
              <a:t>c.j.keene@sussex.ac.uk</a:t>
            </a:r>
            <a:endParaRPr lang="en-GB" dirty="0"/>
          </a:p>
        </p:txBody>
      </p:sp>
      <p:sp>
        <p:nvSpPr>
          <p:cNvPr id="7" name="Title 6"/>
          <p:cNvSpPr>
            <a:spLocks noGrp="1"/>
          </p:cNvSpPr>
          <p:nvPr>
            <p:ph type="ctrTitle"/>
          </p:nvPr>
        </p:nvSpPr>
        <p:spPr>
          <a:xfrm>
            <a:off x="685800" y="2008188"/>
            <a:ext cx="7772400" cy="1470025"/>
          </a:xfrm>
        </p:spPr>
        <p:txBody>
          <a:bodyPr/>
          <a:lstStyle/>
          <a:p>
            <a:pPr fontAlgn="auto">
              <a:spcAft>
                <a:spcPts val="0"/>
              </a:spcAft>
              <a:defRPr/>
            </a:pPr>
            <a:r>
              <a:rPr lang="en-GB" dirty="0" smtClean="0"/>
              <a:t>Question time</a:t>
            </a:r>
            <a:endParaRPr lang="en-GB"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2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fontAlgn="auto">
              <a:buFont typeface="Arial" pitchFamily="34" charset="0"/>
              <a:buNone/>
              <a:defRPr/>
            </a:pPr>
            <a:r>
              <a:rPr lang="en-GB" dirty="0" smtClean="0"/>
              <a:t>“A University’s Research Outputs freely available on the web” - me</a:t>
            </a:r>
            <a:endParaRPr lang="en-GB" dirty="0"/>
          </a:p>
        </p:txBody>
      </p:sp>
      <p:sp>
        <p:nvSpPr>
          <p:cNvPr id="4" name="Title 3"/>
          <p:cNvSpPr>
            <a:spLocks noGrp="1"/>
          </p:cNvSpPr>
          <p:nvPr>
            <p:ph type="ctrTitle"/>
          </p:nvPr>
        </p:nvSpPr>
        <p:spPr>
          <a:xfrm>
            <a:off x="685800" y="2008188"/>
            <a:ext cx="7772400" cy="1470025"/>
          </a:xfrm>
        </p:spPr>
        <p:txBody>
          <a:bodyPr/>
          <a:lstStyle/>
          <a:p>
            <a:pPr fontAlgn="auto">
              <a:spcAft>
                <a:spcPts val="0"/>
              </a:spcAft>
              <a:defRPr/>
            </a:pPr>
            <a:r>
              <a:rPr lang="en-GB" dirty="0" smtClean="0"/>
              <a:t>What is an institutional repository?</a:t>
            </a:r>
            <a:endParaRPr lang="en-GB"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fontAlgn="auto">
              <a:buFont typeface="Arial" pitchFamily="34" charset="0"/>
              <a:buNone/>
              <a:defRPr/>
            </a:pPr>
            <a:r>
              <a:rPr lang="en-GB" dirty="0" smtClean="0"/>
              <a:t>Someone has to add each research output to the IR.</a:t>
            </a:r>
          </a:p>
          <a:p>
            <a:pPr fontAlgn="auto">
              <a:buFont typeface="Arial" pitchFamily="34" charset="0"/>
              <a:buNone/>
              <a:defRPr/>
            </a:pPr>
            <a:r>
              <a:rPr lang="en-GB" dirty="0" smtClean="0"/>
              <a:t>Depending who the above, someone will need to check the copyright of the full text output, and check the metadata.</a:t>
            </a:r>
            <a:endParaRPr lang="en-GB" dirty="0"/>
          </a:p>
        </p:txBody>
      </p:sp>
      <p:sp>
        <p:nvSpPr>
          <p:cNvPr id="4" name="Title 3"/>
          <p:cNvSpPr>
            <a:spLocks noGrp="1"/>
          </p:cNvSpPr>
          <p:nvPr>
            <p:ph type="ctrTitle"/>
          </p:nvPr>
        </p:nvSpPr>
        <p:spPr>
          <a:xfrm>
            <a:off x="685800" y="2008188"/>
            <a:ext cx="7772400" cy="1470025"/>
          </a:xfrm>
        </p:spPr>
        <p:txBody>
          <a:bodyPr/>
          <a:lstStyle/>
          <a:p>
            <a:pPr fontAlgn="auto">
              <a:spcAft>
                <a:spcPts val="0"/>
              </a:spcAft>
              <a:defRPr/>
            </a:pPr>
            <a:r>
              <a:rPr lang="en-GB" dirty="0" smtClean="0"/>
              <a:t>What does it involve?</a:t>
            </a:r>
            <a:endParaRPr lang="en-GB" dirty="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creenshot of SRO My Workspace screen showing new item bu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815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screenshot of the SRO item type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1076325"/>
            <a:ext cx="33337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2349500"/>
            <a:ext cx="3546475"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0"/>
            <a:ext cx="3441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GB"/>
          </a:p>
        </p:txBody>
      </p:sp>
      <p:pic>
        <p:nvPicPr>
          <p:cNvPr id="20483"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543050" y="1733550"/>
            <a:ext cx="6057900" cy="3848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fontAlgn="auto">
              <a:buFont typeface="Arial" pitchFamily="34" charset="0"/>
              <a:buNone/>
              <a:defRPr/>
            </a:pPr>
            <a:r>
              <a:rPr lang="en-GB" dirty="0" smtClean="0"/>
              <a:t>2001 : Budapest Open Access Initiative</a:t>
            </a:r>
          </a:p>
          <a:p>
            <a:pPr fontAlgn="auto">
              <a:buFont typeface="Arial" pitchFamily="34" charset="0"/>
              <a:buNone/>
              <a:defRPr/>
            </a:pPr>
            <a:r>
              <a:rPr lang="en-GB" dirty="0" smtClean="0"/>
              <a:t>2007 : general adoption of IRs</a:t>
            </a:r>
            <a:endParaRPr lang="en-GB" dirty="0"/>
          </a:p>
        </p:txBody>
      </p:sp>
      <p:sp>
        <p:nvSpPr>
          <p:cNvPr id="4" name="Title 3"/>
          <p:cNvSpPr>
            <a:spLocks noGrp="1"/>
          </p:cNvSpPr>
          <p:nvPr>
            <p:ph type="ctrTitle"/>
          </p:nvPr>
        </p:nvSpPr>
        <p:spPr>
          <a:xfrm>
            <a:off x="685800" y="2008188"/>
            <a:ext cx="7772400" cy="1470025"/>
          </a:xfrm>
        </p:spPr>
        <p:txBody>
          <a:bodyPr/>
          <a:lstStyle/>
          <a:p>
            <a:pPr fontAlgn="auto">
              <a:spcAft>
                <a:spcPts val="0"/>
              </a:spcAft>
              <a:defRPr/>
            </a:pPr>
            <a:r>
              <a:rPr lang="en-GB" dirty="0" smtClean="0"/>
              <a:t>A brief history </a:t>
            </a:r>
            <a:endParaRPr lang="en-GB" dirty="0"/>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0</TotalTime>
  <Words>2827</Words>
  <Application>Microsoft Office PowerPoint</Application>
  <PresentationFormat>On-screen Show (4:3)</PresentationFormat>
  <Paragraphs>314</Paragraphs>
  <Slides>47</Slides>
  <Notes>30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Horizon</vt:lpstr>
      <vt:lpstr>Redefining the Institutional Repository</vt:lpstr>
      <vt:lpstr>Chapter one : A brief history of the institutional repository</vt:lpstr>
      <vt:lpstr>Disclaimer </vt:lpstr>
      <vt:lpstr>Chapter one : A brief history of the institutional repository</vt:lpstr>
      <vt:lpstr>What is an institutional repository?</vt:lpstr>
      <vt:lpstr>What does it involve?</vt:lpstr>
      <vt:lpstr>PowerPoint Presentation</vt:lpstr>
      <vt:lpstr>PowerPoint Presentation</vt:lpstr>
      <vt:lpstr>A brief history </vt:lpstr>
      <vt:lpstr>Problem Opportunity : Engagement </vt:lpstr>
      <vt:lpstr>Engagement</vt:lpstr>
      <vt:lpstr>Chapter two : the publication store</vt:lpstr>
      <vt:lpstr>The university</vt:lpstr>
      <vt:lpstr>The publication store</vt:lpstr>
      <vt:lpstr>PowerPoint Presentation</vt:lpstr>
      <vt:lpstr>PowerPoint Presentation</vt:lpstr>
      <vt:lpstr>The publication store</vt:lpstr>
      <vt:lpstr>PowerPoint Presentation</vt:lpstr>
      <vt:lpstr>Chapter three : the haves and the have nots</vt:lpstr>
      <vt:lpstr>The cris</vt:lpstr>
      <vt:lpstr>PowerPoint Presentation</vt:lpstr>
      <vt:lpstr>Chapter four: funders, mandates and compliance</vt:lpstr>
      <vt:lpstr>The finch report</vt:lpstr>
      <vt:lpstr>The finch report</vt:lpstr>
      <vt:lpstr>Implementing rcuk oa policy</vt:lpstr>
      <vt:lpstr>PowerPoint Presentation</vt:lpstr>
      <vt:lpstr>PowerPoint Presentation</vt:lpstr>
      <vt:lpstr>PowerPoint Presentation</vt:lpstr>
      <vt:lpstr>Compliance reporting</vt:lpstr>
      <vt:lpstr>One: Academics contact us during publication</vt:lpstr>
      <vt:lpstr>Mandates : like buses</vt:lpstr>
      <vt:lpstr>Post-2014 Ref</vt:lpstr>
      <vt:lpstr>Ref 2020 Open access</vt:lpstr>
      <vt:lpstr>Research Data</vt:lpstr>
      <vt:lpstr>Research data</vt:lpstr>
      <vt:lpstr>the issues</vt:lpstr>
      <vt:lpstr>The issues </vt:lpstr>
      <vt:lpstr>PowerPoint Presentation</vt:lpstr>
      <vt:lpstr>Chapter five : help on the horizon</vt:lpstr>
      <vt:lpstr>PowerPoint Presentation</vt:lpstr>
      <vt:lpstr>PowerPoint Presentation</vt:lpstr>
      <vt:lpstr>JISC monitor</vt:lpstr>
      <vt:lpstr>JISC Monitor</vt:lpstr>
      <vt:lpstr>IRUS</vt:lpstr>
      <vt:lpstr>PowerPoint Presentation</vt:lpstr>
      <vt:lpstr>Summary</vt:lpstr>
      <vt:lpstr>Question time</vt:lpstr>
    </vt:vector>
  </TitlesOfParts>
  <Company>University of Sussex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Redefining the Institutional Repository</dc:title>
  <dc:creator>Chris Keene</dc:creator>
  <cp:lastModifiedBy>Maria Campbell</cp:lastModifiedBy>
  <cp:revision>58</cp:revision>
  <dcterms:created xsi:type="dcterms:W3CDTF">2014-11-25T15:56:01Z</dcterms:created>
  <dcterms:modified xsi:type="dcterms:W3CDTF">2014-12-01T11:13:12Z</dcterms:modified>
</cp:coreProperties>
</file>