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6" r:id="rId6"/>
    <p:sldId id="265" r:id="rId7"/>
    <p:sldId id="269" r:id="rId8"/>
    <p:sldId id="270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AF8E"/>
    <a:srgbClr val="6C6654"/>
    <a:srgbClr val="E7DAB3"/>
    <a:srgbClr val="0097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87" autoAdjust="0"/>
    <p:restoredTop sz="66616" autoAdjust="0"/>
  </p:normalViewPr>
  <p:slideViewPr>
    <p:cSldViewPr snapToGrid="0" snapToObjects="1">
      <p:cViewPr>
        <p:scale>
          <a:sx n="85" d="100"/>
          <a:sy n="85" d="100"/>
        </p:scale>
        <p:origin x="-1272" y="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15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3D2F3-2D15-46B2-AB58-C0B00C8996C7}" type="datetimeFigureOut">
              <a:rPr lang="en-GB" smtClean="0"/>
              <a:pPr/>
              <a:t>20/05/2014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A6CCB-29F2-4DDF-B28D-FD6D06C552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63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AB915-EC56-EE49-83C4-6C8DE77C2026}" type="datetimeFigureOut">
              <a:rPr lang="en-US" smtClean="0"/>
              <a:pPr/>
              <a:t>5/20/2014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6A6AF-730E-E048-BF64-0FD380AF5C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26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Ross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6A6AF-730E-E048-BF64-0FD380AF5C33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Ross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6A6AF-730E-E048-BF64-0FD380AF5C33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Ross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6A6AF-730E-E048-BF64-0FD380AF5C33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Ross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6A6AF-730E-E048-BF64-0FD380AF5C33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6A6AF-730E-E048-BF64-0FD380AF5C33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Ross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6A6AF-730E-E048-BF64-0FD380AF5C33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6C665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6C665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6C665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6C665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4000">
              <a:schemeClr val="bg1"/>
            </a:gs>
            <a:gs pos="100000">
              <a:srgbClr val="BAAF8E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pic>
        <p:nvPicPr>
          <p:cNvPr id="8" name="Picture 7" descr="UKSG-cmyk-logo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481" y="5475914"/>
            <a:ext cx="1820623" cy="115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97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ksg.org/researchstud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iso.org/workrooms/odi/" TargetMode="External"/><Relationship Id="rId4" Type="http://schemas.openxmlformats.org/officeDocument/2006/relationships/hyperlink" Target="https://www.youtube.com/results?search_query=UKSG+2014+Plenary+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2228"/>
            <a:ext cx="7772400" cy="1235848"/>
          </a:xfrm>
        </p:spPr>
        <p:txBody>
          <a:bodyPr>
            <a:normAutofit fontScale="90000"/>
          </a:bodyPr>
          <a:lstStyle/>
          <a:p>
            <a:r>
              <a:rPr lang="en-GB" dirty="0"/>
              <a:t>Impact of Library Discovery Technologies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752600"/>
          </a:xfrm>
        </p:spPr>
        <p:txBody>
          <a:bodyPr/>
          <a:lstStyle/>
          <a:p>
            <a:r>
              <a:rPr lang="en-GB" dirty="0" smtClean="0"/>
              <a:t>UKSG Webinar</a:t>
            </a:r>
          </a:p>
          <a:p>
            <a:r>
              <a:rPr lang="en-GB" dirty="0" smtClean="0"/>
              <a:t>May 2014</a:t>
            </a:r>
          </a:p>
        </p:txBody>
      </p:sp>
    </p:spTree>
    <p:extLst>
      <p:ext uri="{BB962C8B-B14F-4D97-AF65-F5344CB8AC3E}">
        <p14:creationId xmlns:p14="http://schemas.microsoft.com/office/powerpoint/2010/main" val="123374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R&amp;I Remit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7613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/>
              <a:buChar char="•"/>
            </a:pPr>
            <a:r>
              <a:rPr lang="en-GB" dirty="0" smtClean="0">
                <a:solidFill>
                  <a:srgbClr val="6C6654"/>
                </a:solidFill>
              </a:rPr>
              <a:t>To </a:t>
            </a:r>
            <a:r>
              <a:rPr lang="en-GB" dirty="0">
                <a:solidFill>
                  <a:srgbClr val="6C6654"/>
                </a:solidFill>
              </a:rPr>
              <a:t>stimulate research and collaborative initiatives, encourage innovation and promote standards for good practice across the information </a:t>
            </a:r>
            <a:r>
              <a:rPr lang="en-GB" dirty="0" smtClean="0">
                <a:solidFill>
                  <a:srgbClr val="6C6654"/>
                </a:solidFill>
              </a:rPr>
              <a:t>community</a:t>
            </a:r>
          </a:p>
          <a:p>
            <a:pPr marL="457200" indent="-457200">
              <a:buFont typeface="Arial"/>
              <a:buChar char="•"/>
            </a:pPr>
            <a:r>
              <a:rPr lang="en-GB" dirty="0" smtClean="0">
                <a:solidFill>
                  <a:srgbClr val="6C6654"/>
                </a:solidFill>
              </a:rPr>
              <a:t>To </a:t>
            </a:r>
            <a:r>
              <a:rPr lang="en-GB" dirty="0">
                <a:solidFill>
                  <a:srgbClr val="6C6654"/>
                </a:solidFill>
              </a:rPr>
              <a:t>take a strategic view of the information community and identify key knowledge gaps and specific problems that could be solved by developing best practice guidelines</a:t>
            </a:r>
            <a:endParaRPr lang="en-GB" dirty="0" smtClean="0">
              <a:solidFill>
                <a:srgbClr val="6C6654"/>
              </a:solidFill>
            </a:endParaRPr>
          </a:p>
          <a:p>
            <a:pPr marL="457200" indent="-457200"/>
            <a:endParaRPr lang="en-GB" dirty="0" smtClean="0">
              <a:solidFill>
                <a:srgbClr val="BAAF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1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UKSG R&amp;I Committee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76132"/>
          </a:xfrm>
        </p:spPr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GB" dirty="0" smtClean="0">
                <a:solidFill>
                  <a:srgbClr val="6C6654"/>
                </a:solidFill>
              </a:rPr>
              <a:t>UKSG Research</a:t>
            </a:r>
          </a:p>
          <a:p>
            <a:pPr marL="914400" lvl="1" indent="-457200">
              <a:buFont typeface="Arial"/>
              <a:buChar char="•"/>
            </a:pPr>
            <a:r>
              <a:rPr lang="en-GB" dirty="0" smtClean="0">
                <a:solidFill>
                  <a:srgbClr val="6C6654"/>
                </a:solidFill>
              </a:rPr>
              <a:t>COUNTER</a:t>
            </a:r>
          </a:p>
          <a:p>
            <a:pPr marL="914400" lvl="1" indent="-457200">
              <a:buFont typeface="Arial"/>
              <a:buChar char="•"/>
            </a:pPr>
            <a:r>
              <a:rPr lang="en-GB" dirty="0" smtClean="0">
                <a:solidFill>
                  <a:srgbClr val="6C6654"/>
                </a:solidFill>
              </a:rPr>
              <a:t>Usage Factor</a:t>
            </a:r>
          </a:p>
          <a:p>
            <a:pPr marL="914400" lvl="1" indent="-457200">
              <a:buFont typeface="Arial"/>
              <a:buChar char="•"/>
            </a:pPr>
            <a:r>
              <a:rPr lang="en-GB" dirty="0" smtClean="0">
                <a:solidFill>
                  <a:srgbClr val="6C6654"/>
                </a:solidFill>
              </a:rPr>
              <a:t>KBART</a:t>
            </a:r>
          </a:p>
          <a:p>
            <a:pPr marL="914400" lvl="1" indent="-457200">
              <a:buFont typeface="Arial"/>
              <a:buChar char="•"/>
            </a:pPr>
            <a:r>
              <a:rPr lang="en-GB" dirty="0" smtClean="0">
                <a:solidFill>
                  <a:srgbClr val="6C6654"/>
                </a:solidFill>
              </a:rPr>
              <a:t>Transfer Code of Practice </a:t>
            </a:r>
          </a:p>
          <a:p>
            <a:endParaRPr lang="en-GB" dirty="0" smtClean="0">
              <a:solidFill>
                <a:srgbClr val="6C66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1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UKSG R&amp;I Committee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76132"/>
          </a:xfrm>
        </p:spPr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GB" dirty="0" smtClean="0">
                <a:solidFill>
                  <a:srgbClr val="6C6654"/>
                </a:solidFill>
              </a:rPr>
              <a:t>UKSG Research</a:t>
            </a:r>
          </a:p>
          <a:p>
            <a:pPr marL="914400" lvl="1" indent="-457200">
              <a:buFont typeface="Arial"/>
              <a:buChar char="•"/>
            </a:pPr>
            <a:r>
              <a:rPr lang="en-GB" dirty="0" smtClean="0">
                <a:solidFill>
                  <a:srgbClr val="6C6654"/>
                </a:solidFill>
              </a:rPr>
              <a:t>COUNTER (independent org) </a:t>
            </a:r>
          </a:p>
          <a:p>
            <a:pPr marL="914400" lvl="1" indent="-457200">
              <a:buFont typeface="Arial"/>
              <a:buChar char="•"/>
            </a:pPr>
            <a:r>
              <a:rPr lang="en-GB" dirty="0" smtClean="0">
                <a:solidFill>
                  <a:srgbClr val="6C6654"/>
                </a:solidFill>
              </a:rPr>
              <a:t>Usage Factor (with COUNTER)</a:t>
            </a:r>
          </a:p>
          <a:p>
            <a:pPr marL="914400" lvl="1" indent="-457200">
              <a:buFont typeface="Arial"/>
              <a:buChar char="•"/>
            </a:pPr>
            <a:r>
              <a:rPr lang="en-GB" dirty="0" smtClean="0">
                <a:solidFill>
                  <a:srgbClr val="6C6654"/>
                </a:solidFill>
              </a:rPr>
              <a:t>KBART (NISO)</a:t>
            </a:r>
          </a:p>
          <a:p>
            <a:pPr marL="914400" lvl="1" indent="-457200">
              <a:buFont typeface="Arial"/>
              <a:buChar char="•"/>
            </a:pPr>
            <a:r>
              <a:rPr lang="en-GB" dirty="0" smtClean="0">
                <a:solidFill>
                  <a:srgbClr val="6C6654"/>
                </a:solidFill>
              </a:rPr>
              <a:t>Transfer Code of Practice (NISO)</a:t>
            </a:r>
          </a:p>
          <a:p>
            <a:pPr marL="914400" lvl="1" indent="-457200">
              <a:buFont typeface="Arial"/>
              <a:buChar char="•"/>
            </a:pPr>
            <a:r>
              <a:rPr lang="en-GB" dirty="0" smtClean="0">
                <a:solidFill>
                  <a:srgbClr val="6C6654"/>
                </a:solidFill>
              </a:rPr>
              <a:t>Impact of Library Technology report</a:t>
            </a:r>
          </a:p>
          <a:p>
            <a:endParaRPr lang="en-GB" dirty="0" smtClean="0">
              <a:solidFill>
                <a:srgbClr val="6C66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99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UKSG R&amp;I Committee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76132"/>
          </a:xfrm>
        </p:spPr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GB" dirty="0" smtClean="0">
                <a:solidFill>
                  <a:srgbClr val="6C6654"/>
                </a:solidFill>
              </a:rPr>
              <a:t>Impact of Library Technology</a:t>
            </a:r>
          </a:p>
          <a:p>
            <a:pPr marL="914400" lvl="1" indent="-457200">
              <a:buFont typeface="Arial"/>
              <a:buChar char="•"/>
            </a:pPr>
            <a:r>
              <a:rPr lang="en-GB" dirty="0" smtClean="0">
                <a:solidFill>
                  <a:srgbClr val="6C6654"/>
                </a:solidFill>
              </a:rPr>
              <a:t>Idea from the UKSG R&amp;I Committee (Sarah Pearson) in 2012</a:t>
            </a:r>
          </a:p>
          <a:p>
            <a:pPr marL="914400" lvl="1" indent="-457200">
              <a:buFont typeface="Arial"/>
              <a:buChar char="•"/>
            </a:pPr>
            <a:r>
              <a:rPr lang="en-GB" dirty="0" smtClean="0">
                <a:solidFill>
                  <a:srgbClr val="6C6654"/>
                </a:solidFill>
              </a:rPr>
              <a:t>Undertaken with support from </a:t>
            </a:r>
            <a:r>
              <a:rPr lang="en-GB" dirty="0" err="1" smtClean="0">
                <a:solidFill>
                  <a:srgbClr val="6C6654"/>
                </a:solidFill>
              </a:rPr>
              <a:t>Jisc</a:t>
            </a:r>
            <a:r>
              <a:rPr lang="en-GB" dirty="0" smtClean="0">
                <a:solidFill>
                  <a:srgbClr val="6C6654"/>
                </a:solidFill>
              </a:rPr>
              <a:t> – project awarded mid-2013</a:t>
            </a:r>
          </a:p>
          <a:p>
            <a:pPr marL="914400" lvl="1" indent="-457200">
              <a:buFont typeface="Arial"/>
              <a:buChar char="•"/>
            </a:pPr>
            <a:r>
              <a:rPr lang="en-GB" dirty="0" smtClean="0">
                <a:solidFill>
                  <a:srgbClr val="6C6654"/>
                </a:solidFill>
              </a:rPr>
              <a:t>Report published December 2013</a:t>
            </a:r>
          </a:p>
          <a:p>
            <a:endParaRPr lang="en-GB" dirty="0" smtClean="0">
              <a:solidFill>
                <a:srgbClr val="6C66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64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Discovery Resources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87283"/>
          </a:xfrm>
        </p:spPr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GB" sz="2800" dirty="0" smtClean="0">
                <a:solidFill>
                  <a:srgbClr val="6C6654"/>
                </a:solidFill>
              </a:rPr>
              <a:t>Impact of Library Technology Report – </a:t>
            </a:r>
          </a:p>
          <a:p>
            <a:pPr marL="914400" lvl="1" indent="-457200">
              <a:buFont typeface="Arial"/>
              <a:buChar char="•"/>
            </a:pPr>
            <a:r>
              <a:rPr lang="en-GB" sz="1600" dirty="0">
                <a:solidFill>
                  <a:srgbClr val="6C6654"/>
                </a:solidFill>
                <a:hlinkClick r:id="rId3"/>
              </a:rPr>
              <a:t>http://</a:t>
            </a:r>
            <a:r>
              <a:rPr lang="en-GB" sz="1600" dirty="0" err="1">
                <a:solidFill>
                  <a:srgbClr val="6C6654"/>
                </a:solidFill>
                <a:hlinkClick r:id="rId3"/>
              </a:rPr>
              <a:t>www.uksg.org</a:t>
            </a:r>
            <a:r>
              <a:rPr lang="en-GB" sz="1600" dirty="0">
                <a:solidFill>
                  <a:srgbClr val="6C6654"/>
                </a:solidFill>
                <a:hlinkClick r:id="rId3"/>
              </a:rPr>
              <a:t>/</a:t>
            </a:r>
            <a:r>
              <a:rPr lang="en-GB" sz="1600" dirty="0" err="1">
                <a:solidFill>
                  <a:srgbClr val="6C6654"/>
                </a:solidFill>
                <a:hlinkClick r:id="rId3"/>
              </a:rPr>
              <a:t>researchstudy</a:t>
            </a:r>
            <a:endParaRPr lang="en-GB" sz="1600" dirty="0">
              <a:solidFill>
                <a:srgbClr val="6C6654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GB" sz="2800" dirty="0" smtClean="0">
                <a:solidFill>
                  <a:srgbClr val="6C6654"/>
                </a:solidFill>
              </a:rPr>
              <a:t>Discovery Plenary at </a:t>
            </a:r>
            <a:r>
              <a:rPr lang="en-GB" sz="2800" dirty="0">
                <a:solidFill>
                  <a:srgbClr val="6C6654"/>
                </a:solidFill>
              </a:rPr>
              <a:t>UKSG Conference 2014 </a:t>
            </a:r>
            <a:r>
              <a:rPr lang="en-GB" sz="2800" dirty="0" smtClean="0">
                <a:solidFill>
                  <a:srgbClr val="6C6654"/>
                </a:solidFill>
              </a:rPr>
              <a:t>– </a:t>
            </a:r>
          </a:p>
          <a:p>
            <a:pPr marL="914400" lvl="1" indent="-457200">
              <a:buFont typeface="Arial"/>
              <a:buChar char="•"/>
            </a:pPr>
            <a:r>
              <a:rPr lang="en-GB" sz="1600" dirty="0" smtClean="0">
                <a:solidFill>
                  <a:srgbClr val="6C6654"/>
                </a:solidFill>
                <a:hlinkClick r:id="rId4"/>
              </a:rPr>
              <a:t>https</a:t>
            </a:r>
            <a:r>
              <a:rPr lang="en-GB" sz="1600" dirty="0">
                <a:solidFill>
                  <a:srgbClr val="6C6654"/>
                </a:solidFill>
                <a:hlinkClick r:id="rId4"/>
              </a:rPr>
              <a:t>://www.youtube.com/results?search_query=UKSG+2014+Plenary+</a:t>
            </a:r>
            <a:r>
              <a:rPr lang="en-GB" sz="1600" dirty="0" smtClean="0">
                <a:solidFill>
                  <a:srgbClr val="6C6654"/>
                </a:solidFill>
                <a:hlinkClick r:id="rId4"/>
              </a:rPr>
              <a:t>4</a:t>
            </a:r>
            <a:endParaRPr lang="en-GB" sz="1600" dirty="0" smtClean="0">
              <a:solidFill>
                <a:srgbClr val="6C6654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GB" sz="2800" dirty="0" smtClean="0">
                <a:solidFill>
                  <a:srgbClr val="6C6654"/>
                </a:solidFill>
              </a:rPr>
              <a:t>NISO Open Discovery Initiative</a:t>
            </a:r>
          </a:p>
          <a:p>
            <a:pPr marL="914400" lvl="1" indent="-457200">
              <a:buFont typeface="Arial"/>
              <a:buChar char="•"/>
            </a:pPr>
            <a:r>
              <a:rPr lang="en-GB" sz="1600" dirty="0">
                <a:solidFill>
                  <a:srgbClr val="6C6654"/>
                </a:solidFill>
                <a:hlinkClick r:id="rId5"/>
              </a:rPr>
              <a:t>http://</a:t>
            </a:r>
            <a:r>
              <a:rPr lang="en-GB" sz="1600" dirty="0" err="1">
                <a:solidFill>
                  <a:srgbClr val="6C6654"/>
                </a:solidFill>
                <a:hlinkClick r:id="rId5"/>
              </a:rPr>
              <a:t>www.niso.org</a:t>
            </a:r>
            <a:r>
              <a:rPr lang="en-GB" sz="1600" dirty="0">
                <a:solidFill>
                  <a:srgbClr val="6C6654"/>
                </a:solidFill>
                <a:hlinkClick r:id="rId5"/>
              </a:rPr>
              <a:t>/workrooms/</a:t>
            </a:r>
            <a:r>
              <a:rPr lang="en-GB" sz="1600" dirty="0" err="1">
                <a:solidFill>
                  <a:srgbClr val="6C6654"/>
                </a:solidFill>
                <a:hlinkClick r:id="rId5"/>
              </a:rPr>
              <a:t>odi</a:t>
            </a:r>
            <a:r>
              <a:rPr lang="en-GB" sz="1600" dirty="0">
                <a:solidFill>
                  <a:srgbClr val="6C6654"/>
                </a:solidFill>
                <a:hlinkClick r:id="rId5"/>
              </a:rPr>
              <a:t>/</a:t>
            </a:r>
            <a:endParaRPr lang="en-GB" sz="1600" dirty="0" smtClean="0">
              <a:solidFill>
                <a:srgbClr val="6C6654"/>
              </a:solidFill>
            </a:endParaRPr>
          </a:p>
          <a:p>
            <a:pPr marL="914400" lvl="1" indent="-457200">
              <a:buFont typeface="Arial"/>
              <a:buChar char="•"/>
            </a:pPr>
            <a:endParaRPr lang="en-GB" sz="2400" dirty="0" smtClean="0">
              <a:solidFill>
                <a:srgbClr val="6C66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52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KSG">
      <a:dk1>
        <a:srgbClr val="082957"/>
      </a:dk1>
      <a:lt1>
        <a:sysClr val="window" lastClr="FFFFFF"/>
      </a:lt1>
      <a:dk2>
        <a:srgbClr val="12A9D9"/>
      </a:dk2>
      <a:lt2>
        <a:srgbClr val="312D72"/>
      </a:lt2>
      <a:accent1>
        <a:srgbClr val="2564A1"/>
      </a:accent1>
      <a:accent2>
        <a:srgbClr val="00979B"/>
      </a:accent2>
      <a:accent3>
        <a:srgbClr val="F2B139"/>
      </a:accent3>
      <a:accent4>
        <a:srgbClr val="E16E22"/>
      </a:accent4>
      <a:accent5>
        <a:srgbClr val="B7D144"/>
      </a:accent5>
      <a:accent6>
        <a:srgbClr val="D084B2"/>
      </a:accent6>
      <a:hlink>
        <a:srgbClr val="750E47"/>
      </a:hlink>
      <a:folHlink>
        <a:srgbClr val="BBAE8D"/>
      </a:folHlink>
    </a:clrScheme>
    <a:fontScheme name="Sky">
      <a:majorFont>
        <a:latin typeface="Arial Rounded MT Bold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Arial Rounded MT Bold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3311</TotalTime>
  <Words>173</Words>
  <Application>Microsoft Office PowerPoint</Application>
  <PresentationFormat>On-screen Show (4:3)</PresentationFormat>
  <Paragraphs>42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Impact of Library Discovery Technologies</vt:lpstr>
      <vt:lpstr>R&amp;I Remit</vt:lpstr>
      <vt:lpstr>UKSG R&amp;I Committee</vt:lpstr>
      <vt:lpstr>UKSG R&amp;I Committee</vt:lpstr>
      <vt:lpstr>UKSG R&amp;I Committee</vt:lpstr>
      <vt:lpstr>Discovery 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Maria Campbell</cp:lastModifiedBy>
  <cp:revision>203</cp:revision>
  <dcterms:created xsi:type="dcterms:W3CDTF">2010-04-12T23:12:02Z</dcterms:created>
  <dcterms:modified xsi:type="dcterms:W3CDTF">2014-05-20T10:43:53Z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